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ileen Simoes" initials="ES" lastIdx="1" clrIdx="0">
    <p:extLst>
      <p:ext uri="{19B8F6BF-5375-455C-9EA6-DF929625EA0E}">
        <p15:presenceInfo xmlns:p15="http://schemas.microsoft.com/office/powerpoint/2012/main" userId="afc30b5c22b888d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1824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6579" cy="454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48657" y="0"/>
            <a:ext cx="3036579" cy="454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63637" y="684212"/>
            <a:ext cx="4659312" cy="3495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0501" y="4406767"/>
            <a:ext cx="5162660" cy="4179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15179"/>
            <a:ext cx="3036579" cy="456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48657" y="8815179"/>
            <a:ext cx="3036579" cy="456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a915b6eb1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84213"/>
            <a:ext cx="4662488" cy="3495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02" name="Google Shape;102;ga915b6eb16_0_0:notes"/>
          <p:cNvSpPr txBox="1">
            <a:spLocks noGrp="1"/>
          </p:cNvSpPr>
          <p:nvPr>
            <p:ph type="body" idx="1"/>
          </p:nvPr>
        </p:nvSpPr>
        <p:spPr>
          <a:xfrm>
            <a:off x="910501" y="4406767"/>
            <a:ext cx="5162700" cy="41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3" name="Google Shape;103;ga915b6eb16_0_0:notes"/>
          <p:cNvSpPr txBox="1">
            <a:spLocks noGrp="1"/>
          </p:cNvSpPr>
          <p:nvPr>
            <p:ph type="sldNum" idx="12"/>
          </p:nvPr>
        </p:nvSpPr>
        <p:spPr>
          <a:xfrm>
            <a:off x="3948657" y="8815179"/>
            <a:ext cx="3036600" cy="45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a915b6eb16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84213"/>
            <a:ext cx="4662488" cy="3495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25" name="Google Shape;125;ga915b6eb16_0_27:notes"/>
          <p:cNvSpPr txBox="1">
            <a:spLocks noGrp="1"/>
          </p:cNvSpPr>
          <p:nvPr>
            <p:ph type="body" idx="1"/>
          </p:nvPr>
        </p:nvSpPr>
        <p:spPr>
          <a:xfrm>
            <a:off x="910501" y="4406767"/>
            <a:ext cx="5162700" cy="41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6" name="Google Shape;126;ga915b6eb16_0_27:notes"/>
          <p:cNvSpPr txBox="1">
            <a:spLocks noGrp="1"/>
          </p:cNvSpPr>
          <p:nvPr>
            <p:ph type="sldNum" idx="12"/>
          </p:nvPr>
        </p:nvSpPr>
        <p:spPr>
          <a:xfrm>
            <a:off x="3948657" y="8815179"/>
            <a:ext cx="3036600" cy="45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685800" y="12954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1"/>
          <p:cNvSpPr txBox="1">
            <a:spLocks noGrp="1"/>
          </p:cNvSpPr>
          <p:nvPr>
            <p:ph type="title"/>
          </p:nvPr>
        </p:nvSpPr>
        <p:spPr>
          <a:xfrm>
            <a:off x="685800" y="12954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body" idx="1"/>
          </p:nvPr>
        </p:nvSpPr>
        <p:spPr>
          <a:xfrm rot="5400000">
            <a:off x="2628900" y="38100"/>
            <a:ext cx="38862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>
            <a:spLocks noGrp="1"/>
          </p:cNvSpPr>
          <p:nvPr>
            <p:ph type="title"/>
          </p:nvPr>
        </p:nvSpPr>
        <p:spPr>
          <a:xfrm rot="5400000">
            <a:off x="5200650" y="2609850"/>
            <a:ext cx="45720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body" idx="1"/>
          </p:nvPr>
        </p:nvSpPr>
        <p:spPr>
          <a:xfrm rot="5400000">
            <a:off x="1238250" y="742950"/>
            <a:ext cx="45720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90" name="Google Shape;90;p1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over Content" type="txOverObj">
  <p:cSld name="TEXT_OVER_OBJEC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3"/>
          <p:cNvSpPr txBox="1">
            <a:spLocks noGrp="1"/>
          </p:cNvSpPr>
          <p:nvPr>
            <p:ph type="title"/>
          </p:nvPr>
        </p:nvSpPr>
        <p:spPr>
          <a:xfrm>
            <a:off x="685800" y="12954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18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96" name="Google Shape;96;p13"/>
          <p:cNvSpPr txBox="1">
            <a:spLocks noGrp="1"/>
          </p:cNvSpPr>
          <p:nvPr>
            <p:ph type="body" idx="2"/>
          </p:nvPr>
        </p:nvSpPr>
        <p:spPr>
          <a:xfrm>
            <a:off x="685800" y="4000500"/>
            <a:ext cx="7772400" cy="18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97" name="Google Shape;97;p1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/>
          <p:nvPr/>
        </p:nvSpPr>
        <p:spPr>
          <a:xfrm>
            <a:off x="152400" y="1752600"/>
            <a:ext cx="8991600" cy="5105400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3"/>
          <p:cNvSpPr/>
          <p:nvPr/>
        </p:nvSpPr>
        <p:spPr>
          <a:xfrm>
            <a:off x="0" y="1752600"/>
            <a:ext cx="9144000" cy="152400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0" y="1905000"/>
            <a:ext cx="152400" cy="4953000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" name="Google Shape;28;p3"/>
          <p:cNvPicPr preferRelativeResize="0"/>
          <p:nvPr/>
        </p:nvPicPr>
        <p:blipFill rotWithShape="1">
          <a:blip r:embed="rId2">
            <a:alphaModFix/>
          </a:blip>
          <a:srcRect r="63463"/>
          <a:stretch/>
        </p:blipFill>
        <p:spPr>
          <a:xfrm>
            <a:off x="455613" y="455613"/>
            <a:ext cx="3005137" cy="849312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3"/>
          <p:cNvSpPr txBox="1">
            <a:spLocks noGrp="1"/>
          </p:cNvSpPr>
          <p:nvPr>
            <p:ph type="ctrTitle"/>
          </p:nvPr>
        </p:nvSpPr>
        <p:spPr>
          <a:xfrm>
            <a:off x="685800" y="3429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r>
              <a:rPr lang="en-US"/>
              <a:t> </a:t>
            </a:r>
            <a:endParaRPr/>
          </a:p>
        </p:txBody>
      </p:sp>
      <p:pic>
        <p:nvPicPr>
          <p:cNvPr id="34" name="Google Shape;3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27886" y="131761"/>
            <a:ext cx="1574800" cy="1495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685800" y="12954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>
            <a:spLocks noGrp="1"/>
          </p:cNvSpPr>
          <p:nvPr>
            <p:ph type="title"/>
          </p:nvPr>
        </p:nvSpPr>
        <p:spPr>
          <a:xfrm>
            <a:off x="685800" y="12954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85800" y="12954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C10F3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C10F3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C10F3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C10F3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C10F3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C10F3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C10F3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C10F3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C10F3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1"/>
          <p:cNvSpPr/>
          <p:nvPr/>
        </p:nvSpPr>
        <p:spPr>
          <a:xfrm>
            <a:off x="0" y="1066800"/>
            <a:ext cx="9144000" cy="152400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"/>
          <p:cNvSpPr/>
          <p:nvPr/>
        </p:nvSpPr>
        <p:spPr>
          <a:xfrm>
            <a:off x="0" y="1219200"/>
            <a:ext cx="152400" cy="5638800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2A6C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pic>
        <p:nvPicPr>
          <p:cNvPr id="17" name="Google Shape;17;p1"/>
          <p:cNvPicPr preferRelativeResize="0"/>
          <p:nvPr/>
        </p:nvPicPr>
        <p:blipFill rotWithShape="1">
          <a:blip r:embed="rId14">
            <a:alphaModFix/>
          </a:blip>
          <a:srcRect r="63463"/>
          <a:stretch/>
        </p:blipFill>
        <p:spPr>
          <a:xfrm>
            <a:off x="227013" y="228600"/>
            <a:ext cx="2422525" cy="684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7993042" y="132471"/>
            <a:ext cx="903678" cy="85812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 txBox="1">
            <a:spLocks noGrp="1"/>
          </p:cNvSpPr>
          <p:nvPr>
            <p:ph type="title"/>
          </p:nvPr>
        </p:nvSpPr>
        <p:spPr>
          <a:xfrm>
            <a:off x="1131794" y="373313"/>
            <a:ext cx="8190600" cy="4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000"/>
              <a:t>USAID Rulemaking Timeline </a:t>
            </a:r>
            <a:endParaRPr sz="20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/>
              <a:t>(starting with a proposed rule requiring a public comment period)</a:t>
            </a:r>
            <a:endParaRPr sz="1300"/>
          </a:p>
        </p:txBody>
      </p:sp>
      <p:grpSp>
        <p:nvGrpSpPr>
          <p:cNvPr id="106" name="Google Shape;106;p14"/>
          <p:cNvGrpSpPr/>
          <p:nvPr/>
        </p:nvGrpSpPr>
        <p:grpSpPr>
          <a:xfrm>
            <a:off x="445956" y="1378812"/>
            <a:ext cx="8252100" cy="1905300"/>
            <a:chOff x="217991" y="0"/>
            <a:chExt cx="8252100" cy="1905300"/>
          </a:xfrm>
        </p:grpSpPr>
        <p:sp>
          <p:nvSpPr>
            <p:cNvPr id="107" name="Google Shape;107;p14"/>
            <p:cNvSpPr/>
            <p:nvPr/>
          </p:nvSpPr>
          <p:spPr>
            <a:xfrm>
              <a:off x="217991" y="0"/>
              <a:ext cx="8252100" cy="846600"/>
            </a:xfrm>
            <a:prstGeom prst="notchedRightArrow">
              <a:avLst>
                <a:gd name="adj1" fmla="val 50000"/>
                <a:gd name="adj2" fmla="val 50000"/>
              </a:avLst>
            </a:prstGeom>
            <a:solidFill>
              <a:srgbClr val="00206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51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4"/>
            <p:cNvSpPr/>
            <p:nvPr/>
          </p:nvSpPr>
          <p:spPr>
            <a:xfrm>
              <a:off x="1617360" y="0"/>
              <a:ext cx="4601700" cy="1905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4"/>
            <p:cNvSpPr txBox="1"/>
            <p:nvPr/>
          </p:nvSpPr>
          <p:spPr>
            <a:xfrm>
              <a:off x="1617360" y="0"/>
              <a:ext cx="4601700" cy="1905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62275" tIns="462275" rIns="462275" bIns="462275" anchor="b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0"/>
                <a:buFont typeface="Arial"/>
                <a:buNone/>
              </a:pPr>
              <a:endParaRPr sz="6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0" name="Google Shape;110;p14"/>
          <p:cNvSpPr/>
          <p:nvPr/>
        </p:nvSpPr>
        <p:spPr>
          <a:xfrm rot="-908" flipH="1">
            <a:off x="311275" y="2059248"/>
            <a:ext cx="1135200" cy="690300"/>
          </a:xfrm>
          <a:prstGeom prst="rect">
            <a:avLst/>
          </a:prstGeom>
          <a:solidFill>
            <a:srgbClr val="C00000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1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Proposed Rule Planning Stage</a:t>
            </a: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4"/>
          <p:cNvSpPr/>
          <p:nvPr/>
        </p:nvSpPr>
        <p:spPr>
          <a:xfrm>
            <a:off x="1558001" y="2059100"/>
            <a:ext cx="1104900" cy="1029900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OMB Review of Proposed Rule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(90 Days)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4"/>
          <p:cNvSpPr/>
          <p:nvPr/>
        </p:nvSpPr>
        <p:spPr>
          <a:xfrm>
            <a:off x="2732038" y="2736300"/>
            <a:ext cx="1392900" cy="38271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Once OMB/OIRA finishes their significance review, the CFR Owner sends the proposed rule and an action mem</a:t>
            </a:r>
            <a:r>
              <a:rPr lang="en-US" sz="800" b="1" dirty="0">
                <a:solidFill>
                  <a:schemeClr val="dk1"/>
                </a:solidFill>
              </a:rPr>
              <a:t>o that </a:t>
            </a:r>
            <a:r>
              <a:rPr lang="en-US" sz="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contains all the required information per </a:t>
            </a:r>
            <a:r>
              <a:rPr lang="en-US" sz="800" b="1" dirty="0">
                <a:solidFill>
                  <a:schemeClr val="dk1"/>
                </a:solidFill>
              </a:rPr>
              <a:t>ADS 156 </a:t>
            </a:r>
            <a:r>
              <a:rPr lang="en-US" sz="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(clearances, cost analysis, correct format, etc.)</a:t>
            </a:r>
            <a:r>
              <a:rPr lang="en-US" sz="800" b="1" dirty="0">
                <a:solidFill>
                  <a:schemeClr val="dk1"/>
                </a:solidFill>
              </a:rPr>
              <a:t> to the Regulatory Policy Officer (RPO).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br>
              <a:rPr lang="en-US" sz="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Once the </a:t>
            </a:r>
            <a:r>
              <a:rPr lang="en-US" sz="800" b="1" dirty="0">
                <a:solidFill>
                  <a:schemeClr val="dk1"/>
                </a:solidFill>
              </a:rPr>
              <a:t>RPO</a:t>
            </a:r>
            <a:r>
              <a:rPr lang="en-US" sz="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approves the rule for publication, the CFR Owner works with the USAID Federal Register liaison to publish the rule.</a:t>
            </a:r>
            <a:endParaRPr sz="7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br>
              <a:rPr lang="en-US" sz="7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7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4"/>
          <p:cNvSpPr/>
          <p:nvPr/>
        </p:nvSpPr>
        <p:spPr>
          <a:xfrm>
            <a:off x="2886013" y="2059100"/>
            <a:ext cx="1104900" cy="591600"/>
          </a:xfrm>
          <a:prstGeom prst="rect">
            <a:avLst/>
          </a:prstGeom>
          <a:solidFill>
            <a:srgbClr val="00B0F0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Publication of Proposed Rule</a:t>
            </a: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4"/>
          <p:cNvSpPr/>
          <p:nvPr/>
        </p:nvSpPr>
        <p:spPr>
          <a:xfrm>
            <a:off x="1558000" y="3151200"/>
            <a:ext cx="1104900" cy="33699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7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7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7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7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M/MPBP/POL sends the rule to OMB/OIRA for their significance review under E.O. 12866.</a:t>
            </a:r>
            <a:endParaRPr sz="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7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7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OMB/OIRA determines whether the rule is significant. </a:t>
            </a:r>
            <a:endParaRPr sz="7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7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7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OMB/OIRA determined the rule is significant, the CFR </a:t>
            </a:r>
            <a:r>
              <a:rPr lang="en-US" sz="700" b="1" dirty="0">
                <a:solidFill>
                  <a:schemeClr val="dk1"/>
                </a:solidFill>
              </a:rPr>
              <a:t>owner and </a:t>
            </a:r>
            <a:r>
              <a:rPr lang="en-US" sz="7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IPO prepare a Regulatory Analysis (RA). If it is not significant, then this step can be skipped</a:t>
            </a:r>
            <a:r>
              <a:rPr lang="en-US" sz="700" b="1" dirty="0">
                <a:solidFill>
                  <a:schemeClr val="dk1"/>
                </a:solidFill>
              </a:rPr>
              <a:t>. (See ADS 156 for the RA guidance) </a:t>
            </a:r>
            <a:endParaRPr sz="7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7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7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OMB/OIRA review can take up to 90 days. </a:t>
            </a:r>
            <a:endParaRPr sz="7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4"/>
          <p:cNvSpPr/>
          <p:nvPr/>
        </p:nvSpPr>
        <p:spPr>
          <a:xfrm>
            <a:off x="4206913" y="2715950"/>
            <a:ext cx="1244700" cy="36318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Once the rule has been published, the public has up to 60 days to provide comments. </a:t>
            </a:r>
            <a:br>
              <a:rPr lang="en-US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M/MPBP/POL will set up the FDMS docket</a:t>
            </a:r>
            <a:r>
              <a:rPr lang="en-US" sz="800" b="1">
                <a:solidFill>
                  <a:schemeClr val="dk1"/>
                </a:solidFill>
              </a:rPr>
              <a:t>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M/MPBP/POL advises the CFR Owner of the FDMS docket number and  how to use the FDMS system to monitor and retr</a:t>
            </a:r>
            <a:r>
              <a:rPr lang="en-US" sz="800" b="1">
                <a:solidFill>
                  <a:schemeClr val="dk1"/>
                </a:solidFill>
              </a:rPr>
              <a:t>ieve</a:t>
            </a:r>
            <a:r>
              <a:rPr lang="en-US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public comments. The CFR </a:t>
            </a:r>
            <a:r>
              <a:rPr lang="en-US" sz="800" b="1">
                <a:solidFill>
                  <a:schemeClr val="dk1"/>
                </a:solidFill>
              </a:rPr>
              <a:t>owner </a:t>
            </a:r>
            <a:r>
              <a:rPr lang="en-US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can also use regulations.gov to see how many comments there are (note: this only shows the number not the actual comments). </a:t>
            </a:r>
            <a:endParaRPr sz="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4"/>
          <p:cNvSpPr/>
          <p:nvPr/>
        </p:nvSpPr>
        <p:spPr>
          <a:xfrm>
            <a:off x="4317061" y="2049500"/>
            <a:ext cx="1007400" cy="610800"/>
          </a:xfrm>
          <a:prstGeom prst="rect">
            <a:avLst/>
          </a:prstGeom>
          <a:solidFill>
            <a:srgbClr val="002060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Public Comments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(60 Days)</a:t>
            </a: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4"/>
          <p:cNvSpPr/>
          <p:nvPr/>
        </p:nvSpPr>
        <p:spPr>
          <a:xfrm>
            <a:off x="5650579" y="2073361"/>
            <a:ext cx="1135200" cy="563100"/>
          </a:xfrm>
          <a:prstGeom prst="rect">
            <a:avLst/>
          </a:prstGeom>
          <a:solidFill>
            <a:srgbClr val="7030A0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Preparation of Final Rule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4"/>
          <p:cNvSpPr/>
          <p:nvPr/>
        </p:nvSpPr>
        <p:spPr>
          <a:xfrm>
            <a:off x="7017975" y="2073350"/>
            <a:ext cx="1200000" cy="1034100"/>
          </a:xfrm>
          <a:prstGeom prst="rect">
            <a:avLst/>
          </a:prstGeom>
          <a:solidFill>
            <a:srgbClr val="00B050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1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Publication of Final Rule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1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(Rule becomes Effective within 30 Days)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4"/>
          <p:cNvSpPr/>
          <p:nvPr/>
        </p:nvSpPr>
        <p:spPr>
          <a:xfrm>
            <a:off x="5538350" y="2715950"/>
            <a:ext cx="1392900" cy="3279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800" b="1" dirty="0">
                <a:solidFill>
                  <a:schemeClr val="dk1"/>
                </a:solidFill>
              </a:rPr>
              <a:t>The CFR Owner, </a:t>
            </a:r>
            <a:r>
              <a:rPr lang="en-US" sz="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IPO, and GC review and answer comments.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br>
              <a:rPr lang="en-US" sz="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the final rule is significant, the CF</a:t>
            </a:r>
            <a:r>
              <a:rPr lang="en-US" sz="800" b="1" dirty="0">
                <a:solidFill>
                  <a:schemeClr val="dk1"/>
                </a:solidFill>
              </a:rPr>
              <a:t>R Owner</a:t>
            </a:r>
            <a:r>
              <a:rPr lang="en-US" sz="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M/MPBP/POL coordinate with OMB/OIRA to address any controversial/ significant comments for draft of final rule. OIRA has 90 days to review.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br>
              <a:rPr lang="en-US" sz="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CFR Owner and IPO draft</a:t>
            </a:r>
            <a:r>
              <a:rPr lang="en-US" sz="800" b="1" dirty="0">
                <a:solidFill>
                  <a:schemeClr val="dk1"/>
                </a:solidFill>
              </a:rPr>
              <a:t> the </a:t>
            </a:r>
            <a:r>
              <a:rPr lang="en-US" sz="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final rule. T</a:t>
            </a:r>
            <a:r>
              <a:rPr lang="en-US" sz="800" b="1" dirty="0">
                <a:solidFill>
                  <a:schemeClr val="dk1"/>
                </a:solidFill>
              </a:rPr>
              <a:t>he CFR Owner sends the final rule and an action memo to the RPO to authorize publication of the final rule in the Federal Register.</a:t>
            </a:r>
            <a:endParaRPr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lang="en-US" sz="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egister and the public has an </a:t>
            </a:r>
            <a:br>
              <a:rPr lang="en-US" sz="7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7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4"/>
          <p:cNvSpPr/>
          <p:nvPr/>
        </p:nvSpPr>
        <p:spPr>
          <a:xfrm>
            <a:off x="7017975" y="3151200"/>
            <a:ext cx="1438800" cy="349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br>
              <a:rPr lang="en-US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CFR</a:t>
            </a:r>
            <a:r>
              <a:rPr lang="en-US" sz="800" b="1">
                <a:solidFill>
                  <a:schemeClr val="dk1"/>
                </a:solidFill>
              </a:rPr>
              <a:t> Owner</a:t>
            </a:r>
            <a:r>
              <a:rPr lang="en-US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coordinates with the USAID Federal Register liaison to publish the final rule (same internal process as the proposed rule).</a:t>
            </a:r>
            <a:br>
              <a:rPr lang="en-US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M/MPBP/POL fills out and submits the Congressional Review Act (CRA) form and the FR notice (FR notice</a:t>
            </a:r>
            <a:r>
              <a:rPr lang="en-US" sz="800" b="1">
                <a:solidFill>
                  <a:schemeClr val="dk1"/>
                </a:solidFill>
              </a:rPr>
              <a:t>s </a:t>
            </a:r>
            <a:r>
              <a:rPr lang="en-US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 be found here: federalregister.gov) to  LPA.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br>
              <a:rPr lang="en-US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final rule becomes effective 30 days after its publication in the Federal Register, unless it is a major rule (60 days). The CRA form must be submitted to Congress before the rule can become effective.</a:t>
            </a:r>
            <a:br>
              <a:rPr lang="en-US"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4"/>
          <p:cNvSpPr txBox="1"/>
          <p:nvPr/>
        </p:nvSpPr>
        <p:spPr>
          <a:xfrm>
            <a:off x="278875" y="2813775"/>
            <a:ext cx="1200000" cy="3870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700" b="1" dirty="0">
                <a:solidFill>
                  <a:schemeClr val="dk1"/>
                </a:solidFill>
              </a:rPr>
            </a:br>
            <a:r>
              <a:rPr lang="en-US" sz="700" b="1" dirty="0"/>
              <a:t>The Code of Federal Regulations (CFR) Owner (in consultation with the Initiating Program Office (IPO) contacts M/MPBP/POL to inform of their intent to publish a rule.</a:t>
            </a:r>
            <a:endParaRPr sz="700" b="1" dirty="0"/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1" dirty="0"/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dirty="0"/>
              <a:t>M/MPBP/POL provides guidance to the CFR Owner regarding the notice of proposed rulemaking (NPRM) and overall rulemaking process.</a:t>
            </a:r>
            <a:endParaRPr sz="700" b="1" dirty="0"/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1" dirty="0"/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dirty="0"/>
              <a:t>M/MPBP/POL includes the proposed rule in the Spring or Fall Unified Agenda.</a:t>
            </a:r>
            <a:endParaRPr sz="700" b="1"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700" b="1" dirty="0"/>
              <a:t>CFR Owner/IPO circulates  a draft proposed rule for internal review/comment to GC and stakeholder offices.</a:t>
            </a:r>
            <a:endParaRPr sz="700" b="1" dirty="0"/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b="1" dirty="0">
              <a:solidFill>
                <a:schemeClr val="dk1"/>
              </a:solidFill>
            </a:endParaRPr>
          </a:p>
        </p:txBody>
      </p:sp>
      <p:sp>
        <p:nvSpPr>
          <p:cNvPr id="122" name="Google Shape;122;p14"/>
          <p:cNvSpPr/>
          <p:nvPr/>
        </p:nvSpPr>
        <p:spPr>
          <a:xfrm>
            <a:off x="7913825" y="167750"/>
            <a:ext cx="1104900" cy="7893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5"/>
          <p:cNvSpPr txBox="1">
            <a:spLocks noGrp="1"/>
          </p:cNvSpPr>
          <p:nvPr>
            <p:ph type="title"/>
          </p:nvPr>
        </p:nvSpPr>
        <p:spPr>
          <a:xfrm>
            <a:off x="1123419" y="356588"/>
            <a:ext cx="8190600" cy="4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000"/>
              <a:t>USAID Rulemaking Timeline </a:t>
            </a:r>
            <a:endParaRPr sz="20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500"/>
              <a:t>(for rules that don’t require public comment)</a:t>
            </a:r>
            <a:endParaRPr sz="1500"/>
          </a:p>
        </p:txBody>
      </p:sp>
      <p:grpSp>
        <p:nvGrpSpPr>
          <p:cNvPr id="129" name="Google Shape;129;p15"/>
          <p:cNvGrpSpPr/>
          <p:nvPr/>
        </p:nvGrpSpPr>
        <p:grpSpPr>
          <a:xfrm>
            <a:off x="445960" y="1271933"/>
            <a:ext cx="8252100" cy="1905300"/>
            <a:chOff x="217991" y="0"/>
            <a:chExt cx="8252100" cy="1905300"/>
          </a:xfrm>
        </p:grpSpPr>
        <p:sp>
          <p:nvSpPr>
            <p:cNvPr id="130" name="Google Shape;130;p15"/>
            <p:cNvSpPr/>
            <p:nvPr/>
          </p:nvSpPr>
          <p:spPr>
            <a:xfrm>
              <a:off x="217991" y="0"/>
              <a:ext cx="8252100" cy="846600"/>
            </a:xfrm>
            <a:prstGeom prst="notchedRightArrow">
              <a:avLst>
                <a:gd name="adj1" fmla="val 50000"/>
                <a:gd name="adj2" fmla="val 50000"/>
              </a:avLst>
            </a:prstGeom>
            <a:solidFill>
              <a:srgbClr val="00206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51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5"/>
            <p:cNvSpPr/>
            <p:nvPr/>
          </p:nvSpPr>
          <p:spPr>
            <a:xfrm>
              <a:off x="1617360" y="0"/>
              <a:ext cx="4601700" cy="1905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5"/>
            <p:cNvSpPr txBox="1"/>
            <p:nvPr/>
          </p:nvSpPr>
          <p:spPr>
            <a:xfrm>
              <a:off x="1617360" y="0"/>
              <a:ext cx="4601700" cy="1905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62275" tIns="462275" rIns="462275" bIns="462275" anchor="b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0"/>
                <a:buFont typeface="Arial"/>
                <a:buNone/>
              </a:pPr>
              <a:endParaRPr sz="6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3" name="Google Shape;133;p15"/>
          <p:cNvSpPr/>
          <p:nvPr/>
        </p:nvSpPr>
        <p:spPr>
          <a:xfrm>
            <a:off x="773450" y="1979800"/>
            <a:ext cx="1508100" cy="835200"/>
          </a:xfrm>
          <a:prstGeom prst="rect">
            <a:avLst/>
          </a:prstGeom>
          <a:solidFill>
            <a:srgbClr val="C00000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Proposed Rule Stage</a:t>
            </a: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5"/>
          <p:cNvSpPr/>
          <p:nvPr/>
        </p:nvSpPr>
        <p:spPr>
          <a:xfrm>
            <a:off x="674250" y="2895600"/>
            <a:ext cx="1774800" cy="36942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b="1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Initiating Program Office (IPO)</a:t>
            </a:r>
            <a:r>
              <a:rPr lang="en-US" sz="900" b="1">
                <a:solidFill>
                  <a:schemeClr val="dk1"/>
                </a:solidFill>
              </a:rPr>
              <a:t>/ CFR Owner </a:t>
            </a: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contacts M/MPBP/POL to inform of their intent to publish a rule.</a:t>
            </a:r>
            <a:b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M/MPBP/POL provides guidance to IPO/ CFR Owner regarding the </a:t>
            </a:r>
            <a:r>
              <a:rPr lang="en-US" sz="900" b="1">
                <a:solidFill>
                  <a:schemeClr val="dk1"/>
                </a:solidFill>
              </a:rPr>
              <a:t>interim final/direct final rule </a:t>
            </a: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overall rulemaking process.</a:t>
            </a: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 b="1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900" b="1">
                <a:solidFill>
                  <a:schemeClr val="dk1"/>
                </a:solidFill>
              </a:rPr>
              <a:t>M/MPBP/POL includes the final/direct final rule in the Spring or Fall Unified Agenda</a:t>
            </a:r>
            <a:b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900" b="1">
                <a:solidFill>
                  <a:schemeClr val="dk1"/>
                </a:solidFill>
              </a:rPr>
              <a:t>The rule must include an analysis of why public comments were deemed unnecessary. OMB/OIRA will review the analysis and determine whether or not an NPRM (including comments) is required.</a:t>
            </a:r>
            <a:endParaRPr sz="900" b="1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b="1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br>
              <a:rPr lang="en-US"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5"/>
          <p:cNvSpPr/>
          <p:nvPr/>
        </p:nvSpPr>
        <p:spPr>
          <a:xfrm>
            <a:off x="2660563" y="1979800"/>
            <a:ext cx="1508100" cy="873300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OMB Review of Proposed Rule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(90 Days)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5"/>
          <p:cNvSpPr/>
          <p:nvPr/>
        </p:nvSpPr>
        <p:spPr>
          <a:xfrm>
            <a:off x="4311674" y="2945600"/>
            <a:ext cx="2012400" cy="34083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Once OMB/OIRA finishes their significance review, the IPO sends an action memo to the </a:t>
            </a:r>
            <a:r>
              <a:rPr lang="en-US" sz="900" b="1">
                <a:solidFill>
                  <a:schemeClr val="dk1"/>
                </a:solidFill>
              </a:rPr>
              <a:t>Regulatory Policy Officer (RPO) </a:t>
            </a: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authorize publication of the </a:t>
            </a:r>
            <a:r>
              <a:rPr lang="en-US" sz="900" b="1">
                <a:solidFill>
                  <a:schemeClr val="dk1"/>
                </a:solidFill>
              </a:rPr>
              <a:t>interim/direct </a:t>
            </a: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rule in the Federal Register (see ADS 156.3.2.5b regarding the good cause exception</a:t>
            </a:r>
            <a:r>
              <a:rPr lang="en-US" sz="900" b="1">
                <a:solidFill>
                  <a:schemeClr val="dk1"/>
                </a:solidFill>
              </a:rPr>
              <a:t>, </a:t>
            </a: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applicable).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M/MPBP/POL ensures the memo contains all the required information  per ADS 156, </a:t>
            </a:r>
            <a:r>
              <a:rPr lang="en-US" sz="9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Agency Rulemaking</a:t>
            </a: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(clearances, cost analysis, correct format, etc.).</a:t>
            </a:r>
            <a:endParaRPr sz="900" b="1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b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Once the </a:t>
            </a:r>
            <a:r>
              <a:rPr lang="en-US" sz="900" b="1">
                <a:solidFill>
                  <a:schemeClr val="dk1"/>
                </a:solidFill>
              </a:rPr>
              <a:t>RPO</a:t>
            </a: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approves the rule for publication, the IPO works with the USAID Federal Register liaison to publish the rule.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br>
              <a:rPr lang="en-US"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5"/>
          <p:cNvSpPr/>
          <p:nvPr/>
        </p:nvSpPr>
        <p:spPr>
          <a:xfrm>
            <a:off x="4547690" y="1960750"/>
            <a:ext cx="1508100" cy="873300"/>
          </a:xfrm>
          <a:prstGeom prst="rect">
            <a:avLst/>
          </a:prstGeom>
          <a:solidFill>
            <a:srgbClr val="7030A0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endParaRPr sz="1200" b="1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lt1"/>
                </a:solidFill>
              </a:rPr>
              <a:t>Preparation </a:t>
            </a:r>
            <a:r>
              <a:rPr lang="en-US"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of </a:t>
            </a:r>
            <a:r>
              <a:rPr lang="en-US" sz="1200" b="1">
                <a:solidFill>
                  <a:schemeClr val="lt1"/>
                </a:solidFill>
              </a:rPr>
              <a:t>Interim Final/Direct Final</a:t>
            </a:r>
            <a:r>
              <a:rPr lang="en-US"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Rule</a:t>
            </a: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5"/>
          <p:cNvSpPr/>
          <p:nvPr/>
        </p:nvSpPr>
        <p:spPr>
          <a:xfrm>
            <a:off x="2595100" y="2945600"/>
            <a:ext cx="1573500" cy="24324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M/MPBP/POL sends the rule to OMB/OIRA for their significance review under E.O. 12866.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OMB/OIRA determines whether the rule is significant.  </a:t>
            </a:r>
            <a:r>
              <a:rPr lang="en-US" sz="900" b="1">
                <a:solidFill>
                  <a:schemeClr val="dk1"/>
                </a:solidFill>
              </a:rPr>
              <a:t>If the rule is significant, the NPRM will be required unless the "good cause" exception applies (refer to the other timeline for next steps if the rule requires an NPRM).</a:t>
            </a:r>
            <a:endParaRPr sz="900" b="1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900" b="1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review can take up to 90 days.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5"/>
          <p:cNvSpPr/>
          <p:nvPr/>
        </p:nvSpPr>
        <p:spPr>
          <a:xfrm>
            <a:off x="6733025" y="1979800"/>
            <a:ext cx="1508100" cy="835200"/>
          </a:xfrm>
          <a:prstGeom prst="rect">
            <a:avLst/>
          </a:prstGeom>
          <a:solidFill>
            <a:srgbClr val="00B050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endParaRPr sz="1200" b="1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endParaRPr sz="1200" b="1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lt1"/>
                </a:solidFill>
              </a:rPr>
              <a:t>Publication of Interim/ Direct Final Rule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endParaRPr sz="1200" b="1">
              <a:solidFill>
                <a:schemeClr val="lt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5"/>
          <p:cNvSpPr/>
          <p:nvPr/>
        </p:nvSpPr>
        <p:spPr>
          <a:xfrm>
            <a:off x="6467150" y="2945600"/>
            <a:ext cx="1906800" cy="34083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900" b="1" dirty="0">
                <a:solidFill>
                  <a:schemeClr val="dk1"/>
                </a:solidFill>
              </a:rPr>
              <a:t>The IPO  coordinates with the USAID Federal Register liaison to publish the final rule.</a:t>
            </a:r>
            <a:endParaRPr sz="900" dirty="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9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900" b="1" dirty="0">
                <a:solidFill>
                  <a:schemeClr val="dk1"/>
                </a:solidFill>
              </a:rPr>
              <a:t>M/MPBP/POL fills out and submits the Congressional Review Act (CRA) form and the FR notification (can be found here: federalregister.gov) and sends it to LPA.</a:t>
            </a:r>
            <a:endParaRPr sz="9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9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900" b="1" dirty="0">
                <a:solidFill>
                  <a:schemeClr val="dk1"/>
                </a:solidFill>
              </a:rPr>
              <a:t>The rule goes into effect immediately unless an adverse comment comes up. For a direct final rule, the Agency will withdraw the rule, revise and submit a NPRM. For an interim rule, the Agency will make edits to the final rule and resubmit it.  </a:t>
            </a:r>
            <a:endParaRPr sz="9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8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gisthe</a:t>
            </a:r>
            <a:r>
              <a:rPr lang="en-US" sz="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public has an </a:t>
            </a:r>
            <a:endParaRPr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700" dirty="0">
              <a:solidFill>
                <a:schemeClr val="dk1"/>
              </a:solidFill>
            </a:endParaRPr>
          </a:p>
        </p:txBody>
      </p:sp>
      <p:sp>
        <p:nvSpPr>
          <p:cNvPr id="141" name="Google Shape;141;p15"/>
          <p:cNvSpPr/>
          <p:nvPr/>
        </p:nvSpPr>
        <p:spPr>
          <a:xfrm>
            <a:off x="7913825" y="108550"/>
            <a:ext cx="1115100" cy="838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1043</Words>
  <Application>Microsoft Office PowerPoint</Application>
  <PresentationFormat>On-screen Show (4:3)</PresentationFormat>
  <Paragraphs>107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</vt:lpstr>
      <vt:lpstr>Blank</vt:lpstr>
      <vt:lpstr>USAID Rulemaking Timeline  (starting with a proposed rule requiring a public comment period)</vt:lpstr>
      <vt:lpstr>USAID Rulemaking Timeline  (for rules that don’t require public comment)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USAID Rulemaking Timeline  (starting with a proposed rule requiring a public comment period)</dc:title>
  <dc:creator>Wood, Kristen (M/MPBP/POL:DKW)</dc:creator>
  <cp:lastModifiedBy>Kristen</cp:lastModifiedBy>
  <cp:revision>6</cp:revision>
  <dcterms:modified xsi:type="dcterms:W3CDTF">2021-04-13T13:05:07Z</dcterms:modified>
</cp:coreProperties>
</file>