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ags/tag39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7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12" r:id="rId5"/>
    <p:sldMasterId id="2147483927" r:id="rId6"/>
    <p:sldMasterId id="2147483948" r:id="rId7"/>
    <p:sldMasterId id="2147483965" r:id="rId8"/>
    <p:sldMasterId id="2147483971" r:id="rId9"/>
    <p:sldMasterId id="2147483977" r:id="rId10"/>
    <p:sldMasterId id="2147483992" r:id="rId11"/>
  </p:sldMasterIdLst>
  <p:notesMasterIdLst>
    <p:notesMasterId r:id="rId26"/>
  </p:notesMasterIdLst>
  <p:handoutMasterIdLst>
    <p:handoutMasterId r:id="rId27"/>
  </p:handoutMasterIdLst>
  <p:sldIdLst>
    <p:sldId id="1042" r:id="rId12"/>
    <p:sldId id="339" r:id="rId13"/>
    <p:sldId id="1046" r:id="rId14"/>
    <p:sldId id="829" r:id="rId15"/>
    <p:sldId id="875" r:id="rId16"/>
    <p:sldId id="874" r:id="rId17"/>
    <p:sldId id="1043" r:id="rId18"/>
    <p:sldId id="1044" r:id="rId19"/>
    <p:sldId id="877" r:id="rId20"/>
    <p:sldId id="1047" r:id="rId21"/>
    <p:sldId id="878" r:id="rId22"/>
    <p:sldId id="681" r:id="rId23"/>
    <p:sldId id="685" r:id="rId24"/>
    <p:sldId id="688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ias Fichter" initials="TF" lastIdx="3" clrIdx="0">
    <p:extLst>
      <p:ext uri="{19B8F6BF-5375-455C-9EA6-DF929625EA0E}">
        <p15:presenceInfo xmlns:p15="http://schemas.microsoft.com/office/powerpoint/2012/main" userId="Tobias Fichter" providerId="None"/>
      </p:ext>
    </p:extLst>
  </p:cmAuthor>
  <p:cmAuthor id="2" name="Ana Lucia Amazo Blanco" initials="ALAB" lastIdx="1" clrIdx="1">
    <p:extLst>
      <p:ext uri="{19B8F6BF-5375-455C-9EA6-DF929625EA0E}">
        <p15:presenceInfo xmlns:p15="http://schemas.microsoft.com/office/powerpoint/2012/main" userId="Ana Lucia Amazo Blan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5"/>
    <a:srgbClr val="635C5B"/>
    <a:srgbClr val="FF9900"/>
    <a:srgbClr val="FFFFFF"/>
    <a:srgbClr val="651D32"/>
    <a:srgbClr val="BA0C2F"/>
    <a:srgbClr val="002F6C"/>
    <a:srgbClr val="D9D7D3"/>
    <a:srgbClr val="CFCDC9"/>
    <a:srgbClr val="6C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5029" autoAdjust="0"/>
  </p:normalViewPr>
  <p:slideViewPr>
    <p:cSldViewPr snapToObjects="1">
      <p:cViewPr varScale="1">
        <p:scale>
          <a:sx n="57" d="100"/>
          <a:sy n="57" d="100"/>
        </p:scale>
        <p:origin x="964" y="36"/>
      </p:cViewPr>
      <p:guideLst>
        <p:guide orient="horz" pos="2160"/>
        <p:guide pos="3776"/>
      </p:guideLst>
    </p:cSldViewPr>
  </p:slideViewPr>
  <p:outlineViewPr>
    <p:cViewPr>
      <p:scale>
        <a:sx n="33" d="100"/>
        <a:sy n="33" d="100"/>
      </p:scale>
      <p:origin x="0" y="-6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332"/>
    </p:cViewPr>
  </p:sorterViewPr>
  <p:notesViewPr>
    <p:cSldViewPr snapToObjects="1" showGuides="1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7/3/2020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DA2BB-58C2-457F-BACB-F98406C378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18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0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5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1E3F52-5D7C-4243-BA1C-48D7E01975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315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2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5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1E3F52-5D7C-4243-BA1C-48D7E01975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315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3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5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1E3F52-5D7C-4243-BA1C-48D7E01975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315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9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A558B-E4E9-A94A-B9C1-029E46A76A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A558B-E4E9-A94A-B9C1-029E46A76A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77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0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2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jpeg"/><Relationship Id="rId2" Type="http://schemas.openxmlformats.org/officeDocument/2006/relationships/tags" Target="../tags/tag3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1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6.jpeg"/><Relationship Id="rId2" Type="http://schemas.openxmlformats.org/officeDocument/2006/relationships/tags" Target="../tags/tag5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.bin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7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7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6.jpeg"/><Relationship Id="rId2" Type="http://schemas.openxmlformats.org/officeDocument/2006/relationships/tags" Target="../tags/tag7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3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3462"/>
            <a:ext cx="11785600" cy="65532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5" name="Picture 14" descr="USAID_Logo_White_v0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Navigant--A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13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Navigant--A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Blatt_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b="1042"/>
          <a:stretch/>
        </p:blipFill>
        <p:spPr bwMode="auto">
          <a:xfrm>
            <a:off x="-10584" y="1011421"/>
            <a:ext cx="12202584" cy="53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8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Navigant--A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53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768325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926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262358"/>
            <a:ext cx="11623035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Navigant--A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33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Navigant--A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8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768326" y="1262358"/>
            <a:ext cx="440613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7504355" y="1262358"/>
            <a:ext cx="440613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reeform 5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7237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287454" y="1403683"/>
            <a:ext cx="5628156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 noChangeArrowheads="1"/>
          </p:cNvSpPr>
          <p:nvPr>
            <p:ph idx="11"/>
          </p:nvPr>
        </p:nvSpPr>
        <p:spPr bwMode="auto">
          <a:xfrm>
            <a:off x="6282333" y="1403683"/>
            <a:ext cx="5628156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Navigant--A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590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768325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5937184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idx="11"/>
          </p:nvPr>
        </p:nvSpPr>
        <p:spPr bwMode="auto">
          <a:xfrm>
            <a:off x="9101621" y="1262358"/>
            <a:ext cx="280886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755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r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idx="10"/>
          </p:nvPr>
        </p:nvSpPr>
        <p:spPr bwMode="auto">
          <a:xfrm>
            <a:off x="4271857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 noChangeArrowheads="1"/>
          </p:cNvSpPr>
          <p:nvPr>
            <p:ph idx="11"/>
          </p:nvPr>
        </p:nvSpPr>
        <p:spPr bwMode="auto">
          <a:xfrm>
            <a:off x="8256261" y="1262358"/>
            <a:ext cx="3654227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648C1A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Navigant--A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70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1755260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r_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4"/>
          <p:cNvSpPr>
            <a:spLocks noGrp="1" noChangeArrowheads="1"/>
          </p:cNvSpPr>
          <p:nvPr>
            <p:ph idx="12"/>
          </p:nvPr>
        </p:nvSpPr>
        <p:spPr bwMode="auto">
          <a:xfrm>
            <a:off x="4271857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4"/>
          <p:cNvSpPr>
            <a:spLocks noGrp="1" noChangeArrowheads="1"/>
          </p:cNvSpPr>
          <p:nvPr>
            <p:ph idx="13"/>
          </p:nvPr>
        </p:nvSpPr>
        <p:spPr bwMode="auto">
          <a:xfrm>
            <a:off x="8256261" y="1403682"/>
            <a:ext cx="3654227" cy="47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Navigant--A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234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gline_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87453" y="1323975"/>
            <a:ext cx="11610331" cy="577850"/>
          </a:xfrm>
        </p:spPr>
        <p:txBody>
          <a:bodyPr/>
          <a:lstStyle>
            <a:lvl1pPr marL="0" indent="0">
              <a:buNone/>
              <a:defRPr b="1" baseline="0"/>
            </a:lvl1pPr>
            <a:lvl2pPr marL="236537" indent="0">
              <a:buNone/>
              <a:defRPr/>
            </a:lvl2pPr>
            <a:lvl3pPr marL="682625" indent="0">
              <a:buNone/>
              <a:defRPr/>
            </a:lvl3pPr>
            <a:lvl4pPr marL="1028700" indent="0">
              <a:buNone/>
              <a:defRPr/>
            </a:lvl4pPr>
            <a:lvl5pPr marL="1374775" indent="0">
              <a:buNone/>
              <a:defRPr/>
            </a:lvl5pPr>
          </a:lstStyle>
          <a:p>
            <a:pPr lvl="0"/>
            <a:r>
              <a:rPr lang="en-US" dirty="0"/>
              <a:t>Click to enter tagline text. 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Navigant--A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3" descr="Mission_Statement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583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22301" y="0"/>
            <a:ext cx="10941049" cy="846138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"/>
          </p:nvPr>
        </p:nvSpPr>
        <p:spPr>
          <a:xfrm>
            <a:off x="622301" y="1192213"/>
            <a:ext cx="5367867" cy="51466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6193367" y="1192213"/>
            <a:ext cx="5369984" cy="51466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2253052" y="6578600"/>
            <a:ext cx="869949" cy="133350"/>
          </a:xfrm>
        </p:spPr>
        <p:txBody>
          <a:bodyPr/>
          <a:lstStyle>
            <a:lvl1pPr>
              <a:defRPr/>
            </a:lvl1pPr>
          </a:lstStyle>
          <a:p>
            <a:fld id="{C9BD4F23-E76B-44C4-B99C-C259D939991E}" type="datetime1">
              <a:rPr lang="en-GB"/>
              <a:pPr/>
              <a:t>03/07/2020</a:t>
            </a:fld>
            <a:endParaRPr lang="en-GB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30034" y="6578600"/>
            <a:ext cx="4792133" cy="1730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Name</a:t>
            </a:r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" y="6578600"/>
            <a:ext cx="1369484" cy="147638"/>
          </a:xfrm>
        </p:spPr>
        <p:txBody>
          <a:bodyPr/>
          <a:lstStyle>
            <a:lvl1pPr>
              <a:defRPr/>
            </a:lvl1pPr>
          </a:lstStyle>
          <a:p>
            <a:fld id="{F8C92D98-CF1D-41BE-ACCF-242B5082D7F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326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8542F-706B-41EC-BB29-F4735E768B13}" type="datetime1">
              <a:rPr lang="en-US" smtClean="0">
                <a:solidFill>
                  <a:srgbClr val="000000"/>
                </a:solidFill>
              </a:rPr>
              <a:pPr/>
              <a:t>7/3/2020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Corinna Klessmann and Fabian Wigand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1296D-C1C0-46AC-980A-14DBEA0E3F2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90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3485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342535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858815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2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192878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79290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2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USAID_Logo_White_v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20492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583443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6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426356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7809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027751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636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Navigant--A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088562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Navigant--A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779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0105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20142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906647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13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153968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092298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77795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92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767720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452510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094392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4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CC1E-9E87-4590-9E63-5AD3EB8E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F1EFB-12C2-4D83-8950-8E5991EA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C7F57-1ED7-4099-9108-D4282330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DD1F4-631A-41BC-BFC6-40664049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82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Navigant--A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88117"/>
      </p:ext>
    </p:extLst>
  </p:cSld>
  <p:clrMapOvr>
    <a:masterClrMapping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Navigant--A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46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4731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9"/>
            <a:ext cx="11931119" cy="6942187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95D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35" y="-3993"/>
            <a:ext cx="2809700" cy="52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586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86486" y="3588760"/>
            <a:ext cx="900561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86487" y="3692359"/>
            <a:ext cx="9005616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786487" y="3059449"/>
            <a:ext cx="9005616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0" y="6042893"/>
            <a:ext cx="3144520" cy="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39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C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OPTIONAL TEXT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1935" y="6396704"/>
            <a:ext cx="6107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555759">
                    <a:lumMod val="60000"/>
                    <a:lumOff val="40000"/>
                  </a:srgb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518638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4731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9"/>
            <a:ext cx="11931119" cy="6942187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95D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35" y="-3993"/>
            <a:ext cx="2809700" cy="52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16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86486" y="3588760"/>
            <a:ext cx="900561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2786487" y="3692359"/>
            <a:ext cx="9005616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786487" y="3059449"/>
            <a:ext cx="9005616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0" y="6042893"/>
            <a:ext cx="3144520" cy="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987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 sz="22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9004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C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OPTIONAL TEXT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1935" y="6396704"/>
            <a:ext cx="61079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555759">
                    <a:lumMod val="60000"/>
                    <a:lumOff val="40000"/>
                  </a:srgb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32055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2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39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41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298054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415133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6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8249457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7899785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603021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307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7963489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2159926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94932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39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70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147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Navigant--A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01751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©2016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Navigant--A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Navigant--A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3369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75" y="6197563"/>
            <a:ext cx="2658995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866737" y="4200993"/>
            <a:ext cx="4267200" cy="34747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866737" y="4889321"/>
            <a:ext cx="4267200" cy="347472"/>
          </a:xfrm>
        </p:spPr>
        <p:txBody>
          <a:bodyPr anchor="ctr"/>
          <a:lstStyle>
            <a:lvl1pPr marL="0" indent="0">
              <a:buNone/>
              <a:defRPr sz="105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Navigant Reference No: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8596" y="-3908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966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341114"/>
            <a:ext cx="116256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Title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42137756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/>
          <p:cNvSpPr>
            <a:spLocks noGrp="1"/>
          </p:cNvSpPr>
          <p:nvPr>
            <p:ph idx="1"/>
          </p:nvPr>
        </p:nvSpPr>
        <p:spPr bwMode="gray">
          <a:xfrm>
            <a:off x="287453" y="1944002"/>
            <a:ext cx="11625600" cy="42251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4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3" y="1341115"/>
            <a:ext cx="11625600" cy="43088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608059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7" y="1"/>
            <a:ext cx="6095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947053" y="858420"/>
            <a:ext cx="2963436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#:</a:t>
            </a:r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6"/>
            <a:ext cx="6096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26" y="858420"/>
            <a:ext cx="5246949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63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"/>
          <p:cNvSpPr>
            <a:spLocks noGrp="1"/>
          </p:cNvSpPr>
          <p:nvPr>
            <p:ph idx="11"/>
          </p:nvPr>
        </p:nvSpPr>
        <p:spPr bwMode="gray">
          <a:xfrm>
            <a:off x="6393053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5" name="Content Left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8759471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Right"/>
          <p:cNvSpPr>
            <a:spLocks noGrp="1"/>
          </p:cNvSpPr>
          <p:nvPr>
            <p:ph idx="11"/>
          </p:nvPr>
        </p:nvSpPr>
        <p:spPr bwMode="gray">
          <a:xfrm>
            <a:off x="6393053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5" name="Content Left"/>
          <p:cNvSpPr>
            <a:spLocks noGrp="1"/>
          </p:cNvSpPr>
          <p:nvPr>
            <p:ph idx="1"/>
          </p:nvPr>
        </p:nvSpPr>
        <p:spPr bwMode="gray">
          <a:xfrm>
            <a:off x="287451" y="1882448"/>
            <a:ext cx="552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4"/>
            <a:ext cx="552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3392641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Right Bottom"/>
          <p:cNvSpPr>
            <a:spLocks noGrp="1"/>
          </p:cNvSpPr>
          <p:nvPr>
            <p:ph idx="27"/>
          </p:nvPr>
        </p:nvSpPr>
        <p:spPr bwMode="gray">
          <a:xfrm>
            <a:off x="6393053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4" name="Content Left Bottom"/>
          <p:cNvSpPr>
            <a:spLocks noGrp="1"/>
          </p:cNvSpPr>
          <p:nvPr>
            <p:ph idx="28"/>
          </p:nvPr>
        </p:nvSpPr>
        <p:spPr bwMode="gray">
          <a:xfrm>
            <a:off x="287455" y="3842316"/>
            <a:ext cx="5520000" cy="23268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8" name="Content Right Top"/>
          <p:cNvSpPr>
            <a:spLocks noGrp="1"/>
          </p:cNvSpPr>
          <p:nvPr>
            <p:ph idx="26"/>
          </p:nvPr>
        </p:nvSpPr>
        <p:spPr bwMode="gray">
          <a:xfrm>
            <a:off x="6393053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341114"/>
            <a:ext cx="5520000" cy="2325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1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81839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6" y="3692"/>
            <a:ext cx="12201685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11936" y="-3148"/>
            <a:ext cx="1193111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866737" y="3588760"/>
            <a:ext cx="660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866739" y="3692359"/>
            <a:ext cx="55767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866740" y="3059449"/>
            <a:ext cx="6154313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" y="-3148"/>
            <a:ext cx="2815677" cy="51244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39" y="5666597"/>
            <a:ext cx="3174831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023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Right Top"/>
          <p:cNvSpPr>
            <a:spLocks noGrp="1"/>
          </p:cNvSpPr>
          <p:nvPr>
            <p:ph idx="29"/>
          </p:nvPr>
        </p:nvSpPr>
        <p:spPr bwMode="gray">
          <a:xfrm>
            <a:off x="6393053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9" name="Content Left Top"/>
          <p:cNvSpPr>
            <a:spLocks noGrp="1"/>
          </p:cNvSpPr>
          <p:nvPr>
            <p:ph idx="1"/>
          </p:nvPr>
        </p:nvSpPr>
        <p:spPr bwMode="gray">
          <a:xfrm>
            <a:off x="287455" y="1814188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393053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455" y="1341115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5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/>
          </p:nvPr>
        </p:nvSpPr>
        <p:spPr bwMode="gray">
          <a:xfrm>
            <a:off x="6393053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2" name="Content Left Top"/>
          <p:cNvSpPr>
            <a:spLocks noGrp="1"/>
          </p:cNvSpPr>
          <p:nvPr>
            <p:ph idx="35"/>
          </p:nvPr>
        </p:nvSpPr>
        <p:spPr bwMode="gray">
          <a:xfrm>
            <a:off x="287455" y="4316632"/>
            <a:ext cx="5520000" cy="18525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altLang="ja-JP" sz="10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0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 altLang="ja-JP"/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altLang="ja-JP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393053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87455" y="3843558"/>
            <a:ext cx="5520000" cy="307777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0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245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7"/>
          </p:nvPr>
        </p:nvSpPr>
        <p:spPr bwMode="gray">
          <a:xfrm>
            <a:off x="8313053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4" name="Content Middle"/>
          <p:cNvSpPr>
            <a:spLocks noGrp="1"/>
          </p:cNvSpPr>
          <p:nvPr>
            <p:ph idx="26"/>
          </p:nvPr>
        </p:nvSpPr>
        <p:spPr bwMode="gray">
          <a:xfrm>
            <a:off x="43002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Content Left"/>
          <p:cNvSpPr>
            <a:spLocks noGrp="1"/>
          </p:cNvSpPr>
          <p:nvPr>
            <p:ph idx="25"/>
          </p:nvPr>
        </p:nvSpPr>
        <p:spPr bwMode="gray">
          <a:xfrm>
            <a:off x="287452" y="1341114"/>
            <a:ext cx="3600000" cy="4828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6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3998912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Right"/>
          <p:cNvSpPr>
            <a:spLocks noGrp="1"/>
          </p:cNvSpPr>
          <p:nvPr>
            <p:ph idx="27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7" name="Content Middle"/>
          <p:cNvSpPr>
            <a:spLocks noGrp="1"/>
          </p:cNvSpPr>
          <p:nvPr>
            <p:ph idx="26"/>
          </p:nvPr>
        </p:nvSpPr>
        <p:spPr bwMode="gray">
          <a:xfrm>
            <a:off x="43002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6" name="Content Left"/>
          <p:cNvSpPr>
            <a:spLocks noGrp="1"/>
          </p:cNvSpPr>
          <p:nvPr>
            <p:ph idx="25"/>
          </p:nvPr>
        </p:nvSpPr>
        <p:spPr bwMode="gray">
          <a:xfrm>
            <a:off x="287452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02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874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9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0039892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Right"/>
          <p:cNvSpPr>
            <a:spLocks noGrp="1"/>
          </p:cNvSpPr>
          <p:nvPr>
            <p:ph idx="28"/>
          </p:nvPr>
        </p:nvSpPr>
        <p:spPr bwMode="gray">
          <a:xfrm>
            <a:off x="8313053" y="1882448"/>
            <a:ext cx="3600000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313053" y="1337514"/>
            <a:ext cx="3600000" cy="369332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itle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2" name="Content Middle"/>
          <p:cNvSpPr>
            <a:spLocks noGrp="1"/>
          </p:cNvSpPr>
          <p:nvPr>
            <p:ph idx="26"/>
          </p:nvPr>
        </p:nvSpPr>
        <p:spPr bwMode="gray">
          <a:xfrm>
            <a:off x="287454" y="1882448"/>
            <a:ext cx="7612799" cy="42867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87455" y="1337514"/>
            <a:ext cx="7612799" cy="369332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1">
                <a:solidFill>
                  <a:schemeClr val="accent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 dirty="0"/>
              <a:t>Heading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Subheading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idx="10" hasCustomPrompt="1"/>
          </p:nvPr>
        </p:nvSpPr>
        <p:spPr bwMode="gray">
          <a:xfrm>
            <a:off x="287453" y="6046048"/>
            <a:ext cx="11625600" cy="123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840228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2879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ar_Content+Table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87453" y="1403684"/>
            <a:ext cx="11623035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75104" y="2627336"/>
            <a:ext cx="8056033" cy="431800"/>
          </a:xfrm>
        </p:spPr>
        <p:txBody>
          <a:bodyPr anchor="ctr"/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b="1" dirty="0"/>
              <a:t>Insert Table/Chart/Figure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2854257" y="3148933"/>
            <a:ext cx="6470185" cy="2668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998603" y="5870237"/>
            <a:ext cx="2400300" cy="219075"/>
          </a:xfrm>
        </p:spPr>
        <p:txBody>
          <a:bodyPr anchor="ctr"/>
          <a:lstStyle>
            <a:lvl1pPr marL="0" indent="0">
              <a:buNone/>
              <a:defRPr sz="800" i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800" i="1" dirty="0"/>
              <a:t>Insert source</a:t>
            </a:r>
            <a:endParaRPr lang="en-US" dirty="0"/>
          </a:p>
        </p:txBody>
      </p:sp>
      <p:sp>
        <p:nvSpPr>
          <p:cNvPr id="17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Navigant--A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18" name="Picture 13" descr="Mission_Statement_RGB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001773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_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©2016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Navigant--A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/>
        </p:nvSpPr>
        <p:spPr>
          <a:xfrm>
            <a:off x="85344" y="6365442"/>
            <a:ext cx="58521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453" y="1"/>
            <a:ext cx="11623035" cy="101142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/ ©ECOFYS, A 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Navigant--A </a:t>
            </a:r>
            <a:r>
              <a:rPr lang="en-US" sz="900" dirty="0" err="1">
                <a:solidFill>
                  <a:srgbClr val="648C1A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648C1A">
                    <a:lumMod val="60000"/>
                    <a:lumOff val="40000"/>
                  </a:srgbClr>
                </a:solidFill>
              </a:rPr>
              <a:t> Company. All rights Reserved</a:t>
            </a:r>
          </a:p>
        </p:txBody>
      </p:sp>
      <p:pic>
        <p:nvPicPr>
          <p:cNvPr id="22" name="Picture 13" descr="Mission_Statement_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0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747" y="1"/>
            <a:ext cx="9137741" cy="101142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6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vmlDrawing" Target="../drawings/vmlDrawing2.v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6.jpe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26.xml"/><Relationship Id="rId21" Type="http://schemas.openxmlformats.org/officeDocument/2006/relationships/oleObject" Target="../embeddings/oleObject5.bin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25.xml"/><Relationship Id="rId16" Type="http://schemas.openxmlformats.org/officeDocument/2006/relationships/vmlDrawing" Target="../drawings/vmlDrawing5.vml"/><Relationship Id="rId20" Type="http://schemas.openxmlformats.org/officeDocument/2006/relationships/tags" Target="../tags/tag10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33.x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ags" Target="../tags/tag24.xml"/><Relationship Id="rId3" Type="http://schemas.openxmlformats.org/officeDocument/2006/relationships/slideLayout" Target="../slideLayouts/slideLayout40.xml"/><Relationship Id="rId21" Type="http://schemas.openxmlformats.org/officeDocument/2006/relationships/oleObject" Target="../embeddings/oleObject9.bin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ags" Target="../tags/tag23.xml"/><Relationship Id="rId2" Type="http://schemas.openxmlformats.org/officeDocument/2006/relationships/slideLayout" Target="../slideLayouts/slideLayout39.xml"/><Relationship Id="rId16" Type="http://schemas.openxmlformats.org/officeDocument/2006/relationships/vmlDrawing" Target="../drawings/vmlDrawing9.vml"/><Relationship Id="rId20" Type="http://schemas.openxmlformats.org/officeDocument/2006/relationships/tags" Target="../tags/tag2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47.xml"/><Relationship Id="rId19" Type="http://schemas.openxmlformats.org/officeDocument/2006/relationships/tags" Target="../tags/tag2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image" Target="../media/image10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5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ags" Target="../tags/tag39.xml"/><Relationship Id="rId5" Type="http://schemas.openxmlformats.org/officeDocument/2006/relationships/vmlDrawing" Target="../drawings/vmlDrawing13.vml"/><Relationship Id="rId4" Type="http://schemas.openxmlformats.org/officeDocument/2006/relationships/theme" Target="../theme/theme5.xml"/><Relationship Id="rId9" Type="http://schemas.openxmlformats.org/officeDocument/2006/relationships/image" Target="../media/image1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57.xml"/><Relationship Id="rId7" Type="http://schemas.openxmlformats.org/officeDocument/2006/relationships/tags" Target="../tags/tag4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vmlDrawing" Target="../drawings/vmlDrawing14.vml"/><Relationship Id="rId5" Type="http://schemas.openxmlformats.org/officeDocument/2006/relationships/theme" Target="../theme/theme6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6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ags" Target="../tags/tag43.xml"/><Relationship Id="rId3" Type="http://schemas.openxmlformats.org/officeDocument/2006/relationships/slideLayout" Target="../slideLayouts/slideLayout61.xml"/><Relationship Id="rId21" Type="http://schemas.openxmlformats.org/officeDocument/2006/relationships/oleObject" Target="../embeddings/oleObject16.bin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ags" Target="../tags/tag42.xml"/><Relationship Id="rId2" Type="http://schemas.openxmlformats.org/officeDocument/2006/relationships/slideLayout" Target="../slideLayouts/slideLayout60.xml"/><Relationship Id="rId16" Type="http://schemas.openxmlformats.org/officeDocument/2006/relationships/vmlDrawing" Target="../drawings/vmlDrawing16.vml"/><Relationship Id="rId20" Type="http://schemas.openxmlformats.org/officeDocument/2006/relationships/tags" Target="../tags/tag4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7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68.xml"/><Relationship Id="rId19" Type="http://schemas.openxmlformats.org/officeDocument/2006/relationships/tags" Target="../tags/tag44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image" Target="../media/image10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ags" Target="../tags/tag59.xml"/><Relationship Id="rId3" Type="http://schemas.openxmlformats.org/officeDocument/2006/relationships/slideLayout" Target="../slideLayouts/slideLayout75.xml"/><Relationship Id="rId21" Type="http://schemas.openxmlformats.org/officeDocument/2006/relationships/oleObject" Target="../embeddings/oleObject20.bin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ags" Target="../tags/tag58.xml"/><Relationship Id="rId2" Type="http://schemas.openxmlformats.org/officeDocument/2006/relationships/slideLayout" Target="../slideLayouts/slideLayout74.xml"/><Relationship Id="rId16" Type="http://schemas.openxmlformats.org/officeDocument/2006/relationships/vmlDrawing" Target="../drawings/vmlDrawing20.vml"/><Relationship Id="rId20" Type="http://schemas.openxmlformats.org/officeDocument/2006/relationships/tags" Target="../tags/tag6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8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82.xml"/><Relationship Id="rId19" Type="http://schemas.openxmlformats.org/officeDocument/2006/relationships/tags" Target="../tags/tag60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3AC5907-22C6-4EEB-85BE-F894A5E1F0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29826723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E71593F3-E36C-4553-8E26-7B1CEAB6E259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8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81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11048345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©ECOFYS, A Navigant--A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Guidehouse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 Company </a:t>
            </a:r>
            <a:r>
              <a:rPr lang="en-US" sz="900" kern="1200" cap="all" normalizeH="0" baseline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Company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7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2772747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1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13" descr="Mission_Statement_RGB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520" y="6418194"/>
            <a:ext cx="27262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9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67158659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4E1AAF7-CC96-46D7-8744-ABD20C6C13FC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7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78260768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ACA9312-19F7-4A16-AEDE-7CE04E908916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73123524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7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2772747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1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39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70" r:id="rId3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54248234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think-cell Slide" r:id="rId8" imgW="216" imgH="216" progId="TCLayout.ActiveDocument.1">
                  <p:embed/>
                </p:oleObj>
              </mc:Choice>
              <mc:Fallback>
                <p:oleObj name="think-cell Slide" r:id="rId8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412682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sz="900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82020" y="6365442"/>
            <a:ext cx="478315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sz="900" dirty="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772747" y="1262358"/>
            <a:ext cx="9142163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280" y="6400190"/>
            <a:ext cx="1303209" cy="16851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2772747" y="1022438"/>
            <a:ext cx="9419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1" y="1"/>
            <a:ext cx="2781343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193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6" r:id="rId4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82776499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8E173F4-30C6-48FD-A9A9-A4E61C0A1B74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/ ©2016 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Navigant--A </a:t>
            </a:r>
            <a:r>
              <a:rPr lang="en-US" sz="900" dirty="0" err="1">
                <a:solidFill>
                  <a:srgbClr val="555759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41964400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373E4F9-159B-4D49-83BE-E578099BBAA7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100000"/>
              </a:lnSpc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12192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kern="0" dirty="0">
              <a:solidFill>
                <a:srgbClr val="555759"/>
              </a:solidFill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287453" y="1"/>
            <a:ext cx="11625600" cy="10116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en-US" altLang="ja-JP"/>
              <a:t>Click to edit Master title style</a:t>
            </a:r>
            <a:endParaRPr lang="en-GB" dirty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287453" y="1341114"/>
            <a:ext cx="11625600" cy="48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2" y="6250077"/>
            <a:ext cx="11592985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475204" y="6370117"/>
            <a:ext cx="7770501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/ ©201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9</a:t>
            </a: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Navigant--A </a:t>
            </a:r>
            <a:r>
              <a:rPr lang="en-US" sz="900" dirty="0" err="1">
                <a:solidFill>
                  <a:srgbClr val="555759">
                    <a:lumMod val="60000"/>
                    <a:lumOff val="40000"/>
                  </a:srgbClr>
                </a:solidFill>
              </a:rPr>
              <a:t>Guidehouse</a:t>
            </a:r>
            <a:r>
              <a:rPr lang="en-US"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Company</a:t>
            </a:r>
            <a:r>
              <a:rPr sz="900" dirty="0">
                <a:solidFill>
                  <a:srgbClr val="555759">
                    <a:lumMod val="60000"/>
                    <a:lumOff val="40000"/>
                  </a:srgbClr>
                </a:solidFill>
              </a:rPr>
              <a:t> Consulting, Inc. All rights Reserved</a:t>
            </a: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182020" y="6365442"/>
            <a:ext cx="824304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648C1A"/>
              </a:buClr>
            </a:pPr>
            <a:fld id="{C0D4A90D-707C-4CFA-8F87-17CF45DE2B45}" type="slidenum">
              <a:rPr sz="900" smtClean="0">
                <a:solidFill>
                  <a:srgbClr val="95D600"/>
                </a:solidFill>
              </a:rPr>
              <a:pPr>
                <a:buClr>
                  <a:srgbClr val="648C1A"/>
                </a:buClr>
              </a:pPr>
              <a:t>‹#›</a:t>
            </a:fld>
            <a:endParaRPr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80" y="6396705"/>
            <a:ext cx="1303209" cy="1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</p:sldLayoutIdLst>
  <p:hf sldNum="0" hdr="0" ftr="0"/>
  <p:txStyles>
    <p:titleStyle>
      <a:lvl1pPr marL="0" indent="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700"/>
        </a:spcBef>
        <a:spcAft>
          <a:spcPts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–"/>
        <a:defRPr sz="14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87" userDrawn="1">
          <p15:clr>
            <a:srgbClr val="F26B43"/>
          </p15:clr>
        </p15:guide>
        <p15:guide id="4" pos="180" userDrawn="1">
          <p15:clr>
            <a:srgbClr val="F26B43"/>
          </p15:clr>
        </p15:guide>
        <p15:guide id="5" pos="7507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  <p15:guide id="7" pos="4027" userDrawn="1">
          <p15:clr>
            <a:srgbClr val="F26B43"/>
          </p15:clr>
        </p15:guide>
        <p15:guide id="8" pos="36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235288-D89D-4555-A64E-D42650A6A3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5067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26B7529-E0CF-4FC9-99FA-16CACE626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The </a:t>
            </a:r>
            <a:r>
              <a:rPr lang="en-US" dirty="0"/>
              <a:t>package</a:t>
            </a:r>
            <a:r>
              <a:rPr lang="de-DE" dirty="0"/>
              <a:t> approach to competitive </a:t>
            </a:r>
            <a:r>
              <a:rPr lang="de-DE" dirty="0" err="1"/>
              <a:t>procurement</a:t>
            </a:r>
            <a:r>
              <a:rPr lang="de-DE" dirty="0"/>
              <a:t>: experiences in Zambia, Senegal, and Morocco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18E5E41-6E5E-4689-96C1-0268C926B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19, 2019</a:t>
            </a:r>
          </a:p>
        </p:txBody>
      </p:sp>
    </p:spTree>
    <p:extLst>
      <p:ext uri="{BB962C8B-B14F-4D97-AF65-F5344CB8AC3E}">
        <p14:creationId xmlns:p14="http://schemas.microsoft.com/office/powerpoint/2010/main" val="142502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CCB4F8-B21B-4155-8607-2EBF7295E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C57E51-AC76-4763-A072-DDDC84E31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01082"/>
              </p:ext>
            </p:extLst>
          </p:nvPr>
        </p:nvGraphicFramePr>
        <p:xfrm>
          <a:off x="1737361" y="1594786"/>
          <a:ext cx="8717278" cy="4926149"/>
        </p:xfrm>
        <a:graphic>
          <a:graphicData uri="http://schemas.openxmlformats.org/drawingml/2006/table">
            <a:tbl>
              <a:tblPr firstRow="1" firstCol="1" bandRow="1"/>
              <a:tblGrid>
                <a:gridCol w="1816410">
                  <a:extLst>
                    <a:ext uri="{9D8B030D-6E8A-4147-A177-3AD203B41FA5}">
                      <a16:colId xmlns:a16="http://schemas.microsoft.com/office/drawing/2014/main" val="85199728"/>
                    </a:ext>
                  </a:extLst>
                </a:gridCol>
                <a:gridCol w="3450434">
                  <a:extLst>
                    <a:ext uri="{9D8B030D-6E8A-4147-A177-3AD203B41FA5}">
                      <a16:colId xmlns:a16="http://schemas.microsoft.com/office/drawing/2014/main" val="3989206936"/>
                    </a:ext>
                  </a:extLst>
                </a:gridCol>
                <a:gridCol w="3450434">
                  <a:extLst>
                    <a:ext uri="{9D8B030D-6E8A-4147-A177-3AD203B41FA5}">
                      <a16:colId xmlns:a16="http://schemas.microsoft.com/office/drawing/2014/main" val="2861446328"/>
                    </a:ext>
                  </a:extLst>
                </a:gridCol>
              </a:tblGrid>
              <a:tr h="3541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 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95D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Zambia</a:t>
                      </a:r>
                      <a:r>
                        <a:rPr lang="en-US" sz="1200" baseline="30000" noProof="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1200" noProof="0" dirty="0">
                          <a:effectLst/>
                          <a:latin typeface="+mn-lt"/>
                        </a:rPr>
                        <a:t>: Example round 1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95D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South Africa</a:t>
                      </a:r>
                      <a:r>
                        <a:rPr lang="en-US" sz="1200" baseline="30000" noProof="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200" noProof="0" dirty="0">
                          <a:effectLst/>
                          <a:latin typeface="+mn-lt"/>
                        </a:rPr>
                        <a:t>: Example round 1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rgbClr val="95D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98950"/>
                  </a:ext>
                </a:extLst>
              </a:tr>
              <a:tr h="3522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Lead time auction design and bid submission</a:t>
                      </a:r>
                      <a:endParaRPr lang="en-US" sz="1200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~6 months, from IFC mandate signature to RfP issue.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D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~9 months, from DOE IPP office creation in November 2010 to RfP issue.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95D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980048"/>
                  </a:ext>
                </a:extLst>
              </a:tr>
              <a:tr h="2201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RfQ issued</a:t>
                      </a:r>
                      <a:endParaRPr lang="en-US" sz="1200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October 2015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See below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097462"/>
                  </a:ext>
                </a:extLst>
              </a:tr>
              <a:tr h="2201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RfP issued</a:t>
                      </a:r>
                      <a:endParaRPr lang="en-US" sz="1200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February/March 2016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August 2011: combined RfQ and RfP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387759"/>
                  </a:ext>
                </a:extLst>
              </a:tr>
              <a:tr h="2201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Bid submission</a:t>
                      </a:r>
                      <a:endParaRPr lang="en-US" sz="1200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April 2016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November 2011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853027"/>
                  </a:ext>
                </a:extLst>
              </a:tr>
              <a:tr h="2201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Award</a:t>
                      </a:r>
                      <a:endParaRPr lang="en-US" sz="1200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May 2016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December 2011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08710"/>
                  </a:ext>
                </a:extLst>
              </a:tr>
              <a:tr h="4843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Financial close</a:t>
                      </a:r>
                      <a:endParaRPr lang="en-US" sz="1200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Planned: 6 months after award (November 2016)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Actual: December 2017 (Neoen project) / June 2018 (Enel project)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Expected 9-12 months after award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Actual: November 2012 (11 months)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677842"/>
                  </a:ext>
                </a:extLst>
              </a:tr>
              <a:tr h="4843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Construction</a:t>
                      </a:r>
                      <a:endParaRPr lang="en-US" sz="1200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Planned: 10 months after financial close.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Actual: +13-18 months of planned date.</a:t>
                      </a: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Expected 24-30 months after financial close (solar PV, onshore wind, biomass)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Actual: December 2014 (24 months).</a:t>
                      </a:r>
                      <a:endParaRPr lang="en-US" sz="12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723814"/>
                  </a:ext>
                </a:extLst>
              </a:tr>
              <a:tr h="10126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Take-aways</a:t>
                      </a: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</a:rPr>
                        <a:t>Implementation timeline was not met </a:t>
                      </a:r>
                      <a:r>
                        <a:rPr lang="en-US" sz="1200" noProof="0" dirty="0">
                          <a:effectLst/>
                          <a:latin typeface="+mn-lt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200" noProof="0" dirty="0">
                          <a:effectLst/>
                          <a:latin typeface="+mn-lt"/>
                        </a:rPr>
                        <a:t>delay in reaching financial close of 13-18 months over initial 6-month period.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Lack of previous coordination processes among implementing bodies.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Limited understanding of specific requirements regarding the project site and regulation (e.g. grid code).</a:t>
                      </a: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+90% of projects from rounds 1-3 realized on time.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Yet timeline implementation delayed due to ESKOM: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Experiencing delays issuing budget quotes for grid connection to preferred bidders.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Suspending the signing of the PPAs in round 4 for ~2 years. </a:t>
                      </a: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7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2652"/>
                  </a:ext>
                </a:extLst>
              </a:tr>
            </a:tbl>
          </a:graphicData>
        </a:graphic>
      </p:graphicFrame>
      <p:pic>
        <p:nvPicPr>
          <p:cNvPr id="11" name="Picture 8">
            <a:extLst>
              <a:ext uri="{FF2B5EF4-FFF2-40B4-BE49-F238E27FC236}">
                <a16:creationId xmlns:a16="http://schemas.microsoft.com/office/drawing/2014/main" id="{9DB6E73B-A2E1-4A40-9586-7F4423606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774" y="1663126"/>
            <a:ext cx="362718" cy="2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0D509977-D0AA-42FA-911F-0CBB0155B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928" y="1663126"/>
            <a:ext cx="363473" cy="2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D9E263A-3FEA-4348-A73A-8278617E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coordination processes among implementing bodies can cause delays</a:t>
            </a:r>
          </a:p>
        </p:txBody>
      </p:sp>
    </p:spTree>
    <p:extLst>
      <p:ext uri="{BB962C8B-B14F-4D97-AF65-F5344CB8AC3E}">
        <p14:creationId xmlns:p14="http://schemas.microsoft.com/office/powerpoint/2010/main" val="396512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735BF6-C51A-4A9F-B350-2EC69AB2A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BEEC2-63E1-4462-B65C-04F7D26D5D15}"/>
              </a:ext>
            </a:extLst>
          </p:cNvPr>
          <p:cNvSpPr txBox="1"/>
          <p:nvPr/>
        </p:nvSpPr>
        <p:spPr>
          <a:xfrm>
            <a:off x="7010400" y="6172201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rgbClr val="635C5B"/>
                </a:solidFill>
              </a:rPr>
              <a:t>Source: IFC Scaling Solar</a:t>
            </a:r>
            <a:endParaRPr lang="en-US" sz="1000" dirty="0">
              <a:solidFill>
                <a:srgbClr val="635C5B"/>
              </a:solidFill>
            </a:endParaRPr>
          </a:p>
        </p:txBody>
      </p:sp>
      <p:sp>
        <p:nvSpPr>
          <p:cNvPr id="6" name="Shape 253">
            <a:extLst>
              <a:ext uri="{FF2B5EF4-FFF2-40B4-BE49-F238E27FC236}">
                <a16:creationId xmlns:a16="http://schemas.microsoft.com/office/drawing/2014/main" id="{15936FF9-0C31-445F-B55F-00A7D8352939}"/>
              </a:ext>
            </a:extLst>
          </p:cNvPr>
          <p:cNvSpPr/>
          <p:nvPr/>
        </p:nvSpPr>
        <p:spPr>
          <a:xfrm>
            <a:off x="2362201" y="5897277"/>
            <a:ext cx="79152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3F3F3F"/>
              </a:buClr>
              <a:buSzPts val="1000"/>
              <a:defRPr/>
            </a:pPr>
            <a:r>
              <a:rPr lang="en-US" sz="1000" kern="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*Winning bids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hape 254">
            <a:extLst>
              <a:ext uri="{FF2B5EF4-FFF2-40B4-BE49-F238E27FC236}">
                <a16:creationId xmlns:a16="http://schemas.microsoft.com/office/drawing/2014/main" id="{B093E0E0-90F7-4E40-8666-85CE7E863535}"/>
              </a:ext>
            </a:extLst>
          </p:cNvPr>
          <p:cNvSpPr/>
          <p:nvPr/>
        </p:nvSpPr>
        <p:spPr>
          <a:xfrm>
            <a:off x="2301240" y="5259661"/>
            <a:ext cx="7680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3F3F3F"/>
              </a:buClr>
              <a:buSzPts val="1600"/>
              <a:defRPr/>
            </a:pPr>
            <a:r>
              <a:rPr lang="en-US" sz="1600" kern="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3.8€c/kWh (4.7USc/kWh) indexed at 1.2% is equivalent to an average in current dollars over contract life of </a:t>
            </a:r>
            <a:r>
              <a:rPr lang="en-US" sz="1600" b="1" u="sng" kern="0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4.3USc/kWh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hape 252">
            <a:extLst>
              <a:ext uri="{FF2B5EF4-FFF2-40B4-BE49-F238E27FC236}">
                <a16:creationId xmlns:a16="http://schemas.microsoft.com/office/drawing/2014/main" id="{13077E6A-752F-48B9-971E-D842B0DF2BDF}"/>
              </a:ext>
            </a:extLst>
          </p:cNvPr>
          <p:cNvSpPr txBox="1">
            <a:spLocks/>
          </p:cNvSpPr>
          <p:nvPr/>
        </p:nvSpPr>
        <p:spPr>
          <a:xfrm>
            <a:off x="2209800" y="2301240"/>
            <a:ext cx="7772400" cy="39471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 6 bids for the  Kahone | Touba Site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ENGIE | MERIDIAM: 			</a:t>
            </a:r>
            <a:r>
              <a:rPr lang="en-US" sz="16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3.802€c/kWh*</a:t>
            </a: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| </a:t>
            </a:r>
            <a:r>
              <a:rPr lang="en-US" sz="16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3.983€c/kWh*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Nareva Holding | Abu Dhabi Future</a:t>
            </a:r>
            <a:b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Energy Company PJSC “Masdar”:	                 3.890€c/kWh   | 3.990€c/kWh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Access Infra Africa | Total Eren S.A         	4.390€c/kWh   | 4.390€c/kWh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Actis Energy 4 | Mulilo Group Holdings</a:t>
            </a:r>
            <a:b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Proprietary Limited:			                4.504€c/Kwh   | 4.889€c/kWh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Scatec Solar:  		              	                4.600€c/kWh   | 4.630€c/kWh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Acciona Energia SA:                     	        5.793€c/kWh   | 5.164€c/kWh</a:t>
            </a:r>
            <a:endParaRPr lang="en-US" dirty="0"/>
          </a:p>
          <a:p>
            <a:pPr marL="227013" indent="-125413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 lang="en-US" sz="1600" dirty="0">
              <a:solidFill>
                <a:srgbClr val="3C3C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Shape 255">
            <a:extLst>
              <a:ext uri="{FF2B5EF4-FFF2-40B4-BE49-F238E27FC236}">
                <a16:creationId xmlns:a16="http://schemas.microsoft.com/office/drawing/2014/main" id="{6AB61D73-C1EC-40F4-8605-611CC32B4F62}"/>
              </a:ext>
            </a:extLst>
          </p:cNvPr>
          <p:cNvSpPr txBox="1"/>
          <p:nvPr/>
        </p:nvSpPr>
        <p:spPr>
          <a:xfrm>
            <a:off x="2209800" y="1391677"/>
            <a:ext cx="53827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00B0F0"/>
              </a:buClr>
              <a:buSzPts val="4400"/>
              <a:defRPr/>
            </a:pPr>
            <a:r>
              <a:rPr lang="en-US" sz="4400" b="1" kern="0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60%</a:t>
            </a:r>
            <a:r>
              <a:rPr lang="en-US" kern="0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kern="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tariff reduction achieved in Senegal.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9684BF-B2A1-4D76-B947-DB5B254A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in Senegal: auction results</a:t>
            </a:r>
          </a:p>
        </p:txBody>
      </p:sp>
    </p:spTree>
    <p:extLst>
      <p:ext uri="{BB962C8B-B14F-4D97-AF65-F5344CB8AC3E}">
        <p14:creationId xmlns:p14="http://schemas.microsoft.com/office/powerpoint/2010/main" val="362367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5;p35">
            <a:extLst>
              <a:ext uri="{FF2B5EF4-FFF2-40B4-BE49-F238E27FC236}">
                <a16:creationId xmlns:a16="http://schemas.microsoft.com/office/drawing/2014/main" id="{5E5D6705-9297-4525-B0DB-8A5559EFE87E}"/>
              </a:ext>
            </a:extLst>
          </p:cNvPr>
          <p:cNvSpPr txBox="1"/>
          <p:nvPr/>
        </p:nvSpPr>
        <p:spPr>
          <a:xfrm>
            <a:off x="1994647" y="6325238"/>
            <a:ext cx="7636136" cy="30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defRPr/>
            </a:pPr>
            <a:endParaRPr sz="1400" kern="0" dirty="0">
              <a:solidFill>
                <a:schemeClr val="accent3"/>
              </a:solidFill>
              <a:highlight>
                <a:srgbClr val="FFFF00"/>
              </a:highlight>
              <a:latin typeface="Arial"/>
              <a:cs typeface="Arial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E25E7-22F5-4952-848E-56E1E6FFB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Low risks and costs of development: </a:t>
            </a:r>
          </a:p>
          <a:p>
            <a:r>
              <a:rPr lang="en-US" dirty="0"/>
              <a:t>Single-item auction, providing for site and grid connection.</a:t>
            </a:r>
          </a:p>
          <a:p>
            <a:r>
              <a:rPr lang="en-US" dirty="0"/>
              <a:t>Bidders are shielded from certain risks, which can help reduce barriers to entry (especially in a nascent market) and bidders.</a:t>
            </a:r>
          </a:p>
          <a:p>
            <a:endParaRPr lang="en-US" dirty="0"/>
          </a:p>
          <a:p>
            <a:r>
              <a:rPr lang="en-US" dirty="0"/>
              <a:t>Credibility of off-taker (ONEE)</a:t>
            </a:r>
          </a:p>
          <a:p>
            <a:r>
              <a:rPr lang="en-US" dirty="0"/>
              <a:t>No history of payment defaults.</a:t>
            </a:r>
          </a:p>
          <a:p>
            <a:r>
              <a:rPr lang="en-US" dirty="0"/>
              <a:t>Morocco has already shown its commitment to wind power by developing 800 MW of capacity (IRENA, 2017), some of which was awarded through auctions with ONEE (national utility) as off-taker. </a:t>
            </a:r>
          </a:p>
          <a:p>
            <a:endParaRPr lang="en-US" dirty="0"/>
          </a:p>
          <a:p>
            <a:r>
              <a:rPr lang="en-US" dirty="0"/>
              <a:t>Public-private partnership increases investor confidence</a:t>
            </a:r>
          </a:p>
          <a:p>
            <a:r>
              <a:rPr lang="en-US" dirty="0"/>
              <a:t>Projects awarded will be built under a PPP with ONEE, the Energy Investment Company (SIE) and the Hassan II Fund for Economic and Social Development, will jointly hold a 35% share in each of the five projects. </a:t>
            </a:r>
          </a:p>
          <a:p>
            <a:r>
              <a:rPr lang="en-US" dirty="0"/>
              <a:t>Private partners hold the remaining 65% (Enel Green Power, 50%).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FDA56A-4BEB-4073-8401-370475309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632" y="958418"/>
            <a:ext cx="703265" cy="46142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5693629-C6EE-42D3-ACC2-433CB95E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3. Morocco’s package </a:t>
            </a:r>
            <a:r>
              <a:rPr lang="en-US" dirty="0"/>
              <a:t>approach lowers risks through a credible off-taker project co-ownership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052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5;p35">
            <a:extLst>
              <a:ext uri="{FF2B5EF4-FFF2-40B4-BE49-F238E27FC236}">
                <a16:creationId xmlns:a16="http://schemas.microsoft.com/office/drawing/2014/main" id="{DD119F55-D9B2-420C-8F79-E9856B42EFE8}"/>
              </a:ext>
            </a:extLst>
          </p:cNvPr>
          <p:cNvSpPr txBox="1"/>
          <p:nvPr/>
        </p:nvSpPr>
        <p:spPr>
          <a:xfrm>
            <a:off x="1994647" y="6325238"/>
            <a:ext cx="7636136" cy="30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defRPr/>
            </a:pPr>
            <a:r>
              <a:rPr lang="en-US" sz="900" kern="0" dirty="0">
                <a:solidFill>
                  <a:schemeClr val="accent3"/>
                </a:solidFill>
                <a:latin typeface="Arial"/>
                <a:cs typeface="Arial"/>
                <a:sym typeface="Arial"/>
              </a:rPr>
              <a:t>Source: Navigant--A </a:t>
            </a:r>
            <a:r>
              <a:rPr lang="en-US" sz="900" kern="0" dirty="0" err="1">
                <a:solidFill>
                  <a:schemeClr val="accent3"/>
                </a:solidFill>
                <a:latin typeface="Arial"/>
                <a:cs typeface="Arial"/>
                <a:sym typeface="Arial"/>
              </a:rPr>
              <a:t>Guidehouse</a:t>
            </a:r>
            <a:r>
              <a:rPr lang="en-US" sz="900" kern="0" dirty="0">
                <a:solidFill>
                  <a:schemeClr val="accent3"/>
                </a:solidFill>
                <a:latin typeface="Arial"/>
                <a:cs typeface="Arial"/>
                <a:sym typeface="Arial"/>
              </a:rPr>
              <a:t> Company, IRENA</a:t>
            </a:r>
            <a:endParaRPr sz="1400" kern="0" dirty="0">
              <a:solidFill>
                <a:schemeClr val="accent3"/>
              </a:solidFill>
              <a:highlight>
                <a:srgbClr val="FFFF00"/>
              </a:highlight>
              <a:latin typeface="Arial"/>
              <a:cs typeface="Arial"/>
              <a:sym typeface="Arial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E856024-46E6-47AB-81C9-17D5A9C5376B}"/>
              </a:ext>
            </a:extLst>
          </p:cNvPr>
          <p:cNvSpPr txBox="1">
            <a:spLocks/>
          </p:cNvSpPr>
          <p:nvPr/>
        </p:nvSpPr>
        <p:spPr>
          <a:xfrm>
            <a:off x="2209800" y="3581400"/>
            <a:ext cx="77724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1800" b="1" dirty="0"/>
              <a:t>Enabling political environment</a:t>
            </a:r>
          </a:p>
          <a:p>
            <a:pPr marL="400050" indent="-285750">
              <a:lnSpc>
                <a:spcPct val="120000"/>
              </a:lnSpc>
              <a:spcAft>
                <a:spcPts val="0"/>
              </a:spcAft>
            </a:pPr>
            <a:r>
              <a:rPr lang="en-US" sz="1800" dirty="0"/>
              <a:t>Strong political leadership for renewables streamlines national agencies’ agendas; creation of specific agency.</a:t>
            </a:r>
          </a:p>
          <a:p>
            <a:pPr marL="400050" indent="-285750">
              <a:lnSpc>
                <a:spcPct val="120000"/>
              </a:lnSpc>
              <a:spcAft>
                <a:spcPts val="0"/>
              </a:spcAft>
            </a:pPr>
            <a:r>
              <a:rPr lang="en-US" sz="1800" dirty="0"/>
              <a:t>Stable political and regulatory environment and experience with IPPs essential in attracting investors.</a:t>
            </a:r>
          </a:p>
          <a:p>
            <a:pPr marL="400050" indent="-285750">
              <a:lnSpc>
                <a:spcPct val="120000"/>
              </a:lnSpc>
              <a:spcAft>
                <a:spcPts val="0"/>
              </a:spcAft>
            </a:pPr>
            <a:r>
              <a:rPr lang="en-US" sz="1800" dirty="0"/>
              <a:t>The wind auction is part of a plan to deliver a wind target of 2 GW by 2020, providing investors with a strong signal for market development.</a:t>
            </a:r>
            <a:endParaRPr lang="de-DE" sz="1800" dirty="0"/>
          </a:p>
          <a:p>
            <a:pPr marL="11430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800" dirty="0"/>
          </a:p>
          <a:p>
            <a:pPr marL="11430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1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E25E7-22F5-4952-848E-56E1E6FFB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financial institutions</a:t>
            </a:r>
          </a:p>
          <a:p>
            <a:r>
              <a:rPr lang="en-US" dirty="0"/>
              <a:t>Concessional finance from IFIs to MASEN/ONEE enables favorable prices.</a:t>
            </a:r>
          </a:p>
          <a:p>
            <a:pPr lvl="1"/>
            <a:r>
              <a:rPr lang="en-US" dirty="0"/>
              <a:t>Wind: ONEE secured €385 ($408) million of debt for 5 projects totaling 850 MW (Total investment </a:t>
            </a:r>
            <a:r>
              <a:rPr lang="de-DE" dirty="0"/>
              <a:t>= </a:t>
            </a:r>
            <a:r>
              <a:rPr lang="en-US" dirty="0"/>
              <a:t>€1.24 billion)</a:t>
            </a:r>
          </a:p>
          <a:p>
            <a:pPr lvl="1"/>
            <a:r>
              <a:rPr lang="en-US" dirty="0"/>
              <a:t>Solar: MASEN secured $964 million for the Ouarzazate project.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FDA56A-4BEB-4073-8401-370475309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005743"/>
            <a:ext cx="731808" cy="4801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5693629-C6EE-42D3-ACC2-433CB95E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Concessional financing and enabling political environment increase trust in the process</a:t>
            </a:r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3FC53-47C4-452D-BE56-0477A3091D9A}"/>
              </a:ext>
            </a:extLst>
          </p:cNvPr>
          <p:cNvSpPr/>
          <p:nvPr/>
        </p:nvSpPr>
        <p:spPr>
          <a:xfrm>
            <a:off x="1905000" y="6325238"/>
            <a:ext cx="3140166" cy="304163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65;p35">
            <a:extLst>
              <a:ext uri="{FF2B5EF4-FFF2-40B4-BE49-F238E27FC236}">
                <a16:creationId xmlns:a16="http://schemas.microsoft.com/office/drawing/2014/main" id="{B10CCC72-764D-46C2-9C4E-BAFD5C432A04}"/>
              </a:ext>
            </a:extLst>
          </p:cNvPr>
          <p:cNvSpPr txBox="1"/>
          <p:nvPr/>
        </p:nvSpPr>
        <p:spPr>
          <a:xfrm>
            <a:off x="1994647" y="6325238"/>
            <a:ext cx="7636136" cy="30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  <a:defRPr/>
            </a:pPr>
            <a:r>
              <a:rPr lang="en-US" sz="900" kern="0" dirty="0">
                <a:solidFill>
                  <a:schemeClr val="accent3"/>
                </a:solidFill>
                <a:latin typeface="Arial"/>
                <a:cs typeface="Arial"/>
                <a:sym typeface="Arial"/>
              </a:rPr>
              <a:t>Source: Navigant--A </a:t>
            </a:r>
            <a:r>
              <a:rPr lang="en-US" sz="900" kern="0" dirty="0" err="1">
                <a:solidFill>
                  <a:schemeClr val="accent3"/>
                </a:solidFill>
                <a:latin typeface="Arial"/>
                <a:cs typeface="Arial"/>
                <a:sym typeface="Arial"/>
              </a:rPr>
              <a:t>Guidehouse</a:t>
            </a:r>
            <a:r>
              <a:rPr lang="en-US" sz="900" kern="0" dirty="0">
                <a:solidFill>
                  <a:schemeClr val="accent3"/>
                </a:solidFill>
                <a:latin typeface="Arial"/>
                <a:cs typeface="Arial"/>
                <a:sym typeface="Arial"/>
              </a:rPr>
              <a:t> Company, RES4MED</a:t>
            </a:r>
            <a:endParaRPr sz="1400" kern="0" dirty="0">
              <a:solidFill>
                <a:schemeClr val="accent3"/>
              </a:solidFill>
              <a:highlight>
                <a:srgbClr val="FFFF00"/>
              </a:highlight>
              <a:latin typeface="Arial"/>
              <a:cs typeface="Arial"/>
              <a:sym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E25E7-22F5-4952-848E-56E1E6FFB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organizing the auction in an experienced and specialized entity helped streamline processes, there were drawbacks:</a:t>
            </a:r>
          </a:p>
          <a:p>
            <a:pPr lvl="1"/>
            <a:r>
              <a:rPr lang="en-US" dirty="0"/>
              <a:t>ONEE was given many roles in the process: awarding authority, main investor and lender.</a:t>
            </a:r>
          </a:p>
          <a:p>
            <a:pPr lvl="1"/>
            <a:r>
              <a:rPr lang="en-US" dirty="0"/>
              <a:t>The multiple roles ONEE took in the transaction required the build-up of complex procedures and corporate structures</a:t>
            </a:r>
          </a:p>
          <a:p>
            <a:pPr lvl="2"/>
            <a:r>
              <a:rPr lang="en-US" dirty="0"/>
              <a:t>It took almost 7 years from the publishing of the project to the contraction of agreement</a:t>
            </a:r>
          </a:p>
          <a:p>
            <a:endParaRPr lang="de-DE" dirty="0"/>
          </a:p>
          <a:p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FDA56A-4BEB-4073-8401-370475309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563" y="1010037"/>
            <a:ext cx="725264" cy="4758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5693629-C6EE-42D3-ACC2-433CB95E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Build-up of complex structures led to lengthy procurement process in the case of wind</a:t>
            </a:r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3FCDE-DCE8-4A8B-AB51-C6537D70BAC5}"/>
              </a:ext>
            </a:extLst>
          </p:cNvPr>
          <p:cNvSpPr/>
          <p:nvPr/>
        </p:nvSpPr>
        <p:spPr>
          <a:xfrm>
            <a:off x="1905000" y="6325238"/>
            <a:ext cx="3140166" cy="304163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2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33A86-27E7-4F9F-8263-D5E12A5CA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CC0990-DB4E-4D36-91F2-F4048DDAD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challenge:  perception of high risk and transaction costs constrain RE development.</a:t>
            </a:r>
          </a:p>
          <a:p>
            <a:r>
              <a:rPr lang="en-US" dirty="0"/>
              <a:t>Package approach 1: IFC’s Scaling Solar program in Zambia and Senegal.</a:t>
            </a:r>
          </a:p>
          <a:p>
            <a:r>
              <a:rPr lang="en-US" dirty="0"/>
              <a:t>Package approach II: Morocco’s wind and solar programs. </a:t>
            </a:r>
          </a:p>
          <a:p>
            <a:r>
              <a:rPr lang="en-US" dirty="0"/>
              <a:t>Lessons learned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9F7E0E-B25F-4C27-B35E-C7B1551E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3579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4FDD3B-9CF8-4A50-81EE-9E16C90A3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6C00E3E2-97D7-424C-AE02-A833EA8B4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778335"/>
            <a:ext cx="2654326" cy="152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0" anchor="ctr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5557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759"/>
                </a:solidFill>
                <a:latin typeface="+mj-lt"/>
              </a:rPr>
              <a:t>Auction design</a:t>
            </a:r>
          </a:p>
          <a:p>
            <a:pPr marL="171450" indent="-171450">
              <a:lnSpc>
                <a:spcPct val="150000"/>
              </a:lnSpc>
              <a:buClr>
                <a:srgbClr val="5557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759"/>
                </a:solidFill>
                <a:latin typeface="+mj-lt"/>
              </a:rPr>
              <a:t>De-risking mechanisms</a:t>
            </a:r>
          </a:p>
          <a:p>
            <a:pPr marL="171450" indent="-171450">
              <a:lnSpc>
                <a:spcPct val="150000"/>
              </a:lnSpc>
              <a:buClr>
                <a:srgbClr val="5557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759"/>
                </a:solidFill>
                <a:latin typeface="+mj-lt"/>
              </a:rPr>
              <a:t>Standardized documentation</a:t>
            </a:r>
          </a:p>
          <a:p>
            <a:pPr marL="171450" indent="-171450">
              <a:lnSpc>
                <a:spcPct val="150000"/>
              </a:lnSpc>
              <a:buClr>
                <a:srgbClr val="555759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55759"/>
              </a:solidFill>
              <a:latin typeface="+mj-lt"/>
            </a:endParaRPr>
          </a:p>
        </p:txBody>
      </p:sp>
      <p:grpSp>
        <p:nvGrpSpPr>
          <p:cNvPr id="21" name="Group 20" descr="Package Approach">
            <a:extLst>
              <a:ext uri="{FF2B5EF4-FFF2-40B4-BE49-F238E27FC236}">
                <a16:creationId xmlns:a16="http://schemas.microsoft.com/office/drawing/2014/main" id="{8F271DA8-D319-4176-844D-AD338EDBC9A0}"/>
              </a:ext>
            </a:extLst>
          </p:cNvPr>
          <p:cNvGrpSpPr/>
          <p:nvPr/>
        </p:nvGrpSpPr>
        <p:grpSpPr>
          <a:xfrm>
            <a:off x="4191001" y="4928247"/>
            <a:ext cx="1980895" cy="975972"/>
            <a:chOff x="304800" y="2455792"/>
            <a:chExt cx="2238551" cy="965501"/>
          </a:xfrm>
          <a:solidFill>
            <a:schemeClr val="accent6"/>
          </a:solidFill>
        </p:grpSpPr>
        <p:sp>
          <p:nvSpPr>
            <p:cNvPr id="22" name="Pentagon 11">
              <a:extLst>
                <a:ext uri="{FF2B5EF4-FFF2-40B4-BE49-F238E27FC236}">
                  <a16:creationId xmlns:a16="http://schemas.microsoft.com/office/drawing/2014/main" id="{654983B2-69AD-4B5D-B200-03E986C98E8C}"/>
                </a:ext>
              </a:extLst>
            </p:cNvPr>
            <p:cNvSpPr/>
            <p:nvPr/>
          </p:nvSpPr>
          <p:spPr bwMode="auto">
            <a:xfrm>
              <a:off x="304800" y="2455792"/>
              <a:ext cx="2238551" cy="965501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+mj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6A3A3E-4D8A-4E53-A3C9-9F183BC0CC12}"/>
                </a:ext>
              </a:extLst>
            </p:cNvPr>
            <p:cNvSpPr txBox="1"/>
            <p:nvPr/>
          </p:nvSpPr>
          <p:spPr>
            <a:xfrm>
              <a:off x="330244" y="2616584"/>
              <a:ext cx="1739757" cy="57850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cap="all" dirty="0">
                  <a:solidFill>
                    <a:schemeClr val="bg1"/>
                  </a:solidFill>
                  <a:latin typeface="+mj-lt"/>
                </a:rPr>
                <a:t>Package approach</a:t>
              </a:r>
            </a:p>
          </p:txBody>
        </p:sp>
      </p:grpSp>
      <p:sp>
        <p:nvSpPr>
          <p:cNvPr id="24" name="Rectangle 12">
            <a:extLst>
              <a:ext uri="{FF2B5EF4-FFF2-40B4-BE49-F238E27FC236}">
                <a16:creationId xmlns:a16="http://schemas.microsoft.com/office/drawing/2014/main" id="{2282FE55-5884-4C51-B024-DA262E4D6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150" y="3124201"/>
            <a:ext cx="5384451" cy="115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5557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759"/>
                </a:solidFill>
                <a:latin typeface="+mj-lt"/>
              </a:rPr>
              <a:t>High perceived risk and cost of capital (off-taker risk, political risk)</a:t>
            </a:r>
          </a:p>
          <a:p>
            <a:pPr marL="171450" indent="-171450">
              <a:lnSpc>
                <a:spcPct val="150000"/>
              </a:lnSpc>
              <a:buClr>
                <a:srgbClr val="5557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759"/>
                </a:solidFill>
              </a:rPr>
              <a:t>High transaction costs to complete due diligence.</a:t>
            </a:r>
          </a:p>
        </p:txBody>
      </p:sp>
      <p:grpSp>
        <p:nvGrpSpPr>
          <p:cNvPr id="32" name="Group 31" descr="challenge">
            <a:extLst>
              <a:ext uri="{FF2B5EF4-FFF2-40B4-BE49-F238E27FC236}">
                <a16:creationId xmlns:a16="http://schemas.microsoft.com/office/drawing/2014/main" id="{82C00E7A-CCF0-4A53-8A4D-36033732CDF2}"/>
              </a:ext>
            </a:extLst>
          </p:cNvPr>
          <p:cNvGrpSpPr/>
          <p:nvPr/>
        </p:nvGrpSpPr>
        <p:grpSpPr>
          <a:xfrm>
            <a:off x="2863627" y="3124201"/>
            <a:ext cx="1980895" cy="1179007"/>
            <a:chOff x="304800" y="2455792"/>
            <a:chExt cx="2238551" cy="965501"/>
          </a:xfrm>
          <a:solidFill>
            <a:schemeClr val="accent3"/>
          </a:solidFill>
        </p:grpSpPr>
        <p:sp>
          <p:nvSpPr>
            <p:cNvPr id="33" name="Pentagon 11">
              <a:extLst>
                <a:ext uri="{FF2B5EF4-FFF2-40B4-BE49-F238E27FC236}">
                  <a16:creationId xmlns:a16="http://schemas.microsoft.com/office/drawing/2014/main" id="{8127C1CC-BB88-494B-9B0C-A249E9ECC7EB}"/>
                </a:ext>
              </a:extLst>
            </p:cNvPr>
            <p:cNvSpPr/>
            <p:nvPr/>
          </p:nvSpPr>
          <p:spPr bwMode="auto">
            <a:xfrm>
              <a:off x="304800" y="2455792"/>
              <a:ext cx="2238551" cy="965501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B53FD6-08AA-4F36-B095-FF35A64FC13C}"/>
                </a:ext>
              </a:extLst>
            </p:cNvPr>
            <p:cNvSpPr txBox="1"/>
            <p:nvPr/>
          </p:nvSpPr>
          <p:spPr>
            <a:xfrm>
              <a:off x="391782" y="2767211"/>
              <a:ext cx="1739757" cy="27724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cap="all" dirty="0">
                  <a:solidFill>
                    <a:schemeClr val="bg1"/>
                  </a:solidFill>
                  <a:latin typeface="+mj-lt"/>
                </a:rPr>
                <a:t>Challenge</a:t>
              </a:r>
            </a:p>
          </p:txBody>
        </p:sp>
      </p:grpSp>
      <p:sp>
        <p:nvSpPr>
          <p:cNvPr id="20" name="Rectangle 12">
            <a:extLst>
              <a:ext uri="{FF2B5EF4-FFF2-40B4-BE49-F238E27FC236}">
                <a16:creationId xmlns:a16="http://schemas.microsoft.com/office/drawing/2014/main" id="{00E7CBCA-DD86-43A8-8BF2-E581407E7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124" y="1738618"/>
            <a:ext cx="5518677" cy="115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5557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759"/>
                </a:solidFill>
                <a:latin typeface="+mj-lt"/>
              </a:rPr>
              <a:t>Attracting private investment for RE development is needed to:</a:t>
            </a:r>
          </a:p>
          <a:p>
            <a:pPr marL="628650" lvl="1" indent="-171450">
              <a:lnSpc>
                <a:spcPct val="150000"/>
              </a:lnSpc>
              <a:buClr>
                <a:srgbClr val="5557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759"/>
                </a:solidFill>
                <a:latin typeface="+mj-lt"/>
              </a:rPr>
              <a:t>Meet increasing electricity demand</a:t>
            </a:r>
          </a:p>
          <a:p>
            <a:pPr marL="628650" lvl="1" indent="-171450">
              <a:lnSpc>
                <a:spcPct val="150000"/>
              </a:lnSpc>
              <a:buClr>
                <a:srgbClr val="5557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759"/>
                </a:solidFill>
                <a:latin typeface="+mj-lt"/>
              </a:rPr>
              <a:t>Support cash-strapped utilities in the generation segment</a:t>
            </a:r>
          </a:p>
        </p:txBody>
      </p:sp>
      <p:grpSp>
        <p:nvGrpSpPr>
          <p:cNvPr id="17" name="Group 16" descr="NEED">
            <a:extLst>
              <a:ext uri="{FF2B5EF4-FFF2-40B4-BE49-F238E27FC236}">
                <a16:creationId xmlns:a16="http://schemas.microsoft.com/office/drawing/2014/main" id="{65317DA5-6C66-4F3C-BD0B-0C0307BFA0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863627" y="1778553"/>
            <a:ext cx="1980896" cy="1179007"/>
            <a:chOff x="304799" y="2455792"/>
            <a:chExt cx="2238552" cy="965501"/>
          </a:xfrm>
          <a:solidFill>
            <a:schemeClr val="accent3"/>
          </a:solidFill>
        </p:grpSpPr>
        <p:sp>
          <p:nvSpPr>
            <p:cNvPr id="18" name="Pentagon 7">
              <a:extLst>
                <a:ext uri="{FF2B5EF4-FFF2-40B4-BE49-F238E27FC236}">
                  <a16:creationId xmlns:a16="http://schemas.microsoft.com/office/drawing/2014/main" id="{58E08295-ACB9-4178-948B-DD0BC68FCC1E}"/>
                </a:ext>
              </a:extLst>
            </p:cNvPr>
            <p:cNvSpPr/>
            <p:nvPr/>
          </p:nvSpPr>
          <p:spPr bwMode="auto">
            <a:xfrm>
              <a:off x="304800" y="2455792"/>
              <a:ext cx="2238551" cy="965501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+mj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F2A04A-D202-4452-BF55-0ECE701B22A4}"/>
                </a:ext>
              </a:extLst>
            </p:cNvPr>
            <p:cNvSpPr txBox="1"/>
            <p:nvPr/>
          </p:nvSpPr>
          <p:spPr>
            <a:xfrm>
              <a:off x="304799" y="2807613"/>
              <a:ext cx="1739757" cy="27724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cap="all" dirty="0">
                  <a:solidFill>
                    <a:schemeClr val="bg1"/>
                  </a:solidFill>
                  <a:latin typeface="+mj-lt"/>
                </a:rPr>
                <a:t>Need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EFFE2A4-0F60-4DC2-9F35-752291B7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Cost reduction brought RE from alternative to mainstream, yet challenges remain</a:t>
            </a:r>
          </a:p>
        </p:txBody>
      </p:sp>
    </p:spTree>
    <p:extLst>
      <p:ext uri="{BB962C8B-B14F-4D97-AF65-F5344CB8AC3E}">
        <p14:creationId xmlns:p14="http://schemas.microsoft.com/office/powerpoint/2010/main" val="234095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83B1E248-6AEB-4FC1-AA21-3F13D146D247}"/>
              </a:ext>
            </a:extLst>
          </p:cNvPr>
          <p:cNvSpPr txBox="1"/>
          <p:nvPr/>
        </p:nvSpPr>
        <p:spPr>
          <a:xfrm>
            <a:off x="1676400" y="6444347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635C5B"/>
                </a:solidFill>
              </a:rPr>
              <a:t>Source: Blue Horizon based on World Bank Group</a:t>
            </a:r>
            <a:endParaRPr lang="en-US" sz="1000" dirty="0">
              <a:solidFill>
                <a:srgbClr val="635C5B"/>
              </a:solidFill>
            </a:endParaRPr>
          </a:p>
        </p:txBody>
      </p:sp>
      <p:pic>
        <p:nvPicPr>
          <p:cNvPr id="4" name="Picture 3" descr="timeline shows that roughly two years is an ideal implementation timeline: project prep and tendering taking roughly 8 months, financial close taking six months, and construction and operation taking 10 months ">
            <a:extLst>
              <a:ext uri="{FF2B5EF4-FFF2-40B4-BE49-F238E27FC236}">
                <a16:creationId xmlns:a16="http://schemas.microsoft.com/office/drawing/2014/main" id="{14C027EB-B3EA-418B-B19A-7293A0315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843" y="2611736"/>
            <a:ext cx="7902314" cy="3484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F0788-0F24-4D96-9E2B-C81829EE2268}"/>
              </a:ext>
            </a:extLst>
          </p:cNvPr>
          <p:cNvSpPr txBox="1"/>
          <p:nvPr/>
        </p:nvSpPr>
        <p:spPr>
          <a:xfrm>
            <a:off x="2057400" y="22860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Sample implementation timeline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1" y="1470393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cs typeface="Times New Roman" pitchFamily="18" charset="0"/>
              </a:rPr>
              <a:t>Several WBG instruments brought together under a single product offering, design &amp; implementation covered by a single mandate.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1466A-151E-477B-B4F2-42688205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IFC‘s Scaling Solar offers a „one-stop-shop“ solution to competitive procurement</a:t>
            </a:r>
          </a:p>
        </p:txBody>
      </p:sp>
    </p:spTree>
    <p:extLst>
      <p:ext uri="{BB962C8B-B14F-4D97-AF65-F5344CB8AC3E}">
        <p14:creationId xmlns:p14="http://schemas.microsoft.com/office/powerpoint/2010/main" val="289220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B356A8C-69D6-4B90-BFA8-5784C57231C4}"/>
              </a:ext>
            </a:extLst>
          </p:cNvPr>
          <p:cNvSpPr txBox="1"/>
          <p:nvPr/>
        </p:nvSpPr>
        <p:spPr>
          <a:xfrm>
            <a:off x="7010400" y="6444347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rgbClr val="635C5B"/>
                </a:solidFill>
              </a:rPr>
              <a:t>Source: IFC Scaling Solar</a:t>
            </a:r>
            <a:endParaRPr lang="en-US" sz="1000" dirty="0">
              <a:solidFill>
                <a:srgbClr val="635C5B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7A8AE4-D317-4BA4-9044-CA235F99706F}"/>
              </a:ext>
            </a:extLst>
          </p:cNvPr>
          <p:cNvSpPr/>
          <p:nvPr/>
        </p:nvSpPr>
        <p:spPr bwMode="auto">
          <a:xfrm>
            <a:off x="8275135" y="4185845"/>
            <a:ext cx="2248486" cy="25215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FontTx/>
              <a:buChar char="•"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itchFamily="18" charset="0"/>
              </a:rPr>
              <a:t>Indicative terms for debt financing as well as terms for Partial Risk</a:t>
            </a:r>
          </a:p>
          <a:p>
            <a:pPr marL="171450" indent="-1714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FontTx/>
              <a:buChar char="•"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itchFamily="18" charset="0"/>
              </a:rPr>
              <a:t>Guarantees are available and have been through preliminary internal approvals</a:t>
            </a:r>
          </a:p>
        </p:txBody>
      </p:sp>
      <p:sp>
        <p:nvSpPr>
          <p:cNvPr id="13" name="Right Arrow 17">
            <a:extLst>
              <a:ext uri="{FF2B5EF4-FFF2-40B4-BE49-F238E27FC236}">
                <a16:creationId xmlns:a16="http://schemas.microsoft.com/office/drawing/2014/main" id="{F1EB22CD-C013-4F70-AA6F-60896785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5400000">
            <a:off x="9053050" y="3717803"/>
            <a:ext cx="389661" cy="577303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Vertical Scroll 14">
            <a:extLst>
              <a:ext uri="{FF2B5EF4-FFF2-40B4-BE49-F238E27FC236}">
                <a16:creationId xmlns:a16="http://schemas.microsoft.com/office/drawing/2014/main" id="{8A2DE41E-5733-4489-A942-DE62ED88027B}"/>
              </a:ext>
            </a:extLst>
          </p:cNvPr>
          <p:cNvSpPr/>
          <p:nvPr/>
        </p:nvSpPr>
        <p:spPr bwMode="auto">
          <a:xfrm>
            <a:off x="8396227" y="2065768"/>
            <a:ext cx="1781299" cy="1662545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Letter of Interest and Indicative financing terms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3748BF-A812-4068-9802-4205EA78AA54}"/>
              </a:ext>
            </a:extLst>
          </p:cNvPr>
          <p:cNvSpPr/>
          <p:nvPr/>
        </p:nvSpPr>
        <p:spPr bwMode="auto">
          <a:xfrm>
            <a:off x="6129652" y="4177320"/>
            <a:ext cx="2149435" cy="25215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FontTx/>
              <a:buChar char="•"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itchFamily="18" charset="0"/>
              </a:rPr>
              <a:t>Tendering documents are ready and have been designed to attract top tier developers and investors</a:t>
            </a:r>
          </a:p>
        </p:txBody>
      </p:sp>
      <p:sp>
        <p:nvSpPr>
          <p:cNvPr id="12" name="Right Arrow 16">
            <a:extLst>
              <a:ext uri="{FF2B5EF4-FFF2-40B4-BE49-F238E27FC236}">
                <a16:creationId xmlns:a16="http://schemas.microsoft.com/office/drawing/2014/main" id="{7DB5BA67-5388-4F2F-BF71-8CCD948F1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5400000">
            <a:off x="6842124" y="3719536"/>
            <a:ext cx="389661" cy="577303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Vertical Scroll 13">
            <a:extLst>
              <a:ext uri="{FF2B5EF4-FFF2-40B4-BE49-F238E27FC236}">
                <a16:creationId xmlns:a16="http://schemas.microsoft.com/office/drawing/2014/main" id="{ED1EF90C-66D9-4F8A-8CDD-294C30B8E236}"/>
              </a:ext>
            </a:extLst>
          </p:cNvPr>
          <p:cNvSpPr/>
          <p:nvPr/>
        </p:nvSpPr>
        <p:spPr bwMode="auto">
          <a:xfrm>
            <a:off x="6206567" y="2051914"/>
            <a:ext cx="1781299" cy="1662545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Pre-Qualification Document &amp; Request for Proposals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FA0D9B-3A16-4528-88C3-EACC27B08F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957326" y="4174596"/>
            <a:ext cx="2149435" cy="25215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FontTx/>
              <a:buChar char="•"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itchFamily="18" charset="0"/>
              </a:rPr>
              <a:t>Documents designed as fair, balanced &amp; bankable.</a:t>
            </a:r>
          </a:p>
        </p:txBody>
      </p:sp>
      <p:sp>
        <p:nvSpPr>
          <p:cNvPr id="11" name="Right Arrow 15">
            <a:extLst>
              <a:ext uri="{FF2B5EF4-FFF2-40B4-BE49-F238E27FC236}">
                <a16:creationId xmlns:a16="http://schemas.microsoft.com/office/drawing/2014/main" id="{F8174CB8-B023-4C87-B44B-B6AE46B54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5400000">
            <a:off x="4650890" y="3717804"/>
            <a:ext cx="389661" cy="577303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Vertical Scroll 1">
            <a:extLst>
              <a:ext uri="{FF2B5EF4-FFF2-40B4-BE49-F238E27FC236}">
                <a16:creationId xmlns:a16="http://schemas.microsoft.com/office/drawing/2014/main" id="{1CC4A421-0623-4480-8F09-6F895817437A}"/>
              </a:ext>
            </a:extLst>
          </p:cNvPr>
          <p:cNvSpPr/>
          <p:nvPr/>
        </p:nvSpPr>
        <p:spPr bwMode="auto">
          <a:xfrm>
            <a:off x="4017817" y="2019256"/>
            <a:ext cx="1781299" cy="1662545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Power Purchase Agreement &amp; Government Support Agreement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295E4-35ED-43E2-AA73-7477E189CE39}"/>
              </a:ext>
            </a:extLst>
          </p:cNvPr>
          <p:cNvSpPr/>
          <p:nvPr/>
        </p:nvSpPr>
        <p:spPr bwMode="auto">
          <a:xfrm>
            <a:off x="1824214" y="4153196"/>
            <a:ext cx="2149435" cy="25215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FontTx/>
              <a:buChar char="•"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itchFamily="18" charset="0"/>
              </a:rPr>
              <a:t>Government signs a Letter of Engagement with IFC’s Advisory Services</a:t>
            </a:r>
          </a:p>
          <a:p>
            <a:pPr marL="171450" indent="-1714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FontTx/>
              <a:buChar char="•"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itchFamily="18" charset="0"/>
              </a:rPr>
              <a:t>A World Bank Group team is put in place</a:t>
            </a:r>
          </a:p>
          <a:p>
            <a:pPr marL="171450" indent="-1714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FontTx/>
              <a:buChar char="•"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itchFamily="18" charset="0"/>
              </a:rPr>
              <a:t>Specialized consultants are hired based on existing Terms of References</a:t>
            </a:r>
          </a:p>
        </p:txBody>
      </p:sp>
      <p:sp>
        <p:nvSpPr>
          <p:cNvPr id="10" name="Right Arrow 2">
            <a:extLst>
              <a:ext uri="{FF2B5EF4-FFF2-40B4-BE49-F238E27FC236}">
                <a16:creationId xmlns:a16="http://schemas.microsoft.com/office/drawing/2014/main" id="{64943DE8-FC3B-4902-AFDF-6B6CCB568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5400000">
            <a:off x="2604623" y="3719537"/>
            <a:ext cx="389661" cy="577303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Vertical Scroll 11">
            <a:extLst>
              <a:ext uri="{FF2B5EF4-FFF2-40B4-BE49-F238E27FC236}">
                <a16:creationId xmlns:a16="http://schemas.microsoft.com/office/drawing/2014/main" id="{F1024151-57AE-4BF6-AB45-43C92D25753B}"/>
              </a:ext>
            </a:extLst>
          </p:cNvPr>
          <p:cNvSpPr/>
          <p:nvPr/>
        </p:nvSpPr>
        <p:spPr bwMode="auto">
          <a:xfrm>
            <a:off x="1975262" y="2065768"/>
            <a:ext cx="1781299" cy="1569523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Engagement Letter &amp; ToRs for specialized Consultants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4DAFFF-E448-4094-97D1-D51CCDD0ABD1}"/>
              </a:ext>
            </a:extLst>
          </p:cNvPr>
          <p:cNvSpPr txBox="1">
            <a:spLocks/>
          </p:cNvSpPr>
          <p:nvPr/>
        </p:nvSpPr>
        <p:spPr bwMode="auto">
          <a:xfrm>
            <a:off x="1506748" y="1524000"/>
            <a:ext cx="913709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pPr defTabSz="914400" fontAlgn="base">
              <a:spcAft>
                <a:spcPct val="0"/>
              </a:spcAft>
              <a:defRPr/>
            </a:pP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+mn-lt"/>
              </a:rPr>
              <a:t>What are the “template documents”?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1466A-151E-477B-B4F2-42688205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The Scaling Solar Program uses standardized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7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CEB36FF-9045-4ADC-A046-7AD701917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6400" y="6444347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635C5B"/>
                </a:solidFill>
              </a:rPr>
              <a:t>Source: Blue Horizon based on World Bank Group</a:t>
            </a:r>
            <a:endParaRPr lang="en-US" sz="1000" dirty="0">
              <a:solidFill>
                <a:srgbClr val="635C5B"/>
              </a:solidFill>
            </a:endParaRPr>
          </a:p>
        </p:txBody>
      </p:sp>
      <p:pic>
        <p:nvPicPr>
          <p:cNvPr id="3" name="Picture 2" descr="a chart with product, key provider, and description columns. Source: Blue Horizon based on World Bank Group">
            <a:extLst>
              <a:ext uri="{FF2B5EF4-FFF2-40B4-BE49-F238E27FC236}">
                <a16:creationId xmlns:a16="http://schemas.microsoft.com/office/drawing/2014/main" id="{1DFCFC3D-FC45-4592-9AA7-BE726A363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797050"/>
            <a:ext cx="7986452" cy="4221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F1466A-151E-477B-B4F2-42688205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The program</a:t>
            </a:r>
            <a:r>
              <a:rPr lang="en-US" dirty="0"/>
              <a:t>’s de-risking approach covers transaction services, guarantees and stapled financing</a:t>
            </a:r>
          </a:p>
        </p:txBody>
      </p:sp>
    </p:spTree>
    <p:extLst>
      <p:ext uri="{BB962C8B-B14F-4D97-AF65-F5344CB8AC3E}">
        <p14:creationId xmlns:p14="http://schemas.microsoft.com/office/powerpoint/2010/main" val="148732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D32F5-9EA4-49D9-945E-07EB50AB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8E7BB-0225-4574-9758-DE49CB08EE5C}"/>
              </a:ext>
            </a:extLst>
          </p:cNvPr>
          <p:cNvSpPr txBox="1"/>
          <p:nvPr/>
        </p:nvSpPr>
        <p:spPr>
          <a:xfrm>
            <a:off x="1676400" y="6444347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635C5B"/>
                </a:solidFill>
                <a:latin typeface="Gill Sans MT"/>
              </a:rPr>
              <a:t>Source: IRENA 2018</a:t>
            </a:r>
            <a:endParaRPr lang="en-US" sz="1000" dirty="0">
              <a:solidFill>
                <a:srgbClr val="635C5B"/>
              </a:solidFill>
              <a:latin typeface="Gill Sans M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93F637-EDE8-4262-9964-AC3585EF3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Offered to all pre-qualified bidders but it is not mandatory</a:t>
            </a:r>
          </a:p>
          <a:p>
            <a:r>
              <a:rPr lang="en-US" dirty="0"/>
              <a:t>Structured in three tranches – IFC does not cover the entire loan portfolio:</a:t>
            </a:r>
          </a:p>
          <a:p>
            <a:r>
              <a:rPr lang="en-US" dirty="0"/>
              <a:t>Tranche 1: debt on commercial terms</a:t>
            </a:r>
          </a:p>
          <a:p>
            <a:pPr lvl="1"/>
            <a:r>
              <a:rPr lang="en-US" dirty="0"/>
              <a:t>Financing usually offered with shorter tenor, 5-7 years from local commercial investors in SSA countries</a:t>
            </a:r>
          </a:p>
          <a:p>
            <a:r>
              <a:rPr lang="en-US" dirty="0"/>
              <a:t>Tranche 2: debt on concessional terms based on available grant funding (lower interest rate and/or higher tenor). </a:t>
            </a:r>
          </a:p>
          <a:p>
            <a:r>
              <a:rPr lang="en-US" dirty="0"/>
              <a:t>Tranche 3: needs to be sourced by bidders from other financiers, whether commercial banks, export credit agencies or other sources.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10916034-78EE-4A67-BBC2-05B6C4A80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848380"/>
            <a:ext cx="641617" cy="4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942D72-9EA2-44AE-89A1-CF21399E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848380"/>
            <a:ext cx="6324195" cy="523220"/>
          </a:xfrm>
        </p:spPr>
        <p:txBody>
          <a:bodyPr/>
          <a:lstStyle/>
          <a:p>
            <a:r>
              <a:rPr lang="en-US" dirty="0"/>
              <a:t>Example of stapled financing: Zambia</a:t>
            </a:r>
          </a:p>
        </p:txBody>
      </p:sp>
    </p:spTree>
    <p:extLst>
      <p:ext uri="{BB962C8B-B14F-4D97-AF65-F5344CB8AC3E}">
        <p14:creationId xmlns:p14="http://schemas.microsoft.com/office/powerpoint/2010/main" val="75835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D32F5-9EA4-49D9-945E-07EB50AB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8E7BB-0225-4574-9758-DE49CB08EE5C}"/>
              </a:ext>
            </a:extLst>
          </p:cNvPr>
          <p:cNvSpPr txBox="1"/>
          <p:nvPr/>
        </p:nvSpPr>
        <p:spPr>
          <a:xfrm>
            <a:off x="1676400" y="6444347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635C5B"/>
                </a:solidFill>
                <a:latin typeface="Gill Sans MT"/>
              </a:rPr>
              <a:t>Source: WBG Scaling Solar</a:t>
            </a:r>
            <a:endParaRPr lang="en-US" sz="1000" dirty="0">
              <a:solidFill>
                <a:srgbClr val="635C5B"/>
              </a:solidFill>
              <a:latin typeface="Gill Sans MT"/>
            </a:endParaRPr>
          </a:p>
        </p:txBody>
      </p:sp>
      <p:graphicFrame>
        <p:nvGraphicFramePr>
          <p:cNvPr id="8" name="Shape 437">
            <a:extLst>
              <a:ext uri="{FF2B5EF4-FFF2-40B4-BE49-F238E27FC236}">
                <a16:creationId xmlns:a16="http://schemas.microsoft.com/office/drawing/2014/main" id="{2C262ED5-B46B-43E4-8178-0AFDA4158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653262"/>
              </p:ext>
            </p:extLst>
          </p:nvPr>
        </p:nvGraphicFramePr>
        <p:xfrm>
          <a:off x="1219200" y="2133600"/>
          <a:ext cx="8544400" cy="21234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99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Concessional element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Estimated tariff reduction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33% concessional loan tranche (LIBOR flat)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0.5 c/kWh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33% OPIC financing (longer tenor)</a:t>
                      </a:r>
                      <a:endParaRPr sz="18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0.3 c/kWh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PA-funded development costs ($2m)</a:t>
                      </a:r>
                      <a:endParaRPr sz="18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0.2 c/kWh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TARIFF REDUCTION</a:t>
                      </a:r>
                      <a:endParaRPr sz="18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1.0 c/kWh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8">
            <a:extLst>
              <a:ext uri="{FF2B5EF4-FFF2-40B4-BE49-F238E27FC236}">
                <a16:creationId xmlns:a16="http://schemas.microsoft.com/office/drawing/2014/main" id="{0A6AF492-D587-4A7B-B820-26A4DA5CE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196" y="420524"/>
            <a:ext cx="641617" cy="4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942D72-9EA2-44AE-89A1-CF21399E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concessional elements and tariff reduction in Zambia 1</a:t>
            </a:r>
          </a:p>
        </p:txBody>
      </p:sp>
    </p:spTree>
    <p:extLst>
      <p:ext uri="{BB962C8B-B14F-4D97-AF65-F5344CB8AC3E}">
        <p14:creationId xmlns:p14="http://schemas.microsoft.com/office/powerpoint/2010/main" val="309416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735BF6-C51A-4A9F-B350-2EC69AB2A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B989FD-E025-45AF-9E51-E549CD3B5C95}"/>
              </a:ext>
            </a:extLst>
          </p:cNvPr>
          <p:cNvSpPr txBox="1"/>
          <p:nvPr/>
        </p:nvSpPr>
        <p:spPr>
          <a:xfrm>
            <a:off x="7010400" y="6172201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rgbClr val="635C5B"/>
                </a:solidFill>
              </a:rPr>
              <a:t>Source: IFC Scaling Solar</a:t>
            </a:r>
            <a:endParaRPr lang="en-US" sz="1000" dirty="0">
              <a:solidFill>
                <a:srgbClr val="635C5B"/>
              </a:solidFill>
            </a:endParaRPr>
          </a:p>
        </p:txBody>
      </p:sp>
      <p:sp>
        <p:nvSpPr>
          <p:cNvPr id="10" name="Shape 244">
            <a:extLst>
              <a:ext uri="{FF2B5EF4-FFF2-40B4-BE49-F238E27FC236}">
                <a16:creationId xmlns:a16="http://schemas.microsoft.com/office/drawing/2014/main" id="{73A03F67-0719-4727-A8D3-9249D2B270B4}"/>
              </a:ext>
            </a:extLst>
          </p:cNvPr>
          <p:cNvSpPr/>
          <p:nvPr/>
        </p:nvSpPr>
        <p:spPr>
          <a:xfrm>
            <a:off x="2362201" y="5924491"/>
            <a:ext cx="791527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3F3F3F"/>
              </a:buClr>
              <a:buSzPts val="1000"/>
              <a:defRPr/>
            </a:pPr>
            <a:r>
              <a:rPr lang="en-US" sz="1000" kern="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*Winning bids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Shape 245">
            <a:extLst>
              <a:ext uri="{FF2B5EF4-FFF2-40B4-BE49-F238E27FC236}">
                <a16:creationId xmlns:a16="http://schemas.microsoft.com/office/drawing/2014/main" id="{A2EEB5B7-B293-4C4C-9C23-8F7E1083A834}"/>
              </a:ext>
            </a:extLst>
          </p:cNvPr>
          <p:cNvSpPr/>
          <p:nvPr/>
        </p:nvSpPr>
        <p:spPr>
          <a:xfrm>
            <a:off x="2301240" y="5058275"/>
            <a:ext cx="7680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3F3F3F"/>
              </a:buClr>
              <a:buSzPts val="1600"/>
              <a:defRPr/>
            </a:pPr>
            <a:r>
              <a:rPr lang="en-US" sz="1600" kern="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6.0USc/kWh non-indexed is equivalent to an average in current dollars over contract life of </a:t>
            </a:r>
            <a:r>
              <a:rPr lang="en-US" sz="1600" b="1" u="sng" kern="0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4.7USc/kWh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243">
            <a:extLst>
              <a:ext uri="{FF2B5EF4-FFF2-40B4-BE49-F238E27FC236}">
                <a16:creationId xmlns:a16="http://schemas.microsoft.com/office/drawing/2014/main" id="{2E0B1A05-AB08-4E7D-809B-E2857E65B2D3}"/>
              </a:ext>
            </a:extLst>
          </p:cNvPr>
          <p:cNvSpPr txBox="1">
            <a:spLocks/>
          </p:cNvSpPr>
          <p:nvPr/>
        </p:nvSpPr>
        <p:spPr>
          <a:xfrm>
            <a:off x="2209800" y="2377440"/>
            <a:ext cx="8011887" cy="39471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 6 bids for the  West Lunga Site | Mosi-oa Tunya Site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Neoen | First Solar: 			        </a:t>
            </a:r>
            <a:r>
              <a:rPr lang="en-US" sz="16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6.015USc/kWh*</a:t>
            </a: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| 6.135USc/kWh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ENEL Green Power:			        7.799USc/kWh   | </a:t>
            </a:r>
            <a:r>
              <a:rPr lang="en-US" sz="1600" b="1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7.839USc/kWh*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Access | EREN Zambia 1:         		8.288USc/kWh   | 8.951USc/kWh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MULILO Zambia PV1 Consortium:	8.400USc/Kw  h | 8.400USc/kWh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EDF Energies Nouvelles:                	10.040USc/kWh | 9.985USc/kWh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rPr>
              <a:t>SEP | AVIC Intl:                     		10.600USc/kWh | 10.600USc/kWh</a:t>
            </a:r>
            <a:endParaRPr lang="en-US" dirty="0"/>
          </a:p>
          <a:p>
            <a:pPr marL="227013" indent="-125413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 lang="en-US" sz="1600" dirty="0">
              <a:solidFill>
                <a:srgbClr val="3C3C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Shape 246">
            <a:extLst>
              <a:ext uri="{FF2B5EF4-FFF2-40B4-BE49-F238E27FC236}">
                <a16:creationId xmlns:a16="http://schemas.microsoft.com/office/drawing/2014/main" id="{0AB24C0F-1D7B-49EA-B7C4-7787EFD95B94}"/>
              </a:ext>
            </a:extLst>
          </p:cNvPr>
          <p:cNvSpPr txBox="1"/>
          <p:nvPr/>
        </p:nvSpPr>
        <p:spPr>
          <a:xfrm>
            <a:off x="2209800" y="1418891"/>
            <a:ext cx="64643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400">
              <a:buClr>
                <a:srgbClr val="00B0F0"/>
              </a:buClr>
              <a:buSzPts val="4400"/>
              <a:defRPr/>
            </a:pPr>
            <a:r>
              <a:rPr lang="en-US" sz="4400" b="1" kern="0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r>
              <a:rPr lang="en-US" b="1" kern="0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months: </a:t>
            </a:r>
            <a:r>
              <a:rPr lang="en-US" kern="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Project preparation, tender delivery and award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9684BF-B2A1-4D76-B947-DB5B254A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in Zambia: auction results</a:t>
            </a:r>
          </a:p>
        </p:txBody>
      </p:sp>
    </p:spTree>
    <p:extLst>
      <p:ext uri="{BB962C8B-B14F-4D97-AF65-F5344CB8AC3E}">
        <p14:creationId xmlns:p14="http://schemas.microsoft.com/office/powerpoint/2010/main" val="42881877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dNWxGG8yPOXCBwFuWrD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.UoVYoB4L9fEjijDx40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w98A7J5YrSxly1kNval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omIsNvDzo9SJ__YA869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oMLmXkxjWvwYp33PD_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heme/theme1.xml><?xml version="1.0" encoding="utf-8"?>
<a:theme xmlns:a="http://schemas.openxmlformats.org/drawingml/2006/main" name="4.3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BEE83EC7-0760-42FD-9151-72E39E1269C6}" vid="{D74689B0-0388-473D-A06D-3EB489E9CE60}"/>
    </a:ext>
  </a:extLst>
</a:theme>
</file>

<file path=ppt/theme/theme3.xml><?xml version="1.0" encoding="utf-8"?>
<a:theme xmlns:a="http://schemas.openxmlformats.org/drawingml/2006/main" name="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ppt/theme/theme4.xml><?xml version="1.0" encoding="utf-8"?>
<a:theme xmlns:a="http://schemas.openxmlformats.org/drawingml/2006/main" name="1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Strommarkttreffen - Standortsteuerung" id="{F88D08B6-4347-42E3-BAFC-3660FBA6D522}" vid="{C305799B-7933-4F83-972F-FDDB2275C43F}"/>
    </a:ext>
  </a:extLst>
</a:theme>
</file>

<file path=ppt/theme/theme5.xml><?xml version="1.0" encoding="utf-8"?>
<a:theme xmlns:a="http://schemas.openxmlformats.org/drawingml/2006/main" name="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BrandRefreshNavigantTemplate4x3_PPT_FINAL.potx" id="{D18732E3-5FC8-4543-9315-A259989668F0}" vid="{E2EC561C-9127-47EA-9B2A-1ACA8630C48B}"/>
    </a:ext>
  </a:extLst>
</a:theme>
</file>

<file path=ppt/theme/theme6.xml><?xml version="1.0" encoding="utf-8"?>
<a:theme xmlns:a="http://schemas.openxmlformats.org/drawingml/2006/main" name="2_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BrandRefreshNavigantTemplate4x3_PPT_FINAL.potx" id="{D18732E3-5FC8-4543-9315-A259989668F0}" vid="{E2EC561C-9127-47EA-9B2A-1ACA8630C48B}"/>
    </a:ext>
  </a:extLst>
</a:theme>
</file>

<file path=ppt/theme/theme7.xml><?xml version="1.0" encoding="utf-8"?>
<a:theme xmlns:a="http://schemas.openxmlformats.org/drawingml/2006/main" name="7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ppt/theme/theme8.xml><?xml version="1.0" encoding="utf-8"?>
<a:theme xmlns:a="http://schemas.openxmlformats.org/drawingml/2006/main" name="8_Navigant_Gray">
  <a:themeElements>
    <a:clrScheme name="Navigant">
      <a:dk1>
        <a:srgbClr val="555759"/>
      </a:dk1>
      <a:lt1>
        <a:srgbClr val="FFFFFF"/>
      </a:lt1>
      <a:dk2>
        <a:srgbClr val="555759"/>
      </a:dk2>
      <a:lt2>
        <a:srgbClr val="FFFFFF"/>
      </a:lt2>
      <a:accent1>
        <a:srgbClr val="648C1A"/>
      </a:accent1>
      <a:accent2>
        <a:srgbClr val="95D600"/>
      </a:accent2>
      <a:accent3>
        <a:srgbClr val="FFB718"/>
      </a:accent3>
      <a:accent4>
        <a:srgbClr val="E53C2E"/>
      </a:accent4>
      <a:accent5>
        <a:srgbClr val="8B189B"/>
      </a:accent5>
      <a:accent6>
        <a:srgbClr val="0093C9"/>
      </a:accent6>
      <a:hlink>
        <a:srgbClr val="648C1A"/>
      </a:hlink>
      <a:folHlink>
        <a:srgbClr val="95D600"/>
      </a:folHlink>
    </a:clrScheme>
    <a:fontScheme name="Oliver Wyman">
      <a:maj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eiryo"/>
        <a:font script="Hang" typeface="맑은 고딕"/>
        <a:font script="Hans" typeface="STKaiti"/>
        <a:font script="Hant" typeface="STKait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Navigant template" id="{A43CD75E-9E68-4CD0-959B-6AC5A5067945}" vid="{159CC80E-3ACF-41DC-A678-815DB1EF3FE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ofysConfidential xmlns="8d9b4ab4-65b9-4a08-baeb-312269dd31de">false</EcofysConfidential>
    <ProjectDocumentDescription xmlns="8d9b4ab4-65b9-4a08-baeb-312269dd31de" xsi:nil="true"/>
    <Subcategory xmlns="8d9b4ab4-65b9-4a08-baeb-312269dd31de" xsi:nil="true"/>
    <ProjectDocumentCategory xmlns="8d9b4ab4-65b9-4a08-baeb-312269dd31de">No Category</ProjectDocumentCategory>
    <Country xmlns="8d9b4ab4-65b9-4a08-baeb-312269dd31de" xsi:nil="true"/>
    <Year xmlns="8d9b4ab4-65b9-4a08-baeb-312269dd31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ofys Project Document" ma:contentTypeID="0x01010041C754EF69CC447396707CDFA155F78400BC181712BA935642AACDCDFA754D68E5" ma:contentTypeVersion="15" ma:contentTypeDescription="Create a new document." ma:contentTypeScope="" ma:versionID="f948ac67e752e5b7ce6f9e443303a785">
  <xsd:schema xmlns:xsd="http://www.w3.org/2001/XMLSchema" xmlns:xs="http://www.w3.org/2001/XMLSchema" xmlns:p="http://schemas.microsoft.com/office/2006/metadata/properties" xmlns:ns2="8d9b4ab4-65b9-4a08-baeb-312269dd31de" xmlns:ns3="d1a9d701-4f4a-43a3-88a5-5d202ecff1c2" targetNamespace="http://schemas.microsoft.com/office/2006/metadata/properties" ma:root="true" ma:fieldsID="125bad52f1e60193bb16a6356399dc79" ns2:_="" ns3:_="">
    <xsd:import namespace="8d9b4ab4-65b9-4a08-baeb-312269dd31de"/>
    <xsd:import namespace="d1a9d701-4f4a-43a3-88a5-5d202ecff1c2"/>
    <xsd:element name="properties">
      <xsd:complexType>
        <xsd:sequence>
          <xsd:element name="documentManagement">
            <xsd:complexType>
              <xsd:all>
                <xsd:element ref="ns2:ProjectDocumentDescription" minOccurs="0"/>
                <xsd:element ref="ns2:ProjectDocumentCategory"/>
                <xsd:element ref="ns2:Year" minOccurs="0"/>
                <xsd:element ref="ns2:Country" minOccurs="0"/>
                <xsd:element ref="ns2:Subcategory" minOccurs="0"/>
                <xsd:element ref="ns2:EcofysConfidentia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b4ab4-65b9-4a08-baeb-312269dd31de" elementFormDefault="qualified">
    <xsd:import namespace="http://schemas.microsoft.com/office/2006/documentManagement/types"/>
    <xsd:import namespace="http://schemas.microsoft.com/office/infopath/2007/PartnerControls"/>
    <xsd:element name="ProjectDocumentDescription" ma:index="8" nillable="true" ma:displayName="Document Description" ma:internalName="ProjectDocumentDescription">
      <xsd:simpleType>
        <xsd:restriction base="dms:Note">
          <xsd:maxLength value="255"/>
        </xsd:restriction>
      </xsd:simpleType>
    </xsd:element>
    <xsd:element name="ProjectDocumentCategory" ma:index="9" ma:displayName="Document Category" ma:default="No Category" ma:internalName="ProjectDocumentCategory" ma:readOnly="false">
      <xsd:simpleType>
        <xsd:restriction base="dms:Choice">
          <xsd:enumeration value="Proposal"/>
          <xsd:enumeration value="QCL"/>
          <xsd:enumeration value="Budget"/>
          <xsd:enumeration value="Contract"/>
          <xsd:enumeration value="Communication"/>
          <xsd:enumeration value="Minutes"/>
          <xsd:enumeration value="Data"/>
          <xsd:enumeration value="Report"/>
          <xsd:enumeration value="Background information"/>
          <xsd:enumeration value="Invoice"/>
          <xsd:enumeration value="Planning and control"/>
          <xsd:enumeration value="Presentation"/>
          <xsd:enumeration value="Image"/>
          <xsd:enumeration value="Sub-contract"/>
          <xsd:enumeration value="Drawing"/>
          <xsd:enumeration value="Analysis"/>
          <xsd:enumeration value="CV"/>
          <xsd:enumeration value="No Category"/>
          <xsd:enumeration value="Tender document"/>
          <xsd:enumeration value="Travel"/>
        </xsd:restriction>
      </xsd:simpleType>
    </xsd:element>
    <xsd:element name="Year" ma:index="10" nillable="true" ma:displayName="Year" ma:default="" ma:internalName="Ye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Country" ma:index="11" nillable="true" ma:displayName="Country" ma:default="" ma:internalName="Country">
      <xsd:simpleType>
        <xsd:restriction base="dms:Choice">
          <xsd:enumeration value=".Africa (region)"/>
          <xsd:enumeration value=".APEC countries (region)"/>
          <xsd:enumeration value=".Asia (region)"/>
          <xsd:enumeration value=".EU (region)"/>
          <xsd:enumeration value=".Euromed (region)"/>
          <xsd:enumeration value=".Global/World (region)"/>
          <xsd:enumeration value=".Latin America (region)"/>
          <xsd:enumeration value=".MENA (region)"/>
          <xsd:enumeration value=".OHADA (region)"/>
          <xsd:enumeration value=".OPEC countries (region)"/>
          <xsd:enumeration value="Albania"/>
          <xsd:enumeration value="Algeria"/>
          <xsd:enumeration value="Angola"/>
          <xsd:enumeration value="Antigua and Barbuda"/>
          <xsd:enumeration value="Argentina"/>
          <xsd:enumeration value="Australia"/>
          <xsd:enumeration value="Austria"/>
          <xsd:enumeration value="Bahrain"/>
          <xsd:enumeration value="Barbados"/>
          <xsd:enumeration value="Belgium"/>
          <xsd:enumeration value="Belize"/>
          <xsd:enumeration value="Benelux"/>
          <xsd:enumeration value="Benin"/>
          <xsd:enumeration value="Benin"/>
          <xsd:enumeration value="Bolivia"/>
          <xsd:enumeration value="Bonaire"/>
          <xsd:enumeration value="Botswana"/>
          <xsd:enumeration value="Brazil"/>
          <xsd:enumeration value="Brunei"/>
          <xsd:enumeration value="Bulgaria"/>
          <xsd:enumeration value="Burkina Faso"/>
          <xsd:enumeration value="Burkina Faso"/>
          <xsd:enumeration value="Burundi"/>
          <xsd:enumeration value="Cameroon"/>
          <xsd:enumeration value="Canada"/>
          <xsd:enumeration value="Cape Verde"/>
          <xsd:enumeration value="Central African Republic"/>
          <xsd:enumeration value="Chad"/>
          <xsd:enumeration value="Chile"/>
          <xsd:enumeration value="Chinese Taipei"/>
          <xsd:enumeration value="Colombia"/>
          <xsd:enumeration value="Comoros"/>
          <xsd:enumeration value="Congo"/>
          <xsd:enumeration value="Costa Rica"/>
          <xsd:enumeration value="Cote d'Ivoire"/>
          <xsd:enumeration value="Cyprus"/>
          <xsd:enumeration value="Czech Republic"/>
          <xsd:enumeration value="Dem. Rep. Congo (Zaire)"/>
          <xsd:enumeration value="Denmark"/>
          <xsd:enumeration value="Djibouti"/>
          <xsd:enumeration value="Dominica"/>
          <xsd:enumeration value="Dominican Republic"/>
          <xsd:enumeration value="Ecuador"/>
          <xsd:enumeration value="Egypt"/>
          <xsd:enumeration value="El Salvador"/>
          <xsd:enumeration value="Equatorial Guinea"/>
          <xsd:enumeration value="Estonia"/>
          <xsd:enumeration value="Ethiopia"/>
          <xsd:enumeration value="Europe"/>
          <xsd:enumeration value="Finland"/>
          <xsd:enumeration value="France"/>
          <xsd:enumeration value="Gabon"/>
          <xsd:enumeration value="Gambia"/>
          <xsd:enumeration value="Germany"/>
          <xsd:enumeration value="Ghana"/>
          <xsd:enumeration value="Greece"/>
          <xsd:enumeration value="Grenada"/>
          <xsd:enumeration value="Guatemala"/>
          <xsd:enumeration value="Guinea"/>
          <xsd:enumeration value="Guinea Bissau"/>
          <xsd:enumeration value="Guyana"/>
          <xsd:enumeration value="Haiti"/>
          <xsd:enumeration value="Honduras"/>
          <xsd:enumeration value="Hong Kong, China"/>
          <xsd:enumeration value="Hungary"/>
          <xsd:enumeration value="Iceland"/>
          <xsd:enumeration value="India"/>
          <xsd:enumeration value="Indonesia"/>
          <xsd:enumeration value="Iran"/>
          <xsd:enumeration value="Iraq"/>
          <xsd:enumeration value="Ireland"/>
          <xsd:enumeration value="Israel"/>
          <xsd:enumeration value="Italy"/>
          <xsd:enumeration value="Ivory Coast"/>
          <xsd:enumeration value="Jamaica"/>
          <xsd:enumeration value="Japan"/>
          <xsd:enumeration value="Jordan"/>
          <xsd:enumeration value="Kazakhstan"/>
          <xsd:enumeration value="Kenya"/>
          <xsd:enumeration value="Korea, North"/>
          <xsd:enumeration value="Korea, South"/>
          <xsd:enumeration value="Kuwait"/>
          <xsd:enumeration value="Kyrgyzstan"/>
          <xsd:enumeration value="Latvia"/>
          <xsd:enumeration value="Lebanon"/>
          <xsd:enumeration value="Lesotho"/>
          <xsd:enumeration value="Liberia"/>
          <xsd:enumeration value="Libya"/>
          <xsd:enumeration value="Lithuania"/>
          <xsd:enumeration value="Luxembourg"/>
          <xsd:enumeration value="Madagascar"/>
          <xsd:enumeration value="Malawi"/>
          <xsd:enumeration value="Malaysia"/>
          <xsd:enumeration value="Maldives"/>
          <xsd:enumeration value="Mali"/>
          <xsd:enumeration value="Malta"/>
          <xsd:enumeration value="Mauritania"/>
          <xsd:enumeration value="Mauritius"/>
          <xsd:enumeration value="Mexico"/>
          <xsd:enumeration value="Moldova"/>
          <xsd:enumeration value="Mongolia"/>
          <xsd:enumeration value="Morocco"/>
          <xsd:enumeration value="Mozambique"/>
          <xsd:enumeration value="Myanmar"/>
          <xsd:enumeration value="Namibia"/>
          <xsd:enumeration value="Nepal"/>
          <xsd:enumeration value="New Zealand"/>
          <xsd:enumeration value="Nicaragua"/>
          <xsd:enumeration value="Niger"/>
          <xsd:enumeration value="Nigeria"/>
          <xsd:enumeration value="Oman"/>
          <xsd:enumeration value="Pakistan"/>
          <xsd:enumeration value="Palestinian territories"/>
          <xsd:enumeration value="Panama"/>
          <xsd:enumeration value="Papua New Guinea"/>
          <xsd:enumeration value="Paraguay"/>
          <xsd:enumeration value="People's Republic of China"/>
          <xsd:enumeration value="Peru"/>
          <xsd:enumeration value="Peru"/>
          <xsd:enumeration value="Philippines"/>
          <xsd:enumeration value="Poland"/>
          <xsd:enumeration value="Portugal"/>
          <xsd:enumeration value="Qatar"/>
          <xsd:enumeration value="Reunion"/>
          <xsd:enumeration value="Romania"/>
          <xsd:enumeration value="Russia"/>
          <xsd:enumeration value="Rwanda"/>
          <xsd:enumeration value="Saint Kitts and Nevis"/>
          <xsd:enumeration value="Saint Lucia"/>
          <xsd:enumeration value="Saint Vincent and the Grenadines"/>
          <xsd:enumeration value="São Tomé and Principe"/>
          <xsd:enumeration value="Saudi Arabia"/>
          <xsd:enumeration value="Senegal"/>
          <xsd:enumeration value="Seychelles"/>
          <xsd:enumeration value="Sierra Leone"/>
          <xsd:enumeration value="Singapore"/>
          <xsd:enumeration value="Singapore"/>
          <xsd:enumeration value="Slovakia"/>
          <xsd:enumeration value="Slovenia"/>
          <xsd:enumeration value="Somalia"/>
          <xsd:enumeration value="South Africa"/>
          <xsd:enumeration value="Spain"/>
          <xsd:enumeration value="Sri Lanka"/>
          <xsd:enumeration value="Sudan"/>
          <xsd:enumeration value="Suriname"/>
          <xsd:enumeration value="Swaziland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he Bahamas"/>
          <xsd:enumeration value="The Netherlands"/>
          <xsd:enumeration value="Togo"/>
          <xsd:enumeration value="Trinidad and Tobago"/>
          <xsd:enumeration value="Tunisia"/>
          <xsd:enumeration value="Turkey"/>
          <xsd:enumeration value="Turkmenistan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  <xsd:enumeration value="Zambia"/>
          <xsd:enumeration value="Zanzibar"/>
          <xsd:enumeration value="Zimbabwe"/>
        </xsd:restriction>
      </xsd:simpleType>
    </xsd:element>
    <xsd:element name="Subcategory" ma:index="12" nillable="true" ma:displayName="Sub category" ma:default="" ma:internalName="Subcategory">
      <xsd:simpleType>
        <xsd:restriction base="dms:Choice">
          <xsd:enumeration value="None"/>
        </xsd:restriction>
      </xsd:simpleType>
    </xsd:element>
    <xsd:element name="EcofysConfidential" ma:index="13" nillable="true" ma:displayName="Confidential" ma:default="0" ma:internalName="EcofysConfidenti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9d701-4f4a-43a3-88a5-5d202ecff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0424B8-95E8-4022-AA4A-1C0399C8CF8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d1a9d701-4f4a-43a3-88a5-5d202ecff1c2"/>
    <ds:schemaRef ds:uri="8d9b4ab4-65b9-4a08-baeb-312269dd31d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8D808E-E886-445B-A47D-ECED68E4B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9b4ab4-65b9-4a08-baeb-312269dd31de"/>
    <ds:schemaRef ds:uri="d1a9d701-4f4a-43a3-88a5-5d202ecff1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ED42BD-B63E-4F15-BBA7-3AD6658DE7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4.3-Template_4.29.2016</Template>
  <TotalTime>17692</TotalTime>
  <Words>1281</Words>
  <Application>Microsoft Office PowerPoint</Application>
  <PresentationFormat>Widescreen</PresentationFormat>
  <Paragraphs>174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Arial Narrow</vt:lpstr>
      <vt:lpstr>Calibri</vt:lpstr>
      <vt:lpstr>Gill Sans MT</vt:lpstr>
      <vt:lpstr>Open Sans</vt:lpstr>
      <vt:lpstr>Palatino Linotype</vt:lpstr>
      <vt:lpstr>Times New Roman</vt:lpstr>
      <vt:lpstr>4.3-Template_4.29.2016</vt:lpstr>
      <vt:lpstr>1_Presentation_Refresh 4:3</vt:lpstr>
      <vt:lpstr>Navigant_Gray</vt:lpstr>
      <vt:lpstr>1_Navigant_Gray</vt:lpstr>
      <vt:lpstr>Presentation_Refresh 4:3</vt:lpstr>
      <vt:lpstr>2_Presentation_Refresh 4:3</vt:lpstr>
      <vt:lpstr>7_Navigant_Gray</vt:lpstr>
      <vt:lpstr>8_Navigant_Gray</vt:lpstr>
      <vt:lpstr>think-cell Slide</vt:lpstr>
      <vt:lpstr>The package approach to competitive procurement: experiences in Zambia, Senegal, and Morocco</vt:lpstr>
      <vt:lpstr>Agenda</vt:lpstr>
      <vt:lpstr>1. Cost reduction brought RE from alternative to mainstream, yet challenges remain</vt:lpstr>
      <vt:lpstr>2. IFC‘s Scaling Solar offers a „one-stop-shop“ solution to competitive procurement</vt:lpstr>
      <vt:lpstr>2. The Scaling Solar Program uses standardized documentation</vt:lpstr>
      <vt:lpstr>2. The program’s de-risking approach covers transaction services, guarantees and stapled financing</vt:lpstr>
      <vt:lpstr>Example of stapled financing: Zambia</vt:lpstr>
      <vt:lpstr>Example of concessional elements and tariff reduction in Zambia 1</vt:lpstr>
      <vt:lpstr>Experience in Zambia: auction results</vt:lpstr>
      <vt:lpstr>Lack of coordination processes among implementing bodies can cause delays</vt:lpstr>
      <vt:lpstr>Experience in Senegal: auction results</vt:lpstr>
      <vt:lpstr>3. Morocco’s package approach lowers risks through a credible off-taker project co-ownership</vt:lpstr>
      <vt:lpstr>3. Concessional financing and enabling political environment increase trust in the process</vt:lpstr>
      <vt:lpstr>3. Build-up of complex structures led to lengthy procurement process in the case of wind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Renewable Energy Procurement Models from Africa</dc:title>
  <dc:subject>This presentation discusses lessons learned from recent competitive procurements in Zambia, Senegal, and Morocco.</dc:subject>
  <dc:creator>Navigant--A Guidehouse Company</dc:creator>
  <cp:keywords>Renewable energy auctions, competitive procurement, tariffs, price, markets, electricity, best practices, lessons learned, Zambia, Senegal, Morocco</cp:keywords>
  <cp:lastModifiedBy>Bradley, Bridget</cp:lastModifiedBy>
  <cp:revision>334</cp:revision>
  <dcterms:created xsi:type="dcterms:W3CDTF">2016-05-03T20:02:08Z</dcterms:created>
  <dcterms:modified xsi:type="dcterms:W3CDTF">2020-07-03T16:56:15Z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0x01010041C754EF69CC447396707CDFA155F78400BC181712BA935642AACDCDFA754D68E5</vt:lpwstr>
  </property>
</Properties>
</file>