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ags/tag41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7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12" r:id="rId5"/>
    <p:sldMasterId id="2147483896" r:id="rId6"/>
    <p:sldMasterId id="2147483927" r:id="rId7"/>
    <p:sldMasterId id="2147483948" r:id="rId8"/>
    <p:sldMasterId id="2147483965" r:id="rId9"/>
    <p:sldMasterId id="2147483971" r:id="rId10"/>
    <p:sldMasterId id="2147483977" r:id="rId11"/>
    <p:sldMasterId id="2147483992" r:id="rId12"/>
  </p:sldMasterIdLst>
  <p:notesMasterIdLst>
    <p:notesMasterId r:id="rId19"/>
  </p:notesMasterIdLst>
  <p:handoutMasterIdLst>
    <p:handoutMasterId r:id="rId20"/>
  </p:handoutMasterIdLst>
  <p:sldIdLst>
    <p:sldId id="960" r:id="rId13"/>
    <p:sldId id="963" r:id="rId14"/>
    <p:sldId id="961" r:id="rId15"/>
    <p:sldId id="964" r:id="rId16"/>
    <p:sldId id="966" r:id="rId17"/>
    <p:sldId id="967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Fichter" initials="TF" lastIdx="3" clrIdx="0">
    <p:extLst>
      <p:ext uri="{19B8F6BF-5375-455C-9EA6-DF929625EA0E}">
        <p15:presenceInfo xmlns:p15="http://schemas.microsoft.com/office/powerpoint/2012/main" userId="Tobias Fichter" providerId="None"/>
      </p:ext>
    </p:extLst>
  </p:cmAuthor>
  <p:cmAuthor id="2" name="Ana Lucia Amazo Blanco" initials="ALAB" lastIdx="1" clrIdx="1">
    <p:extLst>
      <p:ext uri="{19B8F6BF-5375-455C-9EA6-DF929625EA0E}">
        <p15:presenceInfo xmlns:p15="http://schemas.microsoft.com/office/powerpoint/2012/main" userId="Ana Lucia Amazo Blan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C5B"/>
    <a:srgbClr val="FF9900"/>
    <a:srgbClr val="FFFFFF"/>
    <a:srgbClr val="651D32"/>
    <a:srgbClr val="BA0C2F"/>
    <a:srgbClr val="E7E7E5"/>
    <a:srgbClr val="002F6C"/>
    <a:srgbClr val="D9D7D3"/>
    <a:srgbClr val="CFCDC9"/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0" autoAdjust="0"/>
  </p:normalViewPr>
  <p:slideViewPr>
    <p:cSldViewPr snapToObjects="1">
      <p:cViewPr varScale="1">
        <p:scale>
          <a:sx n="67" d="100"/>
          <a:sy n="67" d="100"/>
        </p:scale>
        <p:origin x="592" y="48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-6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32"/>
    </p:cViewPr>
  </p:sorterViewPr>
  <p:notesViewPr>
    <p:cSldViewPr snapToObjects="1"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A558B-E4E9-A94A-B9C1-029E46A76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A558B-E4E9-A94A-B9C1-029E46A76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23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A558B-E4E9-A94A-B9C1-029E46A76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6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jpeg"/><Relationship Id="rId2" Type="http://schemas.openxmlformats.org/officeDocument/2006/relationships/tags" Target="../tags/tag5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jpeg"/><Relationship Id="rId2" Type="http://schemas.openxmlformats.org/officeDocument/2006/relationships/tags" Target="../tags/tag7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396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14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01751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369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66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13775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608059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63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75947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392641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8183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att_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1042"/>
          <a:stretch/>
        </p:blipFill>
        <p:spPr bwMode="auto">
          <a:xfrm>
            <a:off x="-10584" y="1011421"/>
            <a:ext cx="12202584" cy="5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23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45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399891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03989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402280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2879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01773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0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5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26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11623035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3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8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6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7504355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23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287454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6282333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9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5937184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idx="11"/>
          </p:nvPr>
        </p:nvSpPr>
        <p:spPr bwMode="auto">
          <a:xfrm>
            <a:off x="9101621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755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4271857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8256261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4"/>
          <p:cNvSpPr>
            <a:spLocks noGrp="1" noChangeArrowheads="1"/>
          </p:cNvSpPr>
          <p:nvPr>
            <p:ph idx="12"/>
          </p:nvPr>
        </p:nvSpPr>
        <p:spPr bwMode="auto">
          <a:xfrm>
            <a:off x="4271857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 noChangeArrowheads="1"/>
          </p:cNvSpPr>
          <p:nvPr>
            <p:ph idx="13"/>
          </p:nvPr>
        </p:nvSpPr>
        <p:spPr bwMode="auto">
          <a:xfrm>
            <a:off x="8256261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3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line_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453" y="1323975"/>
            <a:ext cx="11610331" cy="577850"/>
          </a:xfrm>
        </p:spPr>
        <p:txBody>
          <a:bodyPr/>
          <a:lstStyle>
            <a:lvl1pPr marL="0" indent="0">
              <a:buNone/>
              <a:defRPr b="1" baseline="0"/>
            </a:lvl1pPr>
            <a:lvl2pPr marL="236537" indent="0">
              <a:buNone/>
              <a:defRPr/>
            </a:lvl2pPr>
            <a:lvl3pPr marL="682625" indent="0">
              <a:buNone/>
              <a:defRPr/>
            </a:lvl3pPr>
            <a:lvl4pPr marL="1028700" indent="0">
              <a:buNone/>
              <a:defRPr/>
            </a:lvl4pPr>
            <a:lvl5pPr marL="1374775" indent="0">
              <a:buNone/>
              <a:defRPr/>
            </a:lvl5pPr>
          </a:lstStyle>
          <a:p>
            <a:pPr lvl="0"/>
            <a:r>
              <a:rPr lang="en-US" dirty="0"/>
              <a:t>Click to enter tagline text.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58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2301" y="0"/>
            <a:ext cx="10941049" cy="84613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622301" y="1192213"/>
            <a:ext cx="5367867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193367" y="1192213"/>
            <a:ext cx="5369984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2253052" y="6578600"/>
            <a:ext cx="869949" cy="133350"/>
          </a:xfrm>
        </p:spPr>
        <p:txBody>
          <a:bodyPr/>
          <a:lstStyle>
            <a:lvl1pPr>
              <a:defRPr/>
            </a:lvl1pPr>
          </a:lstStyle>
          <a:p>
            <a:fld id="{C9BD4F23-E76B-44C4-B99C-C259D939991E}" type="datetime1">
              <a:rPr lang="en-GB"/>
              <a:pPr/>
              <a:t>03/07/2020</a:t>
            </a:fld>
            <a:endParaRPr lang="en-GB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30034" y="6578600"/>
            <a:ext cx="4792133" cy="1730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" y="6578600"/>
            <a:ext cx="1369484" cy="147638"/>
          </a:xfrm>
        </p:spPr>
        <p:txBody>
          <a:bodyPr/>
          <a:lstStyle>
            <a:lvl1pPr>
              <a:defRPr/>
            </a:lvl1pPr>
          </a:lstStyle>
          <a:p>
            <a:fld id="{F8C92D98-CF1D-41BE-ACCF-242B5082D7F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2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8542F-706B-41EC-BB29-F4735E768B13}" type="datetime1">
              <a:rPr lang="en-US" smtClean="0">
                <a:solidFill>
                  <a:srgbClr val="000000"/>
                </a:solidFill>
              </a:rPr>
              <a:pPr/>
              <a:t>7/3/2020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Corinna Klessmann and Fabian Wigand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296D-C1C0-46AC-980A-14DBEA0E3F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0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55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54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97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83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264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3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4498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9438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285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133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1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754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381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764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061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39700"/>
            <a:ext cx="11785599" cy="65531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225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516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53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17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128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7180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351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82713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015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514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09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CC1E-9E87-4590-9E63-5AD3EB8E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F1EFB-12C2-4D83-8950-8E5991EA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C7F57-1ED7-4099-9108-D428233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DD1F4-631A-41BC-BFC6-40664049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2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7/3/2020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314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67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43985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51477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1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384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3485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42535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58815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2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192878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29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583443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6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6356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809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27751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636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88562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79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105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20142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0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906647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3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153968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2298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77953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2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67720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452510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4392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" y="-3148"/>
            <a:ext cx="2815677" cy="5124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2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88117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6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8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518638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66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00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2055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92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298054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4151333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6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249457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899785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6030217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07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6348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215992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94932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vmlDrawing" Target="../drawings/vmlDrawing2.v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tags" Target="../tags/tag8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ags" Target="../tags/tag7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vmlDrawing" Target="../drawings/vmlDrawing5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56.xml"/><Relationship Id="rId21" Type="http://schemas.openxmlformats.org/officeDocument/2006/relationships/oleObject" Target="../embeddings/oleObject6.bin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55.xml"/><Relationship Id="rId16" Type="http://schemas.openxmlformats.org/officeDocument/2006/relationships/vmlDrawing" Target="../drawings/vmlDrawing6.vml"/><Relationship Id="rId20" Type="http://schemas.openxmlformats.org/officeDocument/2006/relationships/tags" Target="../tags/tag1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4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63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ags" Target="../tags/tag26.xml"/><Relationship Id="rId3" Type="http://schemas.openxmlformats.org/officeDocument/2006/relationships/slideLayout" Target="../slideLayouts/slideLayout70.xml"/><Relationship Id="rId21" Type="http://schemas.openxmlformats.org/officeDocument/2006/relationships/oleObject" Target="../embeddings/oleObject10.bin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69.xml"/><Relationship Id="rId16" Type="http://schemas.openxmlformats.org/officeDocument/2006/relationships/vmlDrawing" Target="../drawings/vmlDrawing10.vml"/><Relationship Id="rId20" Type="http://schemas.openxmlformats.org/officeDocument/2006/relationships/tags" Target="../tags/tag2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77.xml"/><Relationship Id="rId19" Type="http://schemas.openxmlformats.org/officeDocument/2006/relationships/tags" Target="../tags/tag2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10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8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ags" Target="../tags/tag41.xml"/><Relationship Id="rId5" Type="http://schemas.openxmlformats.org/officeDocument/2006/relationships/vmlDrawing" Target="../drawings/vmlDrawing14.vml"/><Relationship Id="rId4" Type="http://schemas.openxmlformats.org/officeDocument/2006/relationships/theme" Target="../theme/theme6.xml"/><Relationship Id="rId9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87.xml"/><Relationship Id="rId7" Type="http://schemas.openxmlformats.org/officeDocument/2006/relationships/tags" Target="../tags/tag42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vmlDrawing" Target="../drawings/vmlDrawing15.vml"/><Relationship Id="rId5" Type="http://schemas.openxmlformats.org/officeDocument/2006/relationships/theme" Target="../theme/theme7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6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ags" Target="../tags/tag45.xml"/><Relationship Id="rId3" Type="http://schemas.openxmlformats.org/officeDocument/2006/relationships/slideLayout" Target="../slideLayouts/slideLayout91.xml"/><Relationship Id="rId21" Type="http://schemas.openxmlformats.org/officeDocument/2006/relationships/oleObject" Target="../embeddings/oleObject17.bin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90.xml"/><Relationship Id="rId16" Type="http://schemas.openxmlformats.org/officeDocument/2006/relationships/vmlDrawing" Target="../drawings/vmlDrawing17.vml"/><Relationship Id="rId20" Type="http://schemas.openxmlformats.org/officeDocument/2006/relationships/tags" Target="../tags/tag4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98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10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ags" Target="../tags/tag61.xml"/><Relationship Id="rId3" Type="http://schemas.openxmlformats.org/officeDocument/2006/relationships/slideLayout" Target="../slideLayouts/slideLayout105.xml"/><Relationship Id="rId21" Type="http://schemas.openxmlformats.org/officeDocument/2006/relationships/oleObject" Target="../embeddings/oleObject21.bin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104.xml"/><Relationship Id="rId16" Type="http://schemas.openxmlformats.org/officeDocument/2006/relationships/vmlDrawing" Target="../drawings/vmlDrawing21.vml"/><Relationship Id="rId20" Type="http://schemas.openxmlformats.org/officeDocument/2006/relationships/tags" Target="../tags/tag63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theme" Target="../theme/theme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12.xml"/><Relationship Id="rId19" Type="http://schemas.openxmlformats.org/officeDocument/2006/relationships/tags" Target="../tags/tag6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CE05517-2B6A-412C-A5A0-0DE73E8523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91941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4BD2006-3A77-4B54-B443-813BA80A391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8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0956929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 – 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13" descr="Mission_Statement_RGB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25D14C2-49B5-48D3-AE6E-E2E073EFBA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205951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think-cell Slide" r:id="rId35" imgW="347" imgH="348" progId="TCLayout.ActiveDocument.1">
                  <p:embed/>
                </p:oleObj>
              </mc:Choice>
              <mc:Fallback>
                <p:oleObj name="think-cell Slide" r:id="rId3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857B364-3D54-43FA-858E-BA917987A868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114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00965948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662CE9C-144C-4C92-BDF3-813874F0406A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157073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56480C0-E6A6-420E-BACE-C144B8689BDD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4231276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39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0" r:id="rId3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9629312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 – 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9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6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102841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D21BC84-922A-4C88-A129-B6E4E4D97E1E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108736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AB28F75-4B5D-4070-A491-FC37633BA759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9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 – 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613DC5-192D-4F69-B3BB-0D710F3ADA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1011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id="{8A0246DF-CCA5-4A42-B823-FC95918B3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>
                <a:solidFill>
                  <a:schemeClr val="bg2"/>
                </a:solidFill>
              </a:rPr>
              <a:t>July</a:t>
            </a:r>
            <a:r>
              <a:rPr lang="es-CO" dirty="0">
                <a:solidFill>
                  <a:schemeClr val="bg2"/>
                </a:solidFill>
              </a:rPr>
              <a:t> 17, 2019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34444-9D7D-41D6-A891-3A8F8DA80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Bringing it all together: designing a bankable auction package</a:t>
            </a:r>
          </a:p>
        </p:txBody>
      </p:sp>
    </p:spTree>
    <p:extLst>
      <p:ext uri="{BB962C8B-B14F-4D97-AF65-F5344CB8AC3E}">
        <p14:creationId xmlns:p14="http://schemas.microsoft.com/office/powerpoint/2010/main" val="269984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6A54D-025A-48EA-AEE8-0C7F2B165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A1388-97A1-4C85-A14C-97A36F1D52DF}"/>
              </a:ext>
            </a:extLst>
          </p:cNvPr>
          <p:cNvSpPr/>
          <p:nvPr/>
        </p:nvSpPr>
        <p:spPr>
          <a:xfrm>
            <a:off x="2362200" y="5398858"/>
            <a:ext cx="7620000" cy="9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De-risking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Stapled financing: principal, interest, maturity pre-arranged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Guarantees and insurance to cover situations that affect project revenue</a:t>
            </a:r>
          </a:p>
          <a:p>
            <a:pPr algn="ctr"/>
            <a:endParaRPr lang="en-US" dirty="0">
              <a:solidFill>
                <a:srgbClr val="635C5B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16677FC-A98E-499E-AE43-49CEB0B54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9104" y="5780694"/>
            <a:ext cx="381000" cy="1846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2EF74-CB51-4FE8-97CA-C1146E355F5F}"/>
              </a:ext>
            </a:extLst>
          </p:cNvPr>
          <p:cNvSpPr/>
          <p:nvPr/>
        </p:nvSpPr>
        <p:spPr>
          <a:xfrm>
            <a:off x="2362200" y="4339792"/>
            <a:ext cx="7620000" cy="950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Standardized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PPA gives certainty about the amount and price of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RfP incorporates design elements, makes the rules of game known to bidders</a:t>
            </a:r>
          </a:p>
          <a:p>
            <a:pPr algn="ctr"/>
            <a:endParaRPr lang="en-US" dirty="0">
              <a:solidFill>
                <a:srgbClr val="635C5B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BCC559D-F081-4377-9192-769E6D3E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1519" y="4722947"/>
            <a:ext cx="381000" cy="1846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023334-B77D-4A19-898B-674F8CFD4F94}"/>
              </a:ext>
            </a:extLst>
          </p:cNvPr>
          <p:cNvSpPr/>
          <p:nvPr/>
        </p:nvSpPr>
        <p:spPr>
          <a:xfrm>
            <a:off x="2362200" y="3276601"/>
            <a:ext cx="762030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2"/>
                </a:solidFill>
              </a:rPr>
              <a:t>Auction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Technical criteria help banks assess good quality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5C5B"/>
                </a:solidFill>
              </a:rPr>
              <a:t>Contracting structures (e.g. ESIA, land lease) can make cash flow more stable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056BA6E-8763-4202-8AA4-D5974C3D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1519" y="3655431"/>
            <a:ext cx="381000" cy="1846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9E619B-836C-4F2F-8C1A-01BCC7B3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Cash flow of the project is the main source of collateral and loan repayment </a:t>
            </a:r>
            <a:r>
              <a:rPr lang="en-US" dirty="0">
                <a:sym typeface="Wingdings" panose="05000000000000000000" pitchFamily="2" charset="2"/>
              </a:rPr>
              <a:t>(value of the operating project is higher than value of asset).</a:t>
            </a:r>
            <a:endParaRPr lang="en-US" dirty="0"/>
          </a:p>
          <a:p>
            <a:r>
              <a:rPr lang="en-US" dirty="0"/>
              <a:t>Willingness to extend financing to bidders depends on stable, forecastable project cash flows </a:t>
            </a:r>
            <a:r>
              <a:rPr lang="en-US" dirty="0">
                <a:sym typeface="Wingdings" panose="05000000000000000000" pitchFamily="2" charset="2"/>
              </a:rPr>
              <a:t>(i.e. price and generation amount)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5FDF17-94F5-4D64-A401-AD8A1F44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What:  A bankable auction package determines the willingness of lenders to extend financing</a:t>
            </a:r>
          </a:p>
        </p:txBody>
      </p:sp>
    </p:spTree>
    <p:extLst>
      <p:ext uri="{BB962C8B-B14F-4D97-AF65-F5344CB8AC3E}">
        <p14:creationId xmlns:p14="http://schemas.microsoft.com/office/powerpoint/2010/main" val="38334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6A54D-025A-48EA-AEE8-0C7F2B165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F5C8B5-B77B-4CDA-9AC3-FFA6AB855082}"/>
              </a:ext>
            </a:extLst>
          </p:cNvPr>
          <p:cNvSpPr txBox="1">
            <a:spLocks/>
          </p:cNvSpPr>
          <p:nvPr/>
        </p:nvSpPr>
        <p:spPr>
          <a:xfrm>
            <a:off x="3741507" y="4934092"/>
            <a:ext cx="41148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200" b="1" dirty="0">
                <a:solidFill>
                  <a:schemeClr val="bg2"/>
                </a:solidFill>
              </a:rPr>
              <a:t>Buyer (Government)</a:t>
            </a:r>
            <a:endParaRPr lang="en-US" sz="3200" b="1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Lower cost of finance 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 (potentially) lower bids 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3200" b="1" dirty="0">
                <a:sym typeface="Wingdings" panose="05000000000000000000" pitchFamily="2" charset="2"/>
              </a:rPr>
              <a:t> lower cost of electricity</a:t>
            </a:r>
            <a:endParaRPr lang="en-US" b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893FBD5-3005-4043-8212-12168DCD3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2274" y="4187207"/>
            <a:ext cx="793265" cy="5355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9E619B-836C-4F2F-8C1A-01BCC7B3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Producer</a:t>
            </a:r>
            <a:endParaRPr lang="en-US" dirty="0"/>
          </a:p>
          <a:p>
            <a:r>
              <a:rPr lang="en-US" dirty="0"/>
              <a:t>Stability and magnitude of cash-flow determines leverage </a:t>
            </a:r>
            <a:br>
              <a:rPr lang="en-US" dirty="0"/>
            </a:br>
            <a:r>
              <a:rPr lang="en-US" dirty="0"/>
              <a:t>(how much debt can the project viable absorb?)</a:t>
            </a:r>
          </a:p>
          <a:p>
            <a:r>
              <a:rPr lang="en-US" dirty="0"/>
              <a:t>Bankable auction package helps secure project finance at more favorable conditions (e.g. principal, interest rate, maturity)</a:t>
            </a:r>
          </a:p>
          <a:p>
            <a:r>
              <a:rPr lang="en-US" dirty="0"/>
              <a:t>Better financing conditions </a:t>
            </a:r>
            <a:r>
              <a:rPr lang="en-US" dirty="0">
                <a:sym typeface="Wingdings" panose="05000000000000000000" pitchFamily="2" charset="2"/>
              </a:rPr>
              <a:t> lower cost of finance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5FDF17-94F5-4D64-A401-AD8A1F44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417493"/>
            <a:ext cx="10363200" cy="95410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Why:  a bankable auction package can lower cost of finance and price paid for electricity</a:t>
            </a:r>
          </a:p>
        </p:txBody>
      </p:sp>
    </p:spTree>
    <p:extLst>
      <p:ext uri="{BB962C8B-B14F-4D97-AF65-F5344CB8AC3E}">
        <p14:creationId xmlns:p14="http://schemas.microsoft.com/office/powerpoint/2010/main" val="144935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D32F5-9EA4-49D9-945E-07EB50AB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3F637-EDE8-4262-9964-AC3585EF3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5918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Draft participation documents should be published yearly and include:</a:t>
            </a:r>
          </a:p>
          <a:p>
            <a:pPr lvl="1"/>
            <a:r>
              <a:rPr lang="en-US" dirty="0"/>
              <a:t>draft Request for Qualification (RfQ)</a:t>
            </a:r>
          </a:p>
          <a:p>
            <a:pPr lvl="1"/>
            <a:r>
              <a:rPr lang="en-US" dirty="0"/>
              <a:t>draft Request for Proposal (RfP)</a:t>
            </a:r>
          </a:p>
          <a:p>
            <a:pPr lvl="1"/>
            <a:r>
              <a:rPr lang="en-US" dirty="0"/>
              <a:t>Power Purchase Agreement (PPA) </a:t>
            </a:r>
          </a:p>
          <a:p>
            <a:pPr lvl="1"/>
            <a:r>
              <a:rPr lang="en-US" dirty="0"/>
              <a:t>Implementation Agreement (IA)  </a:t>
            </a:r>
          </a:p>
          <a:p>
            <a:r>
              <a:rPr lang="en-US" dirty="0"/>
              <a:t>A final non-negotiable contract should be published to </a:t>
            </a:r>
          </a:p>
          <a:p>
            <a:pPr lvl="1"/>
            <a:r>
              <a:rPr lang="en-US" dirty="0"/>
              <a:t>Construct a bankable PPA, and </a:t>
            </a:r>
          </a:p>
          <a:p>
            <a:pPr lvl="1"/>
            <a:r>
              <a:rPr lang="en-US" dirty="0"/>
              <a:t>Reassure bidders that all auction winners sign the same terms with off-taker (except for offered price)</a:t>
            </a:r>
          </a:p>
          <a:p>
            <a:r>
              <a:rPr lang="en-US" dirty="0"/>
              <a:t>Draft and final versions of the PPA should be published</a:t>
            </a:r>
          </a:p>
          <a:p>
            <a:pPr lvl="1"/>
            <a:r>
              <a:rPr lang="en-US" dirty="0"/>
              <a:t>To help ensure transparency</a:t>
            </a:r>
          </a:p>
          <a:p>
            <a:pPr lvl="1"/>
            <a:r>
              <a:rPr lang="en-US" dirty="0"/>
              <a:t>Consulting the private sector, banks, and investors for feedback on a draft PPA before publication is advisable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Multiple rounds of procurement give more certainty to markets, allow for learning effects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942D72-9EA2-44AE-89A1-CF21399E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How: Standardized PPA</a:t>
            </a:r>
          </a:p>
        </p:txBody>
      </p:sp>
    </p:spTree>
    <p:extLst>
      <p:ext uri="{BB962C8B-B14F-4D97-AF65-F5344CB8AC3E}">
        <p14:creationId xmlns:p14="http://schemas.microsoft.com/office/powerpoint/2010/main" val="272779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D32F5-9EA4-49D9-945E-07EB50AB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8E7BB-0225-4574-9758-DE49CB08E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440354" y="6248401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635C5B"/>
                </a:solidFill>
                <a:latin typeface="Gill Sans MT"/>
              </a:rPr>
              <a:t>Source: IRENA 2018</a:t>
            </a:r>
            <a:endParaRPr lang="en-US" sz="1000" dirty="0">
              <a:solidFill>
                <a:srgbClr val="635C5B"/>
              </a:solidFill>
              <a:latin typeface="Gill Sans M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7669-412E-4AB5-BB04-E915C0388A38}"/>
              </a:ext>
            </a:extLst>
          </p:cNvPr>
          <p:cNvSpPr/>
          <p:nvPr/>
        </p:nvSpPr>
        <p:spPr>
          <a:xfrm>
            <a:off x="2473570" y="4540055"/>
            <a:ext cx="7356231" cy="144655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Tranche 1: debt on commercial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Tranche 2: debt on concessional terms based on available grant funding.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Tranche 3: needs to be sourced by bidders from other financiers, whether commercial banks, export credit agencies or other sources.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635C5B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CC738-8164-420D-9346-85A750112619}"/>
              </a:ext>
            </a:extLst>
          </p:cNvPr>
          <p:cNvSpPr/>
          <p:nvPr/>
        </p:nvSpPr>
        <p:spPr>
          <a:xfrm>
            <a:off x="2473570" y="4191002"/>
            <a:ext cx="7356231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Example: IFC stapled financing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3F637-EDE8-4262-9964-AC3585EF3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 reduce due diligence for bidders and banks</a:t>
            </a:r>
          </a:p>
          <a:p>
            <a:pPr lvl="1"/>
            <a:r>
              <a:rPr lang="en-US" dirty="0"/>
              <a:t>Bidder: speeds financial closure, especially for new market entrants</a:t>
            </a:r>
          </a:p>
          <a:p>
            <a:pPr lvl="1"/>
            <a:r>
              <a:rPr lang="en-US" dirty="0"/>
              <a:t>Buyer: strengthen the non-negotiable, bankable nature of the contracts offered</a:t>
            </a:r>
          </a:p>
          <a:p>
            <a:r>
              <a:rPr lang="en-US" dirty="0"/>
              <a:t>Stapled financing is offered to all pre-qualified bidders but is not mandatory.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942D72-9EA2-44AE-89A1-CF21399E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How: De-risking mechanism – Stapled financing</a:t>
            </a:r>
          </a:p>
        </p:txBody>
      </p:sp>
    </p:spTree>
    <p:extLst>
      <p:ext uri="{BB962C8B-B14F-4D97-AF65-F5344CB8AC3E}">
        <p14:creationId xmlns:p14="http://schemas.microsoft.com/office/powerpoint/2010/main" val="419512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D32F5-9EA4-49D9-945E-07EB50AB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8E7BB-0225-4574-9758-DE49CB08EE5C}"/>
              </a:ext>
            </a:extLst>
          </p:cNvPr>
          <p:cNvSpPr txBox="1"/>
          <p:nvPr/>
        </p:nvSpPr>
        <p:spPr>
          <a:xfrm>
            <a:off x="1676400" y="6444347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635C5B"/>
                </a:solidFill>
                <a:latin typeface="Gill Sans MT"/>
              </a:rPr>
              <a:t>Source: IRENA 2018</a:t>
            </a:r>
            <a:endParaRPr lang="en-US" sz="1000" dirty="0">
              <a:solidFill>
                <a:srgbClr val="635C5B"/>
              </a:solidFill>
              <a:latin typeface="Gill Sans M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E96393-8AC4-4A8C-9BF9-67971BEC0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65955"/>
              </p:ext>
            </p:extLst>
          </p:nvPr>
        </p:nvGraphicFramePr>
        <p:xfrm>
          <a:off x="1917032" y="1668006"/>
          <a:ext cx="8382000" cy="458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79451717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363931086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1156806881"/>
                    </a:ext>
                  </a:extLst>
                </a:gridCol>
              </a:tblGrid>
              <a:tr h="404634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Instrument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Description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Example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1672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Sovereign guarantee/Implementation Agreement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Ministry of Finance offers to pay off-taker´s payment to projects.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South Africa, Uganda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03136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Government Support Letter/Agreement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Government supports the company's performance of its obligations and the off-taker  performs its obligations under the PPA (lighter than a guarantee)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Kenya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15308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IDA Partial Risk Guarantee</a:t>
                      </a:r>
                    </a:p>
                    <a:p>
                      <a:r>
                        <a:rPr lang="en-US" sz="1600" noProof="0" dirty="0"/>
                        <a:t>(Payment)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Payment guarantee of letter of credit signed by utility and project company.</a:t>
                      </a:r>
                    </a:p>
                    <a:p>
                      <a:r>
                        <a:rPr lang="en-US" sz="1600" noProof="0" dirty="0"/>
                        <a:t>The letter of credit states utility need to provide payment security equivalent to 6 months of IPP revenues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Scaling Solar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7158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B942D72-9EA2-44AE-89A1-CF21399E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How: Guarantees and insurance</a:t>
            </a:r>
          </a:p>
        </p:txBody>
      </p:sp>
    </p:spTree>
    <p:extLst>
      <p:ext uri="{BB962C8B-B14F-4D97-AF65-F5344CB8AC3E}">
        <p14:creationId xmlns:p14="http://schemas.microsoft.com/office/powerpoint/2010/main" val="3845501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N7DCZYElU3mETejgcy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QOl7boTETACUj1aVdGa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jte8pOuxLtiCtN0t2Bt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zipa3FC2z0Ka1nM5tO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Xf5cErywzT2BIlVyVMq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DKYRDHIjM4IJeVogi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EE83EC7-0760-42FD-9151-72E39E1269C6}" vid="{D74689B0-0388-473D-A06D-3EB489E9CE60}"/>
    </a:ext>
  </a:extLst>
</a:theme>
</file>

<file path=ppt/theme/theme3.xml><?xml version="1.0" encoding="utf-8"?>
<a:theme xmlns:a="http://schemas.openxmlformats.org/drawingml/2006/main" name="2_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5.xml><?xml version="1.0" encoding="utf-8"?>
<a:theme xmlns:a="http://schemas.openxmlformats.org/drawingml/2006/main" name="1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Strommarkttreffen - Standortsteuerung" id="{F88D08B6-4347-42E3-BAFC-3660FBA6D522}" vid="{C305799B-7933-4F83-972F-FDDB2275C43F}"/>
    </a:ext>
  </a:extLst>
</a:theme>
</file>

<file path=ppt/theme/theme6.xml><?xml version="1.0" encoding="utf-8"?>
<a:theme xmlns:a="http://schemas.openxmlformats.org/drawingml/2006/main" name="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7.xml><?xml version="1.0" encoding="utf-8"?>
<a:theme xmlns:a="http://schemas.openxmlformats.org/drawingml/2006/main" name="2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8.xml><?xml version="1.0" encoding="utf-8"?>
<a:theme xmlns:a="http://schemas.openxmlformats.org/drawingml/2006/main" name="7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9.xml><?xml version="1.0" encoding="utf-8"?>
<a:theme xmlns:a="http://schemas.openxmlformats.org/drawingml/2006/main" name="8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ofysConfidential xmlns="8d9b4ab4-65b9-4a08-baeb-312269dd31de">false</EcofysConfidential>
    <ProjectDocumentDescription xmlns="8d9b4ab4-65b9-4a08-baeb-312269dd31de" xsi:nil="true"/>
    <Subcategory xmlns="8d9b4ab4-65b9-4a08-baeb-312269dd31de" xsi:nil="true"/>
    <ProjectDocumentCategory xmlns="8d9b4ab4-65b9-4a08-baeb-312269dd31de">No Category</ProjectDocumentCategory>
    <Country xmlns="8d9b4ab4-65b9-4a08-baeb-312269dd31de" xsi:nil="true"/>
    <Year xmlns="8d9b4ab4-65b9-4a08-baeb-312269dd31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ofys Project Document" ma:contentTypeID="0x01010041C754EF69CC447396707CDFA155F78400BC181712BA935642AACDCDFA754D68E5" ma:contentTypeVersion="15" ma:contentTypeDescription="Create a new document." ma:contentTypeScope="" ma:versionID="f948ac67e752e5b7ce6f9e443303a785">
  <xsd:schema xmlns:xsd="http://www.w3.org/2001/XMLSchema" xmlns:xs="http://www.w3.org/2001/XMLSchema" xmlns:p="http://schemas.microsoft.com/office/2006/metadata/properties" xmlns:ns2="8d9b4ab4-65b9-4a08-baeb-312269dd31de" xmlns:ns3="d1a9d701-4f4a-43a3-88a5-5d202ecff1c2" targetNamespace="http://schemas.microsoft.com/office/2006/metadata/properties" ma:root="true" ma:fieldsID="125bad52f1e60193bb16a6356399dc79" ns2:_="" ns3:_="">
    <xsd:import namespace="8d9b4ab4-65b9-4a08-baeb-312269dd31de"/>
    <xsd:import namespace="d1a9d701-4f4a-43a3-88a5-5d202ecff1c2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4ab4-65b9-4a08-baeb-312269dd31d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 ma:readOnly="false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9d701-4f4a-43a3-88a5-5d202ecff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D42BD-B63E-4F15-BBA7-3AD6658DE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424B8-95E8-4022-AA4A-1C0399C8CF87}">
  <ds:schemaRefs>
    <ds:schemaRef ds:uri="http://schemas.microsoft.com/office/2006/metadata/properties"/>
    <ds:schemaRef ds:uri="8d9b4ab4-65b9-4a08-baeb-312269dd31d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d1a9d701-4f4a-43a3-88a5-5d202ecff1c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8D808E-E886-445B-A47D-ECED68E4B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4ab4-65b9-4a08-baeb-312269dd31de"/>
    <ds:schemaRef ds:uri="d1a9d701-4f4a-43a3-88a5-5d202ecff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17686</TotalTime>
  <Words>531</Words>
  <Application>Microsoft Office PowerPoint</Application>
  <PresentationFormat>Widescreen</PresentationFormat>
  <Paragraphs>73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Arial Narrow</vt:lpstr>
      <vt:lpstr>Calibri</vt:lpstr>
      <vt:lpstr>Gill Sans MT</vt:lpstr>
      <vt:lpstr>Palatino Linotype</vt:lpstr>
      <vt:lpstr>Wingdings</vt:lpstr>
      <vt:lpstr>4.3-Template_4.29.2016</vt:lpstr>
      <vt:lpstr>1_Presentation_Refresh 4:3</vt:lpstr>
      <vt:lpstr>2_4.3-Template_4.29.2016</vt:lpstr>
      <vt:lpstr>Navigant_Gray</vt:lpstr>
      <vt:lpstr>1_Navigant_Gray</vt:lpstr>
      <vt:lpstr>Presentation_Refresh 4:3</vt:lpstr>
      <vt:lpstr>2_Presentation_Refresh 4:3</vt:lpstr>
      <vt:lpstr>7_Navigant_Gray</vt:lpstr>
      <vt:lpstr>8_Navigant_Gray</vt:lpstr>
      <vt:lpstr>think-cell Slide</vt:lpstr>
      <vt:lpstr>Bringing it all together: designing a bankable auction package</vt:lpstr>
      <vt:lpstr>What:  A bankable auction package determines the willingness of lenders to extend financing</vt:lpstr>
      <vt:lpstr>Why:  a bankable auction package can lower cost of finance and price paid for electricity</vt:lpstr>
      <vt:lpstr>How: Standardized PPA</vt:lpstr>
      <vt:lpstr>How: De-risking mechanism – Stapled financing</vt:lpstr>
      <vt:lpstr>How: Guarantees and insurance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Bankable Renewable Energy Auctions</dc:title>
  <dc:subject>This presentation discusses the core elements of designing a bankable auction package.</dc:subject>
  <dc:creator>Navigant--A Guidehouse Company</dc:creator>
  <cp:keywords>Renewable energy auctions, competitive procurement, tariffs, price, markets, electricity, finance, bankability</cp:keywords>
  <cp:lastModifiedBy>Bradley, Bridget</cp:lastModifiedBy>
  <cp:revision>332</cp:revision>
  <dcterms:created xsi:type="dcterms:W3CDTF">2016-05-03T20:02:08Z</dcterms:created>
  <dcterms:modified xsi:type="dcterms:W3CDTF">2020-07-03T16:58:39Z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0x01010041C754EF69CC447396707CDFA155F78400BC181712BA935642AACDCDFA754D68E5</vt:lpwstr>
  </property>
</Properties>
</file>