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3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4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5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6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9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0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1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2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3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4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5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6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12" r:id="rId5"/>
    <p:sldMasterId id="2147483896" r:id="rId6"/>
    <p:sldMasterId id="2147483927" r:id="rId7"/>
    <p:sldMasterId id="2147483948" r:id="rId8"/>
    <p:sldMasterId id="2147483965" r:id="rId9"/>
    <p:sldMasterId id="2147483971" r:id="rId10"/>
    <p:sldMasterId id="2147483977" r:id="rId11"/>
    <p:sldMasterId id="2147483992" r:id="rId12"/>
  </p:sldMasterIdLst>
  <p:notesMasterIdLst>
    <p:notesMasterId r:id="rId30"/>
  </p:notesMasterIdLst>
  <p:handoutMasterIdLst>
    <p:handoutMasterId r:id="rId31"/>
  </p:handoutMasterIdLst>
  <p:sldIdLst>
    <p:sldId id="1025" r:id="rId13"/>
    <p:sldId id="1018" r:id="rId14"/>
    <p:sldId id="986" r:id="rId15"/>
    <p:sldId id="987" r:id="rId16"/>
    <p:sldId id="989" r:id="rId17"/>
    <p:sldId id="990" r:id="rId18"/>
    <p:sldId id="991" r:id="rId19"/>
    <p:sldId id="1071" r:id="rId20"/>
    <p:sldId id="1072" r:id="rId21"/>
    <p:sldId id="1073" r:id="rId22"/>
    <p:sldId id="1068" r:id="rId23"/>
    <p:sldId id="1074" r:id="rId24"/>
    <p:sldId id="1075" r:id="rId25"/>
    <p:sldId id="1076" r:id="rId26"/>
    <p:sldId id="1077" r:id="rId27"/>
    <p:sldId id="1078" r:id="rId28"/>
    <p:sldId id="1079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Fichter" initials="TF" lastIdx="3" clrIdx="0">
    <p:extLst>
      <p:ext uri="{19B8F6BF-5375-455C-9EA6-DF929625EA0E}">
        <p15:presenceInfo xmlns:p15="http://schemas.microsoft.com/office/powerpoint/2012/main" userId="Tobias Fichter" providerId="None"/>
      </p:ext>
    </p:extLst>
  </p:cmAuthor>
  <p:cmAuthor id="2" name="Ana Lucia Amazo Blanco" initials="ALAB" lastIdx="1" clrIdx="1">
    <p:extLst>
      <p:ext uri="{19B8F6BF-5375-455C-9EA6-DF929625EA0E}">
        <p15:presenceInfo xmlns:p15="http://schemas.microsoft.com/office/powerpoint/2012/main" userId="Ana Lucia Amazo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C5B"/>
    <a:srgbClr val="FF9900"/>
    <a:srgbClr val="FFFFFF"/>
    <a:srgbClr val="651D32"/>
    <a:srgbClr val="BA0C2F"/>
    <a:srgbClr val="E7E7E5"/>
    <a:srgbClr val="002F6C"/>
    <a:srgbClr val="D9D7D3"/>
    <a:srgbClr val="CFCDC9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817" autoAdjust="0"/>
  </p:normalViewPr>
  <p:slideViewPr>
    <p:cSldViewPr snapToObjects="1">
      <p:cViewPr varScale="1">
        <p:scale>
          <a:sx n="67" d="100"/>
          <a:sy n="67" d="100"/>
        </p:scale>
        <p:origin x="592" y="48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-6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32"/>
    </p:cViewPr>
  </p:sorterViewPr>
  <p:notesViewPr>
    <p:cSldViewPr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02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2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4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5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5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3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5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7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5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8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8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1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3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7" Type="http://schemas.openxmlformats.org/officeDocument/2006/relationships/image" Target="../media/image6.jpeg"/><Relationship Id="rId2" Type="http://schemas.openxmlformats.org/officeDocument/2006/relationships/tags" Target="../tags/tag225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28.xml"/><Relationship Id="rId7" Type="http://schemas.openxmlformats.org/officeDocument/2006/relationships/image" Target="../media/image14.png"/><Relationship Id="rId2" Type="http://schemas.openxmlformats.org/officeDocument/2006/relationships/tags" Target="../tags/tag22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10.emf"/><Relationship Id="rId2" Type="http://schemas.openxmlformats.org/officeDocument/2006/relationships/tags" Target="../tags/tag234.xml"/><Relationship Id="rId1" Type="http://schemas.openxmlformats.org/officeDocument/2006/relationships/vmlDrawing" Target="../drawings/vmlDrawing110.vml"/><Relationship Id="rId6" Type="http://schemas.openxmlformats.org/officeDocument/2006/relationships/oleObject" Target="../embeddings/oleObject110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3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1.emf"/><Relationship Id="rId2" Type="http://schemas.openxmlformats.org/officeDocument/2006/relationships/tags" Target="../tags/tag237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111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39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4.png"/><Relationship Id="rId2" Type="http://schemas.openxmlformats.org/officeDocument/2006/relationships/tags" Target="../tags/tag240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1.emf"/><Relationship Id="rId2" Type="http://schemas.openxmlformats.org/officeDocument/2006/relationships/tags" Target="../tags/tag241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113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4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1.emf"/><Relationship Id="rId2" Type="http://schemas.openxmlformats.org/officeDocument/2006/relationships/tags" Target="../tags/tag244.xml"/><Relationship Id="rId1" Type="http://schemas.openxmlformats.org/officeDocument/2006/relationships/vmlDrawing" Target="../drawings/vmlDrawing114.vml"/><Relationship Id="rId6" Type="http://schemas.openxmlformats.org/officeDocument/2006/relationships/oleObject" Target="../embeddings/oleObject114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4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image" Target="../media/image1.emf"/><Relationship Id="rId2" Type="http://schemas.openxmlformats.org/officeDocument/2006/relationships/tags" Target="../tags/tag247.xml"/><Relationship Id="rId1" Type="http://schemas.openxmlformats.org/officeDocument/2006/relationships/vmlDrawing" Target="../drawings/vmlDrawing115.vml"/><Relationship Id="rId6" Type="http://schemas.openxmlformats.org/officeDocument/2006/relationships/oleObject" Target="../embeddings/oleObject115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4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3.xml"/><Relationship Id="rId7" Type="http://schemas.openxmlformats.org/officeDocument/2006/relationships/image" Target="../media/image6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1.emf"/><Relationship Id="rId2" Type="http://schemas.openxmlformats.org/officeDocument/2006/relationships/tags" Target="../tags/tag250.xml"/><Relationship Id="rId1" Type="http://schemas.openxmlformats.org/officeDocument/2006/relationships/vmlDrawing" Target="../drawings/vmlDrawing116.vml"/><Relationship Id="rId6" Type="http://schemas.openxmlformats.org/officeDocument/2006/relationships/oleObject" Target="../embeddings/oleObject116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5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1.emf"/><Relationship Id="rId2" Type="http://schemas.openxmlformats.org/officeDocument/2006/relationships/tags" Target="../tags/tag253.xml"/><Relationship Id="rId1" Type="http://schemas.openxmlformats.org/officeDocument/2006/relationships/vmlDrawing" Target="../drawings/vmlDrawing117.vml"/><Relationship Id="rId6" Type="http://schemas.openxmlformats.org/officeDocument/2006/relationships/oleObject" Target="../embeddings/oleObject117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5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1.emf"/><Relationship Id="rId2" Type="http://schemas.openxmlformats.org/officeDocument/2006/relationships/tags" Target="../tags/tag256.xml"/><Relationship Id="rId1" Type="http://schemas.openxmlformats.org/officeDocument/2006/relationships/vmlDrawing" Target="../drawings/vmlDrawing118.vml"/><Relationship Id="rId6" Type="http://schemas.openxmlformats.org/officeDocument/2006/relationships/oleObject" Target="../embeddings/oleObject118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5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.emf"/><Relationship Id="rId2" Type="http://schemas.openxmlformats.org/officeDocument/2006/relationships/tags" Target="../tags/tag259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119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6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6.jpeg"/><Relationship Id="rId2" Type="http://schemas.openxmlformats.org/officeDocument/2006/relationships/tags" Target="../tags/tag262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65.xml"/><Relationship Id="rId7" Type="http://schemas.openxmlformats.org/officeDocument/2006/relationships/image" Target="../media/image14.png"/><Relationship Id="rId2" Type="http://schemas.openxmlformats.org/officeDocument/2006/relationships/tags" Target="../tags/tag264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6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6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6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0.xml"/><Relationship Id="rId7" Type="http://schemas.openxmlformats.org/officeDocument/2006/relationships/image" Target="../media/image2.jpg"/><Relationship Id="rId2" Type="http://schemas.openxmlformats.org/officeDocument/2006/relationships/tags" Target="../tags/tag4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4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0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.emf"/><Relationship Id="rId2" Type="http://schemas.openxmlformats.org/officeDocument/2006/relationships/tags" Target="../tags/tag11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8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4.png"/><Relationship Id="rId2" Type="http://schemas.openxmlformats.org/officeDocument/2006/relationships/tags" Target="../tags/tag11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.emf"/><Relationship Id="rId2" Type="http://schemas.openxmlformats.org/officeDocument/2006/relationships/tags" Target="../tags/tag120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1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6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1.emf"/><Relationship Id="rId2" Type="http://schemas.openxmlformats.org/officeDocument/2006/relationships/tags" Target="../tags/tag12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6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6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3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66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3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.emf"/><Relationship Id="rId2" Type="http://schemas.openxmlformats.org/officeDocument/2006/relationships/tags" Target="../tags/tag135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6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3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.emf"/><Relationship Id="rId2" Type="http://schemas.openxmlformats.org/officeDocument/2006/relationships/tags" Target="../tags/tag138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6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4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6.jpeg"/><Relationship Id="rId2" Type="http://schemas.openxmlformats.org/officeDocument/2006/relationships/tags" Target="../tags/tag14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44.xml"/><Relationship Id="rId7" Type="http://schemas.openxmlformats.org/officeDocument/2006/relationships/image" Target="../media/image14.png"/><Relationship Id="rId2" Type="http://schemas.openxmlformats.org/officeDocument/2006/relationships/tags" Target="../tags/tag14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10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5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4.png"/><Relationship Id="rId2" Type="http://schemas.openxmlformats.org/officeDocument/2006/relationships/tags" Target="../tags/tag15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1.emf"/><Relationship Id="rId2" Type="http://schemas.openxmlformats.org/officeDocument/2006/relationships/tags" Target="../tags/tag157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.emf"/><Relationship Id="rId2" Type="http://schemas.openxmlformats.org/officeDocument/2006/relationships/tags" Target="../tags/tag160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7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6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.emf"/><Relationship Id="rId2" Type="http://schemas.openxmlformats.org/officeDocument/2006/relationships/tags" Target="../tags/tag163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7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6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.emf"/><Relationship Id="rId2" Type="http://schemas.openxmlformats.org/officeDocument/2006/relationships/tags" Target="../tags/tag16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7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6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1.emf"/><Relationship Id="rId2" Type="http://schemas.openxmlformats.org/officeDocument/2006/relationships/tags" Target="../tags/tag169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8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7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1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7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.emf"/><Relationship Id="rId2" Type="http://schemas.openxmlformats.org/officeDocument/2006/relationships/tags" Target="../tags/tag175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8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7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6.jpeg"/><Relationship Id="rId2" Type="http://schemas.openxmlformats.org/officeDocument/2006/relationships/tags" Target="../tags/tag178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81.xml"/><Relationship Id="rId7" Type="http://schemas.openxmlformats.org/officeDocument/2006/relationships/image" Target="../media/image14.png"/><Relationship Id="rId2" Type="http://schemas.openxmlformats.org/officeDocument/2006/relationships/tags" Target="../tags/tag180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9.png"/><Relationship Id="rId2" Type="http://schemas.openxmlformats.org/officeDocument/2006/relationships/tags" Target="../tags/tag183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5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9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17.png"/><Relationship Id="rId2" Type="http://schemas.openxmlformats.org/officeDocument/2006/relationships/tags" Target="../tags/tag189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5.png"/><Relationship Id="rId2" Type="http://schemas.openxmlformats.org/officeDocument/2006/relationships/tags" Target="../tags/tag191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0.emf"/><Relationship Id="rId2" Type="http://schemas.openxmlformats.org/officeDocument/2006/relationships/tags" Target="../tags/tag197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96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9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1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97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02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4.png"/><Relationship Id="rId2" Type="http://schemas.openxmlformats.org/officeDocument/2006/relationships/tags" Target="../tags/tag203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1.emf"/><Relationship Id="rId2" Type="http://schemas.openxmlformats.org/officeDocument/2006/relationships/tags" Target="../tags/tag204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99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0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.emf"/><Relationship Id="rId2" Type="http://schemas.openxmlformats.org/officeDocument/2006/relationships/tags" Target="../tags/tag207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0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1.emf"/><Relationship Id="rId2" Type="http://schemas.openxmlformats.org/officeDocument/2006/relationships/tags" Target="../tags/tag210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1.emf"/><Relationship Id="rId2" Type="http://schemas.openxmlformats.org/officeDocument/2006/relationships/tags" Target="../tags/tag213.xml"/><Relationship Id="rId1" Type="http://schemas.openxmlformats.org/officeDocument/2006/relationships/vmlDrawing" Target="../drawings/vmlDrawing102.vml"/><Relationship Id="rId6" Type="http://schemas.openxmlformats.org/officeDocument/2006/relationships/oleObject" Target="../embeddings/oleObject102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1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1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103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1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1.emf"/><Relationship Id="rId2" Type="http://schemas.openxmlformats.org/officeDocument/2006/relationships/tags" Target="../tags/tag219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2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1.emf"/><Relationship Id="rId2" Type="http://schemas.openxmlformats.org/officeDocument/2006/relationships/tags" Target="../tags/tag222.xml"/><Relationship Id="rId1" Type="http://schemas.openxmlformats.org/officeDocument/2006/relationships/vmlDrawing" Target="../drawings/vmlDrawing105.v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C085B36-3734-4C91-AB12-CD760800B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6850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B8018E5-AB3A-417B-A141-DA85FB5E64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DDBD0E-374D-4A2A-A0D3-F05036C59C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9672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67305A7-40CC-44C4-9DBA-FC025FE97AFA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396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14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467777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36AC9F4-C24F-4890-8FAF-BB2F5988865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01751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3969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18D3595-86FB-441D-A94F-076848583B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369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D4909B-5D2B-4BF1-98EC-E8D28ECBF2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8040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66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7232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95CDF6-D95C-46CD-9586-E82950ED1B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13775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B6FF73-24AC-4D08-BFA8-59DFD183EE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553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6B9B311-5CBC-4328-947C-1F55DF88C4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608059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69147A-DD45-45AC-97EF-94E3FCE6B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721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3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5E7A834-9304-446F-B743-9CB65602A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6097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891F4-2F37-4F85-86D7-AE9BDF64781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75947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E2F735-F3DF-4C98-98B5-9CCE9BA817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6192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4F47A53-77D5-4801-9AAD-57957672A5D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392641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C8E4DB-2C18-4FD7-8175-27E6475D09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951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5249F5-95B6-4BAD-A1D1-B885944EA3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8183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DC4D90-DA65-4A31-89AF-9F3F19B25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3089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A99ABB2-0C88-4FE1-BD28-D45BCF23DC2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att_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042"/>
          <a:stretch/>
        </p:blipFill>
        <p:spPr bwMode="auto">
          <a:xfrm>
            <a:off x="-10584" y="1011421"/>
            <a:ext cx="12202584" cy="5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23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EDB461-F71F-4E56-97F0-72000FCFF1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465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ABCB20-7A5D-435E-BD74-CADE36E1F1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45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B0409E-B22A-4526-A1B4-82DCADDF5F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548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4C8645-EE29-44E3-9F26-3ABBC8996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399891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24EEAE8-7CF9-4380-8ADD-60F831C5B3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11015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F66E52-F28C-4CE0-A32F-4A37DB56EE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03989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9E837C4-00E5-4778-8551-E438D40F25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586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F157F0-894F-4BA4-A6C2-B341011914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40228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287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5205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00D6905-E57B-4592-9EE8-18A3E61580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01773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838488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C9654F1-EE59-4982-9EE5-40F4F1BE80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0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30059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CE6CD6C-BCC7-4C69-AB8F-3933112A3C8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5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B55900-EE34-4B43-8DED-9D19D86E49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943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8FE0D76-056E-4D22-A9F6-B615E9F55F8A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768325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2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02371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06BB31E-91FB-4E1C-95F6-7C4B4AC2F0B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87453" y="1262358"/>
            <a:ext cx="11623035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DD209D7-192C-45D9-A479-C2EA4A5378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1883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1B322AA-F039-4377-B57B-09C323B5382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8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42B7181-0DB1-4BCE-AC9D-B878542D5C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3793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46B916E-3CE9-48FD-BA7F-4BA92B64EC28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768326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7504355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2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DDC1C3B-5B0E-48E5-8041-657891159A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702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8543B76-EAF0-4E64-A3EB-D3AA5FDDEBD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287454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6282333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9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D9DA4D8-3B88-458D-AA60-6477EBD602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810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90BDEC-A5BD-47CD-9C67-F01DC8296478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768325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937184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9101621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755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03F378-D536-4280-A074-952AD579C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81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883CEC6-A44A-4CF9-918E-2B7022C9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87453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271857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8256261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5949B03-2C35-46C7-928E-209907D7BD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5909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E1D4D2E-2E50-4109-A4F9-F99E8A9C3E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C10F9D4-856D-4827-9F56-BF27F6C78B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9691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7DE27ED-2F9A-4217-97AE-969F55A1F14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87453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4271857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8256261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line_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AAEECE7-A8F4-4C19-B440-4A6DDD9607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5815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B4E2C3B-2DFE-4E2A-83EA-4A817F644C5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453" y="1323975"/>
            <a:ext cx="11610331" cy="577850"/>
          </a:xfrm>
        </p:spPr>
        <p:txBody>
          <a:bodyPr/>
          <a:lstStyle>
            <a:lvl1pPr marL="0" indent="0">
              <a:buNone/>
              <a:defRPr b="1" baseline="0"/>
            </a:lvl1pPr>
            <a:lvl2pPr marL="236537" indent="0">
              <a:buNone/>
              <a:defRPr/>
            </a:lvl2pPr>
            <a:lvl3pPr marL="682625" indent="0">
              <a:buNone/>
              <a:defRPr/>
            </a:lvl3pPr>
            <a:lvl4pPr marL="1028700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 dirty="0"/>
              <a:t>Click to enter tagline text.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58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5EE7B74-EC4D-46B3-A67D-CC35183894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0234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E68435-20CD-499D-B925-26537CC5931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2301" y="0"/>
            <a:ext cx="10941049" cy="846138"/>
          </a:xfrm>
        </p:spPr>
        <p:txBody>
          <a:bodyPr/>
          <a:lstStyle/>
          <a:p>
            <a:r>
              <a:rPr lang="en-US" noProof="0" dirty="0"/>
              <a:t>Click to edit Master </a:t>
            </a:r>
            <a:r>
              <a:rPr lang="en-US" noProof="0"/>
              <a:t>title style</a:t>
            </a:r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622301" y="1192213"/>
            <a:ext cx="5367867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93367" y="1192213"/>
            <a:ext cx="5369984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2253052" y="6578600"/>
            <a:ext cx="869949" cy="133350"/>
          </a:xfrm>
        </p:spPr>
        <p:txBody>
          <a:bodyPr/>
          <a:lstStyle>
            <a:lvl1pPr>
              <a:defRPr/>
            </a:lvl1pPr>
          </a:lstStyle>
          <a:p>
            <a:fld id="{C9BD4F23-E76B-44C4-B99C-C259D939991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30034" y="6578600"/>
            <a:ext cx="4792133" cy="173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" y="6578600"/>
            <a:ext cx="1369484" cy="147638"/>
          </a:xfrm>
        </p:spPr>
        <p:txBody>
          <a:bodyPr/>
          <a:lstStyle>
            <a:lvl1pPr>
              <a:defRPr/>
            </a:lvl1pPr>
          </a:lstStyle>
          <a:p>
            <a:fld id="{F8C92D98-CF1D-41BE-ACCF-242B5082D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2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62EE8F7-6D83-4CE2-981A-B78CE1D7FE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800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8542F-706B-41EC-BB29-F4735E768B13}" type="datetime1">
              <a:rPr lang="en-US" smtClean="0">
                <a:solidFill>
                  <a:srgbClr val="000000"/>
                </a:solidFill>
              </a:rPr>
              <a:pPr/>
              <a:t>7/3/2020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Corinna Klessmann and </a:t>
            </a:r>
            <a:r>
              <a:rPr lang="en-US">
                <a:solidFill>
                  <a:srgbClr val="000000"/>
                </a:solidFill>
              </a:rPr>
              <a:t>Fabian Wigand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296D-C1C0-46AC-980A-14DBEA0E3F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A496845-DBB0-4F6C-8BC6-BBA7B4B2A4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87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70B5C3-ACF9-4B0F-9606-177D2ECD20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55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92967EB-4B1E-449C-B577-03488FFD75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246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071970C-7089-429F-A822-DF2FF2ED7E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4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16FC1D1-90E6-4B99-8656-11E4CB25A6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484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A70790A-C458-4886-BE56-55391D2F11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7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00994FF-7B69-4361-A9BE-759C6BD834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9158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319C958-F24D-4BD9-89C0-95568F420D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83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43B6048-3834-4F3A-BEB9-0D804AB730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023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D232637-278C-478E-99AE-BB90E0E270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26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E521FC-BBC2-4FF6-9CF9-F57C872B17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766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683E9CC-AA27-4862-903E-A31264BDDF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3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EB8F1DF-B649-47C9-AB58-DBD16B9E0E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002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5D51D6-63B4-4CCF-90BE-17ADCA1BBE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62FD36-E213-47BF-BFCE-8F815162F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163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49E4CF5-CF6D-4A38-BB02-C8AF10C68C0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4498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C39F28-C728-46FB-BC13-3884A01C63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5140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BCBC78-964E-4162-B21E-263BC094C8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9438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AE3BDA4-684E-4D67-A142-B2B1B59D44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8259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7E771EE-BB96-44D8-B4D5-1C8BB5B7834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285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2B7F2C-3FCA-4536-B036-2A28956ED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7397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924955E-4224-4176-BDA5-69992F5938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33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1181C23-9662-4F2D-A482-1AD94AFCE0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4853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B19A3A-97BD-4D2D-ADB6-9EEC0DEF9E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1208612-E62A-474D-97DC-3274100372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73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EFF1500-D8E0-4C74-B9A9-2F1DCDEDC23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754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6D739A7-974B-45A2-B143-AE4EBB6B2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9294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D8E7A2-6894-4C99-9E43-D9DE245D73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381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D9D14E1-CEE5-4012-BB29-7DC6614529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802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29B7327-4260-4550-9EAB-BF114C5669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76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423FDC-F996-4FA2-8764-91E5FEA251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5207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C497227-A61C-43F1-ACF6-5A5C5BCB3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061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1F07C2E-4460-401F-9110-373F921079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1242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Placeholder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39700"/>
            <a:ext cx="11785599" cy="65531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25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27CF61D-1EEE-402F-A7AB-2CA0F577D0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7298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ADEC075-A894-457E-8A61-4F2F38A045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44F744-D8A5-48C4-829B-6E690D7E5E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7795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C6D1EAB-70B6-4E00-A11D-9CA20CDD17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516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82DCD16-09D8-4426-BDA9-C31038B004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2873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80BDA0E-60DB-4952-9EAF-67D39A0A0A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3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9453EB-0CD3-40D4-8683-26B5188A2A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9671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B03AB7-82CE-479A-A5D4-49CE25B890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17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5E2EEA-BEAE-4CDD-9686-851FE688AC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4831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3F91396-2AFC-4510-B34F-8995CBD1B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128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70C5E45-50A4-459C-82BE-697681957F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3994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28F09AF-1DF5-4F68-8D66-2C7E88F520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7180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A5B39-3C6D-4877-BF80-B000FB84AA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9886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121195A-6CFA-4FA2-B85A-3F4BF0B721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351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DECE6B9-7A8C-4394-A36D-0C74C0894D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4796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9A0559-D1CA-42B3-9DBF-40760630B7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82713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2A44F3-4CB2-4690-8A71-5973E073DA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696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B0E8D5F-E713-4005-B110-BC3D74DBB3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015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F4B93D-01F0-4664-BE00-45BFF7F39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6042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55EE5E9-4E8F-4CF8-AE42-D2BC934734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514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41C191-1AF9-4A8E-99BF-3555E74C99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765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38EB65F-E22D-438D-BF93-C0E95FD7F7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0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CFD1EF-380A-46A3-BD9B-AFD150E168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417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7BFCB64-E7E7-4325-BDE7-ACADBC8049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7CC1E-9E87-4590-9E63-5AD3EB8E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F1EFB-12C2-4D83-8950-8E5991EA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C7F57-1ED7-4099-9108-D428233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DD1F4-631A-41BC-BFC6-40664049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2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3E3E814-51B6-44A3-AEE2-2DA44DDC59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2464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F353050-7A7F-47E0-B7A2-315E57C07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314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CB5598F-DCA8-4293-8EAE-CF51F8585E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6724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311AF7D-5D89-4D91-A152-37CDDAD8697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67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0CA3B2D-4064-4D25-9743-DDC079FF82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29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8C131AA-604C-4EF5-B609-8AA28C419C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51477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D3BB921-05F6-4457-9670-26F9B5618B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4500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CDF66E-DE9B-43CA-AF72-A56F90EEEF6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384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54B21F-ACAC-4B11-8645-F8AE800CC0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3118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3485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76417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BBFE23D-DCBE-49ED-8E77-D8ACF20FDC0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42535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6AFD456-E69A-41A8-AB67-1500D3616C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6211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260911-7A0B-41F6-BCE7-D479D8A6E0D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58815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E40FD08-5C47-46CF-A24B-2FF00F8DC4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343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2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8157EF-6A02-48E8-9CCA-49BBAC3283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8515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E073FAF-9397-460B-BDFA-561CCEA6426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192878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5CF949-9361-4DCE-9E7E-693DAAA06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89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327B14-4643-4679-B535-6E6645E400F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29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712F52-C9B4-4B0B-8C38-BCB3E1A85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60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29583F6-E356-42FD-A74B-515186EE7D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4437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AAB964-5BF0-4754-A17C-15ECC352814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583443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E8576D-120C-47CF-B210-0B5CC6054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1007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A6E6B41-5847-4C30-9E7D-129720CC71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6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196A43A-C100-4D24-B185-2E8656EC1E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8952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B08CE3C-FCCE-4AC9-8003-7009D21CB6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6356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D84880A-D870-4A61-BD48-9E1A608990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554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91C4D80-976B-44C6-9AC1-167EA0AD1C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809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9DA94A1-019E-4F96-A2A0-E3C4B3D975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2224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712EE28-BD28-4E37-B6A1-B93B275C6C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27751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636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000422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47A92E-CB1B-4780-A9FF-5808A171F7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88562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247082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B4971DA-DE54-492B-81EF-E1BF0C760C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79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6E63426-2AEA-4CD5-948C-8AE756F42D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8703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10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071806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BB154E0-ACAA-47B9-BAFC-4E9CE68B30B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20142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0C8AC3A-F66A-4E47-8E84-18CE9F4F4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3263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0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27340C4-8228-455C-BD5C-C0887CFA1B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025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02070A3-B5A6-4218-B51B-1BCE58F9696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906647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BCE6A9-8850-4C42-B541-EEE5524BEA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7289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3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1A9074-E23A-4509-AE1D-E5A61B2CCE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4843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31EF3D-F53F-4E8D-BF06-908D384DF93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153968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F0ED906-7AB7-4FFD-886B-A2ED438975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5260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9ED6CCC-EE0B-49D2-87AA-8E68C92875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2298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1F86224-260B-4647-88B0-2DAFDD63D6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026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65F730-2D66-4873-AD7D-375562ADB7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7795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D13837-C292-42E9-84B1-AE60DC3A48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7140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C39C58-E02E-4C80-875A-C696D9F87F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2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74BCC5-C27A-44F6-8C2C-7C3D16A293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8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E3548E-7F99-450C-BD43-9F79B417FA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67720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377E57A-EB7B-471A-B934-96ACE00636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864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985575E-954A-4CA2-88AD-3147983B42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452510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BC35BA-0E90-475F-8DAD-A5F330CDC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285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850BFD9-3721-430C-BEBE-FE95C98C99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4392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ABB7AA-F9FF-45B8-9460-CA0646ED2B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9497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" y="-3148"/>
            <a:ext cx="2815677" cy="5124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2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88928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2116E8-E1EE-4CA4-ABCE-5F111542894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8117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650531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AE48F96-27C9-4F86-8B0A-6749C24189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6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726CE77-F4F6-48E4-830D-F6E413F304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7106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8F5C9C-0B1D-4632-AF56-F2C762A8B6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4432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DD90DD6-BBA4-490B-83BA-E9A30AF915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4804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518638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760BEBD-9C74-463B-979E-C7EB33F90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4912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4691C3E-D50F-453A-BA42-5F4CF034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401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634546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E505B25-742C-42E9-8059-7989F93F4A7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00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9B7C637-123C-4996-A7F2-B15DB916E2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13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205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3869173-D27A-4A08-8A2C-761A31771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3709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B8522C-0458-4FF0-9A6C-76A3E9E6B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8009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5E1CE3-2878-40A0-BA8D-F04BF6FCB3F1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2692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54097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147569C-FC9E-49AA-BE18-1E012C268C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298054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54D3FD0-585C-446A-A421-724B772345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8429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C25B324-FF03-4F16-A09A-C2ABCA762E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415133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C36A6F5-94CB-4160-B167-66BE64CCFF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82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A4FEC20-26A7-497F-AB8C-D117F976A4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0702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5C8456A-7A66-481C-82C9-0B5946FB1C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24945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D68D75-E65F-4CE9-853D-9E7ECCB4E9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7909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D0B45D-26C0-4BA0-89EE-5EE7E3116B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899785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FB4BE3-BDC2-4D77-8292-422CED5AA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5159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0F1163-B085-4CB0-9B6E-C4503D28AC9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6030217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AB72FFA-A45A-4211-A1E2-9959B184D2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683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537370-FF75-43EE-A9D5-319010CABB9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 dirty="0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 dirty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 dirty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07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32E1CA4-0379-4CDE-9891-EE2C5A850E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871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151CEF8-DEF0-4AB3-8930-10DBF569351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6348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4C2C7DA-83A8-4A43-8ABB-E2181588FF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2423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A343C09-0138-4C97-BD7A-CFF78A4D054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215992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D5FD082-C480-4CC3-BD79-D183C8184D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5475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988AF9-3A86-45F5-A32A-F99196E898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9493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14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vmlDrawing" Target="../drawings/vmlDrawing7.v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oleObject" Target="../embeddings/oleObject7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tags" Target="../tags/tag48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ags" Target="../tags/tag47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vmlDrawing" Target="../drawings/vmlDrawing26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oleObject" Target="../embeddings/oleObject2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ags" Target="../tags/tag109.xml"/><Relationship Id="rId3" Type="http://schemas.openxmlformats.org/officeDocument/2006/relationships/slideLayout" Target="../slideLayouts/slideLayout56.xml"/><Relationship Id="rId21" Type="http://schemas.openxmlformats.org/officeDocument/2006/relationships/oleObject" Target="../embeddings/oleObject57.bin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ags" Target="../tags/tag108.xml"/><Relationship Id="rId2" Type="http://schemas.openxmlformats.org/officeDocument/2006/relationships/slideLayout" Target="../slideLayouts/slideLayout55.xml"/><Relationship Id="rId16" Type="http://schemas.openxmlformats.org/officeDocument/2006/relationships/vmlDrawing" Target="../drawings/vmlDrawing57.vml"/><Relationship Id="rId20" Type="http://schemas.openxmlformats.org/officeDocument/2006/relationships/tags" Target="../tags/tag111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63.xml"/><Relationship Id="rId19" Type="http://schemas.openxmlformats.org/officeDocument/2006/relationships/tags" Target="../tags/tag110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ags" Target="../tags/tag146.xml"/><Relationship Id="rId3" Type="http://schemas.openxmlformats.org/officeDocument/2006/relationships/slideLayout" Target="../slideLayouts/slideLayout70.xml"/><Relationship Id="rId21" Type="http://schemas.openxmlformats.org/officeDocument/2006/relationships/oleObject" Target="../embeddings/oleObject71.bin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ags" Target="../tags/tag145.xml"/><Relationship Id="rId2" Type="http://schemas.openxmlformats.org/officeDocument/2006/relationships/slideLayout" Target="../slideLayouts/slideLayout69.xml"/><Relationship Id="rId16" Type="http://schemas.openxmlformats.org/officeDocument/2006/relationships/vmlDrawing" Target="../drawings/vmlDrawing71.vml"/><Relationship Id="rId20" Type="http://schemas.openxmlformats.org/officeDocument/2006/relationships/tags" Target="../tags/tag14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77.xml"/><Relationship Id="rId19" Type="http://schemas.openxmlformats.org/officeDocument/2006/relationships/tags" Target="../tags/tag14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0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84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ags" Target="../tags/tag182.xml"/><Relationship Id="rId5" Type="http://schemas.openxmlformats.org/officeDocument/2006/relationships/vmlDrawing" Target="../drawings/vmlDrawing85.vml"/><Relationship Id="rId4" Type="http://schemas.openxmlformats.org/officeDocument/2006/relationships/theme" Target="../theme/theme6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slideLayout" Target="../slideLayouts/slideLayout87.xml"/><Relationship Id="rId7" Type="http://schemas.openxmlformats.org/officeDocument/2006/relationships/tags" Target="../tags/tag18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vmlDrawing" Target="../drawings/vmlDrawing89.vml"/><Relationship Id="rId5" Type="http://schemas.openxmlformats.org/officeDocument/2006/relationships/theme" Target="../theme/theme7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6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ags" Target="../tags/tag193.xml"/><Relationship Id="rId3" Type="http://schemas.openxmlformats.org/officeDocument/2006/relationships/slideLayout" Target="../slideLayouts/slideLayout91.xml"/><Relationship Id="rId21" Type="http://schemas.openxmlformats.org/officeDocument/2006/relationships/oleObject" Target="../embeddings/oleObject94.bin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ags" Target="../tags/tag192.xml"/><Relationship Id="rId2" Type="http://schemas.openxmlformats.org/officeDocument/2006/relationships/slideLayout" Target="../slideLayouts/slideLayout90.xml"/><Relationship Id="rId16" Type="http://schemas.openxmlformats.org/officeDocument/2006/relationships/vmlDrawing" Target="../drawings/vmlDrawing94.vml"/><Relationship Id="rId20" Type="http://schemas.openxmlformats.org/officeDocument/2006/relationships/tags" Target="../tags/tag195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19" Type="http://schemas.openxmlformats.org/officeDocument/2006/relationships/tags" Target="../tags/tag194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10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ags" Target="../tags/tag230.xml"/><Relationship Id="rId3" Type="http://schemas.openxmlformats.org/officeDocument/2006/relationships/slideLayout" Target="../slideLayouts/slideLayout105.xml"/><Relationship Id="rId21" Type="http://schemas.openxmlformats.org/officeDocument/2006/relationships/oleObject" Target="../embeddings/oleObject108.bin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ags" Target="../tags/tag229.xml"/><Relationship Id="rId2" Type="http://schemas.openxmlformats.org/officeDocument/2006/relationships/slideLayout" Target="../slideLayouts/slideLayout104.xml"/><Relationship Id="rId16" Type="http://schemas.openxmlformats.org/officeDocument/2006/relationships/vmlDrawing" Target="../drawings/vmlDrawing108.vml"/><Relationship Id="rId20" Type="http://schemas.openxmlformats.org/officeDocument/2006/relationships/tags" Target="../tags/tag23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12.xml"/><Relationship Id="rId19" Type="http://schemas.openxmlformats.org/officeDocument/2006/relationships/tags" Target="../tags/tag23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45C1A6C-8663-40BE-B811-89BB44AF9F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55940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A5BC830-1058-4C63-A651-BC360C60B7FC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8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83812819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13" descr="Mission_Statement_RGB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F03E09F-74C5-4F85-BB83-AB1AD61F49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590602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35" imgW="347" imgH="348" progId="TCLayout.ActiveDocument.1">
                  <p:embed/>
                </p:oleObj>
              </mc:Choice>
              <mc:Fallback>
                <p:oleObj name="think-cell Slide" r:id="rId3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F315C78-194D-41B6-83C2-43432B66059C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114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6208574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F8D98D4-DF25-4C4C-A8F8-CE04D2C30F0D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900710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6D2EE58-9E1E-4050-9855-97539E3E9D31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8360678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9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0" r:id="rId3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841545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9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6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489724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8147381-AEB4-443B-96A3-F3B8B3D7618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©2016 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5266932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A4C0FDD-AD24-4936-87D8-E3F74485A544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 dirty="0"/>
              <a:t>Click to edit Master </a:t>
            </a:r>
            <a:r>
              <a:rPr lang="en-US" altLang="ja-JP"/>
              <a:t>title style</a:t>
            </a:r>
            <a:endParaRPr lang="en-US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©2019 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1.emf"/><Relationship Id="rId2" Type="http://schemas.openxmlformats.org/officeDocument/2006/relationships/tags" Target="../tags/tag266.xml"/><Relationship Id="rId1" Type="http://schemas.openxmlformats.org/officeDocument/2006/relationships/vmlDrawing" Target="../drawings/vmlDrawing122.vml"/><Relationship Id="rId6" Type="http://schemas.openxmlformats.org/officeDocument/2006/relationships/oleObject" Target="../embeddings/oleObject12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image" Target="../media/image1.emf"/><Relationship Id="rId2" Type="http://schemas.openxmlformats.org/officeDocument/2006/relationships/tags" Target="../tags/tag284.xml"/><Relationship Id="rId1" Type="http://schemas.openxmlformats.org/officeDocument/2006/relationships/vmlDrawing" Target="../drawings/vmlDrawing131.vml"/><Relationship Id="rId6" Type="http://schemas.openxmlformats.org/officeDocument/2006/relationships/oleObject" Target="../embeddings/oleObject13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1.emf"/><Relationship Id="rId2" Type="http://schemas.openxmlformats.org/officeDocument/2006/relationships/tags" Target="../tags/tag286.xml"/><Relationship Id="rId1" Type="http://schemas.openxmlformats.org/officeDocument/2006/relationships/vmlDrawing" Target="../drawings/vmlDrawing132.vml"/><Relationship Id="rId6" Type="http://schemas.openxmlformats.org/officeDocument/2006/relationships/oleObject" Target="../embeddings/oleObject132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image" Target="../media/image1.emf"/><Relationship Id="rId2" Type="http://schemas.openxmlformats.org/officeDocument/2006/relationships/tags" Target="../tags/tag288.xml"/><Relationship Id="rId1" Type="http://schemas.openxmlformats.org/officeDocument/2006/relationships/vmlDrawing" Target="../drawings/vmlDrawing133.vml"/><Relationship Id="rId6" Type="http://schemas.openxmlformats.org/officeDocument/2006/relationships/oleObject" Target="../embeddings/oleObject133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1.emf"/><Relationship Id="rId2" Type="http://schemas.openxmlformats.org/officeDocument/2006/relationships/tags" Target="../tags/tag290.xml"/><Relationship Id="rId1" Type="http://schemas.openxmlformats.org/officeDocument/2006/relationships/vmlDrawing" Target="../drawings/vmlDrawing134.vml"/><Relationship Id="rId6" Type="http://schemas.openxmlformats.org/officeDocument/2006/relationships/oleObject" Target="../embeddings/oleObject13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1.emf"/><Relationship Id="rId2" Type="http://schemas.openxmlformats.org/officeDocument/2006/relationships/tags" Target="../tags/tag292.xml"/><Relationship Id="rId1" Type="http://schemas.openxmlformats.org/officeDocument/2006/relationships/vmlDrawing" Target="../drawings/vmlDrawing135.vml"/><Relationship Id="rId6" Type="http://schemas.openxmlformats.org/officeDocument/2006/relationships/oleObject" Target="../embeddings/oleObject135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image" Target="../media/image1.emf"/><Relationship Id="rId2" Type="http://schemas.openxmlformats.org/officeDocument/2006/relationships/tags" Target="../tags/tag294.xml"/><Relationship Id="rId1" Type="http://schemas.openxmlformats.org/officeDocument/2006/relationships/vmlDrawing" Target="../drawings/vmlDrawing136.vml"/><Relationship Id="rId6" Type="http://schemas.openxmlformats.org/officeDocument/2006/relationships/oleObject" Target="../embeddings/oleObject136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image" Target="../media/image1.emf"/><Relationship Id="rId2" Type="http://schemas.openxmlformats.org/officeDocument/2006/relationships/tags" Target="../tags/tag296.xml"/><Relationship Id="rId1" Type="http://schemas.openxmlformats.org/officeDocument/2006/relationships/vmlDrawing" Target="../drawings/vmlDrawing137.vml"/><Relationship Id="rId6" Type="http://schemas.openxmlformats.org/officeDocument/2006/relationships/oleObject" Target="../embeddings/oleObject137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7" Type="http://schemas.openxmlformats.org/officeDocument/2006/relationships/image" Target="../media/image1.emf"/><Relationship Id="rId2" Type="http://schemas.openxmlformats.org/officeDocument/2006/relationships/tags" Target="../tags/tag298.xml"/><Relationship Id="rId1" Type="http://schemas.openxmlformats.org/officeDocument/2006/relationships/vmlDrawing" Target="../drawings/vmlDrawing138.vml"/><Relationship Id="rId6" Type="http://schemas.openxmlformats.org/officeDocument/2006/relationships/oleObject" Target="../embeddings/oleObject138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69.xml"/><Relationship Id="rId7" Type="http://schemas.openxmlformats.org/officeDocument/2006/relationships/image" Target="../media/image1.emf"/><Relationship Id="rId2" Type="http://schemas.openxmlformats.org/officeDocument/2006/relationships/tags" Target="../tags/tag268.xml"/><Relationship Id="rId1" Type="http://schemas.openxmlformats.org/officeDocument/2006/relationships/vmlDrawing" Target="../drawings/vmlDrawing123.vml"/><Relationship Id="rId6" Type="http://schemas.openxmlformats.org/officeDocument/2006/relationships/oleObject" Target="../embeddings/oleObject12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1.emf"/><Relationship Id="rId2" Type="http://schemas.openxmlformats.org/officeDocument/2006/relationships/tags" Target="../tags/tag270.xml"/><Relationship Id="rId1" Type="http://schemas.openxmlformats.org/officeDocument/2006/relationships/vmlDrawing" Target="../drawings/vmlDrawing124.vml"/><Relationship Id="rId6" Type="http://schemas.openxmlformats.org/officeDocument/2006/relationships/oleObject" Target="../embeddings/oleObject12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1.emf"/><Relationship Id="rId2" Type="http://schemas.openxmlformats.org/officeDocument/2006/relationships/tags" Target="../tags/tag272.xml"/><Relationship Id="rId1" Type="http://schemas.openxmlformats.org/officeDocument/2006/relationships/vmlDrawing" Target="../drawings/vmlDrawing125.vml"/><Relationship Id="rId6" Type="http://schemas.openxmlformats.org/officeDocument/2006/relationships/oleObject" Target="../embeddings/oleObject12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1.emf"/><Relationship Id="rId2" Type="http://schemas.openxmlformats.org/officeDocument/2006/relationships/tags" Target="../tags/tag274.xml"/><Relationship Id="rId1" Type="http://schemas.openxmlformats.org/officeDocument/2006/relationships/vmlDrawing" Target="../drawings/vmlDrawing126.vml"/><Relationship Id="rId6" Type="http://schemas.openxmlformats.org/officeDocument/2006/relationships/oleObject" Target="../embeddings/oleObject12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1.emf"/><Relationship Id="rId2" Type="http://schemas.openxmlformats.org/officeDocument/2006/relationships/tags" Target="../tags/tag276.xml"/><Relationship Id="rId1" Type="http://schemas.openxmlformats.org/officeDocument/2006/relationships/vmlDrawing" Target="../drawings/vmlDrawing127.vml"/><Relationship Id="rId6" Type="http://schemas.openxmlformats.org/officeDocument/2006/relationships/oleObject" Target="../embeddings/oleObject12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79.xml"/><Relationship Id="rId7" Type="http://schemas.openxmlformats.org/officeDocument/2006/relationships/image" Target="../media/image1.emf"/><Relationship Id="rId2" Type="http://schemas.openxmlformats.org/officeDocument/2006/relationships/tags" Target="../tags/tag278.xml"/><Relationship Id="rId1" Type="http://schemas.openxmlformats.org/officeDocument/2006/relationships/vmlDrawing" Target="../drawings/vmlDrawing128.vml"/><Relationship Id="rId6" Type="http://schemas.openxmlformats.org/officeDocument/2006/relationships/oleObject" Target="../embeddings/oleObject12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7" Type="http://schemas.openxmlformats.org/officeDocument/2006/relationships/image" Target="../media/image1.emf"/><Relationship Id="rId2" Type="http://schemas.openxmlformats.org/officeDocument/2006/relationships/tags" Target="../tags/tag280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12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7" Type="http://schemas.openxmlformats.org/officeDocument/2006/relationships/image" Target="../media/image1.emf"/><Relationship Id="rId2" Type="http://schemas.openxmlformats.org/officeDocument/2006/relationships/tags" Target="../tags/tag282.xml"/><Relationship Id="rId1" Type="http://schemas.openxmlformats.org/officeDocument/2006/relationships/vmlDrawing" Target="../drawings/vmlDrawing130.vml"/><Relationship Id="rId6" Type="http://schemas.openxmlformats.org/officeDocument/2006/relationships/oleObject" Target="../embeddings/oleObject13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21A55A0-2B7D-49AD-88D5-1FC6E0A54C7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27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6B0033D-433E-4088-9C70-27F4ED660E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246DF-CCA5-4A42-B823-FC95918B3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July 17,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34444-9D7D-41D6-A891-3A8F8DA80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Getting project location right: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locational signals </a:t>
            </a:r>
          </a:p>
        </p:txBody>
      </p:sp>
    </p:spTree>
    <p:extLst>
      <p:ext uri="{BB962C8B-B14F-4D97-AF65-F5344CB8AC3E}">
        <p14:creationId xmlns:p14="http://schemas.microsoft.com/office/powerpoint/2010/main" val="146054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71F4A0B-8CB3-42C6-9AA7-DF68C34AD7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6096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80646658-F4E7-4681-94BC-63587C3408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B8283-5BC5-4AD3-B9D0-8E882661C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F53CDF-0CCA-4B71-8FA7-D9E231E73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0387"/>
              </p:ext>
            </p:extLst>
          </p:nvPr>
        </p:nvGraphicFramePr>
        <p:xfrm>
          <a:off x="6019801" y="2685543"/>
          <a:ext cx="4317999" cy="3773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7999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</a:tblGrid>
              <a:tr h="390334"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Quantity-based: capacity quota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  <a:tr h="7404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Objective: Identify maximum wind or solar capacity in certain system nodes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Several options: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Ex.1: define capacity quotas at all nodes (based on the output of the modeling)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Ex.2: allow 10% of target RE capacity to be built at best resource sites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Define optimal capacity     allocation for the remaining 90% of target RE capacity</a:t>
                      </a:r>
                    </a:p>
                    <a:p>
                      <a:endParaRPr lang="en-US" sz="18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90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38C370-DCED-48DD-B779-B210AC8A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20222"/>
              </p:ext>
            </p:extLst>
          </p:nvPr>
        </p:nvGraphicFramePr>
        <p:xfrm>
          <a:off x="1676401" y="2685544"/>
          <a:ext cx="4191000" cy="3691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</a:tblGrid>
              <a:tr h="390334">
                <a:tc>
                  <a:txBody>
                    <a:bodyPr/>
                    <a:lstStyle/>
                    <a:p>
                      <a:r>
                        <a:rPr lang="en-US" sz="1800" b="0" noProof="0">
                          <a:solidFill>
                            <a:schemeClr val="bg1"/>
                          </a:solidFill>
                        </a:rPr>
                        <a:t>Price-based</a:t>
                      </a:r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: bonus/malus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  <a:tr h="7404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Objective: define at which nodes bid bonus or malus is applied.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Cost delta between base case (no optimization of RE location) and optimal case for each system node: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If lower cost: bonus applied to bids at that node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Level of bonus </a:t>
                      </a:r>
                      <a:r>
                        <a:rPr lang="en-US" sz="1800" b="0" noProof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800" b="0" noProof="0" dirty="0">
                          <a:solidFill>
                            <a:schemeClr val="accent3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node cost delta</a:t>
                      </a:r>
                      <a:r>
                        <a:rPr lang="en-US" sz="1800" b="0" noProof="0" dirty="0">
                          <a:solidFill>
                            <a:schemeClr val="accent3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noProof="0" dirty="0">
                          <a:solidFill>
                            <a:schemeClr val="accent3"/>
                          </a:solidFill>
                        </a:rPr>
                        <a:t>(otherwise no savings for consumers)</a:t>
                      </a:r>
                      <a:endParaRPr lang="en-US" sz="18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9092"/>
                  </a:ext>
                </a:extLst>
              </a:tr>
              <a:tr h="7404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9914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DDE9F9-AC37-4C57-85FB-50930EAD2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24382"/>
              </p:ext>
            </p:extLst>
          </p:nvPr>
        </p:nvGraphicFramePr>
        <p:xfrm>
          <a:off x="1676401" y="2003941"/>
          <a:ext cx="8661399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1399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</a:tblGrid>
              <a:tr h="331782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Translating optimal location out into incentives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327C65D-D79A-4291-9963-656B3246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meaningful locational signals (1II/III)</a:t>
            </a:r>
          </a:p>
        </p:txBody>
      </p:sp>
    </p:spTree>
    <p:extLst>
      <p:ext uri="{BB962C8B-B14F-4D97-AF65-F5344CB8AC3E}">
        <p14:creationId xmlns:p14="http://schemas.microsoft.com/office/powerpoint/2010/main" val="246371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979C-FEC7-4213-90F9-4A97BC0045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970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E213673F-FD57-4A17-AAD0-9F7A90778D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B8283-5BC5-4AD3-B9D0-8E882661C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09CA5-AB5A-4DF6-9613-D2FDEA53C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Site-specific tenders: lack of resources available to authorities</a:t>
            </a:r>
          </a:p>
          <a:p>
            <a:pPr lvl="2"/>
            <a:r>
              <a:rPr lang="en-US" dirty="0"/>
              <a:t>Morocco and UAE:  The sites for solar projects were selected as part of a plan that accounted for the investments needed in grid infrastructure.</a:t>
            </a:r>
          </a:p>
          <a:p>
            <a:pPr lvl="1"/>
            <a:r>
              <a:rPr lang="en-US" dirty="0"/>
              <a:t>Quotas: lack of oversight over the whole system</a:t>
            </a:r>
          </a:p>
          <a:p>
            <a:pPr lvl="2"/>
            <a:r>
              <a:rPr lang="en-US" dirty="0"/>
              <a:t>Grid operator needs to have knowledge of connection conditions and available capacity for each substation, coordination with auctioneer is also key.</a:t>
            </a:r>
          </a:p>
          <a:p>
            <a:pPr lvl="1"/>
            <a:r>
              <a:rPr lang="en-US" dirty="0"/>
              <a:t>Bonus: lack of information with sufficient spatial resolution on system integration costs</a:t>
            </a:r>
          </a:p>
          <a:p>
            <a:pPr lvl="2"/>
            <a:r>
              <a:rPr lang="en-US" dirty="0"/>
              <a:t>System integration cost data would need to be modelled to identify the need for more regional or time-based tariff differentiation.</a:t>
            </a:r>
          </a:p>
          <a:p>
            <a:pPr lvl="1"/>
            <a:r>
              <a:rPr lang="en-US" dirty="0"/>
              <a:t>Be aware! Inadequate government planning can increase project costs, support costs and overall system costs.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27C65D-D79A-4291-9963-656B3246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/>
              <a:t>Effectiveness of instruments is influenced by a lack of resources or lack of information available to authorities </a:t>
            </a:r>
          </a:p>
        </p:txBody>
      </p:sp>
    </p:spTree>
    <p:extLst>
      <p:ext uri="{BB962C8B-B14F-4D97-AF65-F5344CB8AC3E}">
        <p14:creationId xmlns:p14="http://schemas.microsoft.com/office/powerpoint/2010/main" val="203066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AC27762-A32A-4341-9E4E-8D13AED6022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1400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02B059-5438-4487-8BDE-A8F51A68FC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054E-12E1-4F0E-955B-5C30830DF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246DF-CCA5-4A42-B823-FC95918B3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July 17,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34444-9D7D-41D6-A891-3A8F8DA80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Exercise 3: Designing an auction with locational steering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763A6-CB65-4486-986E-A5B8FE8A1A4B}"/>
              </a:ext>
            </a:extLst>
          </p:cNvPr>
          <p:cNvSpPr/>
          <p:nvPr/>
        </p:nvSpPr>
        <p:spPr>
          <a:xfrm>
            <a:off x="8534400" y="411412"/>
            <a:ext cx="1828800" cy="9144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Gill Sans MT"/>
              </a:rPr>
              <a:t>Interactive Session 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8829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7729136-A951-4424-9721-919800A6B2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3635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AC04AC32-C805-4D5A-8516-9B9465A651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2C0F5-0AB8-48E6-A97D-137F944C1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3A414F-0074-4428-BAFD-4385FF78F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AIM: Identify suitable auction design choices for fictive countries</a:t>
            </a:r>
          </a:p>
          <a:p>
            <a:endParaRPr lang="en-US" dirty="0"/>
          </a:p>
          <a:p>
            <a:r>
              <a:rPr lang="en-US" dirty="0"/>
              <a:t>Activity: Groups with 7-9 participants from difference institutions represent one fictional case country and identify suitable design from a “menu” of design choices</a:t>
            </a:r>
          </a:p>
          <a:p>
            <a:r>
              <a:rPr lang="en-US"/>
              <a:t>Appoint </a:t>
            </a:r>
            <a:r>
              <a:rPr lang="en-US" dirty="0"/>
              <a:t>someone from your group to guide the discussion and present the findings</a:t>
            </a:r>
          </a:p>
          <a:p>
            <a:r>
              <a:rPr lang="en-US" dirty="0"/>
              <a:t>Note down key findings from your discussions on the assignment sheets</a:t>
            </a:r>
          </a:p>
          <a:p>
            <a:endParaRPr lang="en-US"/>
          </a:p>
          <a:p>
            <a:r>
              <a:rPr lang="en-US"/>
              <a:t>Timing</a:t>
            </a:r>
            <a:r>
              <a:rPr lang="en-US" dirty="0"/>
              <a:t>: 20 minutes design within group, 40 minutes presentation &amp; discussion with large audience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7F979D-2280-4B55-89BB-EF0CBED7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Session: Instructions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C6600-C098-423E-8120-E4FFF1B824CB}"/>
              </a:ext>
            </a:extLst>
          </p:cNvPr>
          <p:cNvSpPr/>
          <p:nvPr/>
        </p:nvSpPr>
        <p:spPr>
          <a:xfrm>
            <a:off x="8534400" y="411412"/>
            <a:ext cx="1828800" cy="9144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i="1">
                <a:solidFill>
                  <a:srgbClr val="FFFFFF"/>
                </a:solidFill>
                <a:latin typeface="Gill Sans MT"/>
              </a:rPr>
              <a:t>Interactive Session </a:t>
            </a:r>
            <a:endParaRPr lang="en-US" b="1" i="1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3648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50268A9E-3555-41DB-89C8-85C33CACB8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899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7260F1FC-4336-4608-8475-5CBED1C782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CEA90-C383-4EE6-8E7D-AF1C85D65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9F559-1EE3-4C35-BE65-E20F2405285D}"/>
              </a:ext>
            </a:extLst>
          </p:cNvPr>
          <p:cNvSpPr txBox="1"/>
          <p:nvPr/>
        </p:nvSpPr>
        <p:spPr>
          <a:xfrm>
            <a:off x="8341137" y="3058505"/>
            <a:ext cx="1371904" cy="2708434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>
              <a:defRPr/>
            </a:pPr>
            <a:r>
              <a:rPr lang="en-US" b="1">
                <a:solidFill>
                  <a:srgbClr val="635C5B"/>
                </a:solidFill>
                <a:latin typeface="Gill Sans MT"/>
              </a:rPr>
              <a:t>F)</a:t>
            </a: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b="1" dirty="0">
                <a:solidFill>
                  <a:srgbClr val="635C5B"/>
                </a:solidFill>
                <a:latin typeface="Gill Sans MT"/>
              </a:rPr>
              <a:t>Site-specific auction</a:t>
            </a:r>
          </a:p>
          <a:p>
            <a:pPr marL="101600" algn="ctr">
              <a:defRPr/>
            </a:pP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sz="1600" dirty="0">
                <a:solidFill>
                  <a:srgbClr val="635C5B"/>
                </a:solidFill>
                <a:latin typeface="Gill Sans MT"/>
              </a:rPr>
              <a:t>Authorities select a site according to grid and land availability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00B96-CE52-478E-8D6D-A5CF620270D5}"/>
              </a:ext>
            </a:extLst>
          </p:cNvPr>
          <p:cNvSpPr txBox="1"/>
          <p:nvPr/>
        </p:nvSpPr>
        <p:spPr>
          <a:xfrm>
            <a:off x="6745178" y="3065925"/>
            <a:ext cx="1527048" cy="2462213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>
              <a:defRPr/>
            </a:pPr>
            <a:r>
              <a:rPr lang="en-US" b="1">
                <a:solidFill>
                  <a:srgbClr val="635C5B"/>
                </a:solidFill>
                <a:latin typeface="Gill Sans MT"/>
              </a:rPr>
              <a:t>D)</a:t>
            </a: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b="1" dirty="0">
                <a:solidFill>
                  <a:srgbClr val="635C5B"/>
                </a:solidFill>
                <a:latin typeface="Gill Sans MT"/>
              </a:rPr>
              <a:t>Maximum capacity quota</a:t>
            </a:r>
          </a:p>
          <a:p>
            <a:pPr marL="101600" algn="ctr">
              <a:defRPr/>
            </a:pP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sz="1600" dirty="0">
                <a:solidFill>
                  <a:srgbClr val="635C5B"/>
                </a:solidFill>
                <a:latin typeface="Gill Sans MT"/>
              </a:rPr>
              <a:t>Capacity limits (quotas) are defined in certain areas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08268-18C3-4CAB-A59A-9E1719DAF77F}"/>
              </a:ext>
            </a:extLst>
          </p:cNvPr>
          <p:cNvSpPr txBox="1"/>
          <p:nvPr/>
        </p:nvSpPr>
        <p:spPr>
          <a:xfrm>
            <a:off x="5305087" y="3063389"/>
            <a:ext cx="1298448" cy="2893100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>
              <a:defRPr/>
            </a:pPr>
            <a:r>
              <a:rPr lang="en-US" b="1">
                <a:solidFill>
                  <a:srgbClr val="635C5B"/>
                </a:solidFill>
                <a:latin typeface="Gill Sans MT"/>
              </a:rPr>
              <a:t>C)</a:t>
            </a: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b="1" dirty="0">
                <a:solidFill>
                  <a:srgbClr val="635C5B"/>
                </a:solidFill>
                <a:latin typeface="Gill Sans MT"/>
              </a:rPr>
              <a:t>REDZ</a:t>
            </a:r>
          </a:p>
          <a:p>
            <a:pPr marL="101600" algn="ctr">
              <a:defRPr/>
            </a:pP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endParaRPr lang="en-US" sz="1600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sz="1600" dirty="0">
                <a:solidFill>
                  <a:srgbClr val="635C5B"/>
                </a:solidFill>
                <a:latin typeface="Gill Sans MT"/>
              </a:rPr>
              <a:t>Zones with simpler environmental/grid connection approval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839C5-8EDA-490B-B7AA-C391CEBC85EB}"/>
              </a:ext>
            </a:extLst>
          </p:cNvPr>
          <p:cNvSpPr txBox="1"/>
          <p:nvPr/>
        </p:nvSpPr>
        <p:spPr>
          <a:xfrm>
            <a:off x="3664615" y="3063390"/>
            <a:ext cx="1527853" cy="2923877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>
              <a:defRPr/>
            </a:pPr>
            <a:r>
              <a:rPr lang="en-US" b="1">
                <a:solidFill>
                  <a:srgbClr val="635C5B"/>
                </a:solidFill>
                <a:latin typeface="Gill Sans MT"/>
              </a:rPr>
              <a:t>B)</a:t>
            </a: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b="1" dirty="0">
                <a:solidFill>
                  <a:srgbClr val="635C5B"/>
                </a:solidFill>
                <a:latin typeface="Gill Sans MT"/>
              </a:rPr>
              <a:t>Bid bonus/</a:t>
            </a:r>
          </a:p>
          <a:p>
            <a:pPr marL="101600" algn="ctr">
              <a:defRPr/>
            </a:pPr>
            <a:r>
              <a:rPr lang="en-US" b="1" dirty="0">
                <a:solidFill>
                  <a:srgbClr val="635C5B"/>
                </a:solidFill>
                <a:latin typeface="Gill Sans MT"/>
              </a:rPr>
              <a:t>penalty</a:t>
            </a:r>
          </a:p>
          <a:p>
            <a:pPr marL="101600" algn="ctr">
              <a:defRPr/>
            </a:pP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sz="1600" dirty="0">
                <a:solidFill>
                  <a:srgbClr val="635C5B"/>
                </a:solidFill>
                <a:latin typeface="Gill Sans MT"/>
              </a:rPr>
              <a:t>Bonus applied to bids in places with available grid capacity or power capacity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6FC57-10A0-4C63-8862-6CE7BFBDA23C}"/>
              </a:ext>
            </a:extLst>
          </p:cNvPr>
          <p:cNvSpPr txBox="1"/>
          <p:nvPr/>
        </p:nvSpPr>
        <p:spPr>
          <a:xfrm>
            <a:off x="2209800" y="3048001"/>
            <a:ext cx="1295400" cy="295465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>
              <a:defRPr/>
            </a:pPr>
            <a:r>
              <a:rPr lang="en-US" b="1">
                <a:solidFill>
                  <a:srgbClr val="635C5B"/>
                </a:solidFill>
                <a:latin typeface="Gill Sans MT"/>
              </a:rPr>
              <a:t>A)</a:t>
            </a: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b="1" dirty="0">
                <a:solidFill>
                  <a:srgbClr val="635C5B"/>
                </a:solidFill>
                <a:latin typeface="Gill Sans MT"/>
              </a:rPr>
              <a:t>Site-agnostic auction</a:t>
            </a:r>
          </a:p>
          <a:p>
            <a:pPr marL="101600" algn="ctr">
              <a:defRPr/>
            </a:pPr>
            <a:endParaRPr lang="en-US" b="1" dirty="0">
              <a:solidFill>
                <a:srgbClr val="635C5B"/>
              </a:solidFill>
              <a:latin typeface="Gill Sans MT"/>
            </a:endParaRPr>
          </a:p>
          <a:p>
            <a:pPr marL="101600" algn="ctr">
              <a:defRPr/>
            </a:pPr>
            <a:r>
              <a:rPr lang="en-US" sz="1600" dirty="0">
                <a:solidFill>
                  <a:srgbClr val="635C5B"/>
                </a:solidFill>
                <a:latin typeface="Gill Sans MT"/>
              </a:rPr>
              <a:t>RE projects are  built everywhere (i.e. best resources sites)</a:t>
            </a:r>
            <a:endParaRPr lang="en-US" sz="1600" b="1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ABEA5-5BD4-418B-ADBD-D981C4EA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066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Please discuss to advantages and disadvantages of the different options to include locational signals and recommend a locational signal for your fictitious country: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18DD59-C2AB-41D4-92F5-A3D4F65C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Session - Instructions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4079F-62DD-408E-BB7C-F647340C0A96}"/>
              </a:ext>
            </a:extLst>
          </p:cNvPr>
          <p:cNvSpPr/>
          <p:nvPr/>
        </p:nvSpPr>
        <p:spPr>
          <a:xfrm>
            <a:off x="8534400" y="411412"/>
            <a:ext cx="1828800" cy="9144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i="1">
                <a:solidFill>
                  <a:srgbClr val="FFFFFF"/>
                </a:solidFill>
                <a:latin typeface="Gill Sans MT"/>
              </a:rPr>
              <a:t>Interactive Session </a:t>
            </a:r>
            <a:endParaRPr lang="en-US" b="1" i="1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4899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B3EF23E5-3150-4BC3-A4BA-3558393DC2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272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0AF44977-9DC7-4F3D-B768-5FCDDEC72C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D9F54-7B03-4CC2-915F-9040EBB1F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/>
              <a:pPr/>
              <a:t>7/3/2020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94E51-0802-4377-B3C4-2105644C1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E4D268-CC76-4E9D-828E-7A06B377C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774447"/>
              </p:ext>
            </p:extLst>
          </p:nvPr>
        </p:nvGraphicFramePr>
        <p:xfrm>
          <a:off x="914400" y="1600200"/>
          <a:ext cx="8839201" cy="4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1970466813"/>
                    </a:ext>
                  </a:extLst>
                </a:gridCol>
                <a:gridCol w="1153887">
                  <a:extLst>
                    <a:ext uri="{9D8B030D-6E8A-4147-A177-3AD203B41FA5}">
                      <a16:colId xmlns:a16="http://schemas.microsoft.com/office/drawing/2014/main" val="306672824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61423636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94366045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03469620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44128157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389814061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r>
                        <a:rPr lang="en-US"/>
                        <a:t>Country 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Site-agnostic auction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 bonus/</a:t>
                      </a:r>
                    </a:p>
                    <a:p>
                      <a:r>
                        <a:rPr lang="en-US" dirty="0"/>
                        <a:t>penalty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 Develop. Zones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capacity quota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Site-specific auction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Your choice for country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43084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en-US" b="1"/>
                        <a:t>Country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10502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en-US" b="1"/>
                        <a:t>Country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52021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en-US" b="1"/>
                        <a:t>Country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94860"/>
                  </a:ext>
                </a:extLst>
              </a:tr>
              <a:tr h="819615">
                <a:tc>
                  <a:txBody>
                    <a:bodyPr/>
                    <a:lstStyle/>
                    <a:p>
                      <a:r>
                        <a:rPr lang="en-US" b="1"/>
                        <a:t>Country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78549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DC205DB-4E64-482D-9C7A-5F06C591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/>
              <a:t>Interactive Session – list +/- of the different options for different countries and recommend one</a:t>
            </a:r>
          </a:p>
        </p:txBody>
      </p:sp>
    </p:spTree>
    <p:extLst>
      <p:ext uri="{BB962C8B-B14F-4D97-AF65-F5344CB8AC3E}">
        <p14:creationId xmlns:p14="http://schemas.microsoft.com/office/powerpoint/2010/main" val="290939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C95140A-3EF5-40E6-8E9A-B7D4305335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821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7D3E59B-D01D-4310-9DED-0BA2A72047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CEA90-C383-4EE6-8E7D-AF1C85D65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16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847B9AC-D7A7-4E70-AA60-77BE31016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07197"/>
              </p:ext>
            </p:extLst>
          </p:nvPr>
        </p:nvGraphicFramePr>
        <p:xfrm>
          <a:off x="1676400" y="1600200"/>
          <a:ext cx="8839200" cy="501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1349861090"/>
                    </a:ext>
                  </a:extLst>
                </a:gridCol>
              </a:tblGrid>
              <a:tr h="22864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Country 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97505"/>
                  </a:ext>
                </a:extLst>
              </a:tr>
              <a:tr h="2271000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Regional variation of RE resources, excellent RE resources in West, very good reserves in East and North, medium-quality RE resources in South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Most demand centers and industry are located in the East of the country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Transmission lines linking the country exist but wave rather small capacities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Transmission line extension between West and East is planned, but will approximately take 9 years, transmission line extension between North and East is planned, but will take approximately 6 years. Grid capacities within East are strong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Government does not own much land with good RE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40096"/>
                  </a:ext>
                </a:extLst>
              </a:tr>
              <a:tr h="22864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Country 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65336"/>
                  </a:ext>
                </a:extLst>
              </a:tr>
              <a:tr h="1681130"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RE resources (solar and wind) as well as demand centers (cities, industry) distributed evenly over the country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Transmission lines linking the country exist and still have capacity to include more RE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Clarity for bidders on rules &amp; regulation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Already several project developers active with some already pre-developed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0495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A18DD59-C2AB-41D4-92F5-A3D4F65C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Session – Case countries (1/11)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4079F-62DD-408E-BB7C-F647340C0A96}"/>
              </a:ext>
            </a:extLst>
          </p:cNvPr>
          <p:cNvSpPr/>
          <p:nvPr/>
        </p:nvSpPr>
        <p:spPr>
          <a:xfrm>
            <a:off x="8534400" y="411412"/>
            <a:ext cx="1828800" cy="9144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i="1">
                <a:solidFill>
                  <a:srgbClr val="FFFFFF"/>
                </a:solidFill>
                <a:latin typeface="Gill Sans MT"/>
              </a:rPr>
              <a:t>Interactive Session </a:t>
            </a:r>
            <a:endParaRPr lang="en-US" b="1" i="1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8328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9E58673-95CA-4267-BEBD-84C9B56860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163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22DB477-DFEF-461C-A04C-7AC54F3C66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CEA90-C383-4EE6-8E7D-AF1C85D65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17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847B9AC-D7A7-4E70-AA60-77BE31016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63296"/>
              </p:ext>
            </p:extLst>
          </p:nvPr>
        </p:nvGraphicFramePr>
        <p:xfrm>
          <a:off x="1676400" y="1600200"/>
          <a:ext cx="8839200" cy="501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1349861090"/>
                    </a:ext>
                  </a:extLst>
                </a:gridCol>
              </a:tblGrid>
              <a:tr h="22864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Country 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97505"/>
                  </a:ext>
                </a:extLst>
              </a:tr>
              <a:tr h="2271000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Large country with vast land. Strong regional variation of RE resources between and within regions.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Transmission lines linking the country exist but wave rather small capacities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An additional transmission line extension is in construction and to be commissioned in 4 years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Permit for RE projects are complex to obtain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635C5B"/>
                          </a:solidFill>
                        </a:rPr>
                        <a:t>Government owns land with high RE resources close to new transmission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840096"/>
                  </a:ext>
                </a:extLst>
              </a:tr>
              <a:tr h="22864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Country 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65336"/>
                  </a:ext>
                </a:extLst>
              </a:tr>
              <a:tr h="1681130"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Large country with vast land. Not strong regional variation of RE resources.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Most demand centers and industry are in the East of the country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Transmission lines linking the country are rare, two new transmission lines with higher capacity connecting the North with the East with new substations have just been commissioned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There is overcapacity in the South of the country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0495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A18DD59-C2AB-41D4-92F5-A3D4F65C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Session – Case countries (11/11)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4079F-62DD-408E-BB7C-F647340C0A96}"/>
              </a:ext>
            </a:extLst>
          </p:cNvPr>
          <p:cNvSpPr/>
          <p:nvPr/>
        </p:nvSpPr>
        <p:spPr>
          <a:xfrm>
            <a:off x="8534400" y="411412"/>
            <a:ext cx="1828800" cy="9144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i="1">
                <a:solidFill>
                  <a:srgbClr val="FFFFFF"/>
                </a:solidFill>
                <a:latin typeface="Gill Sans MT"/>
              </a:rPr>
              <a:t>Interactive Session </a:t>
            </a:r>
            <a:endParaRPr lang="en-US" b="1" i="1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2130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2A7CEC35-080B-42A7-B974-AADF0EB6D6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062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60C64842-7F81-4CE3-8141-23E8129690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84BDD-4286-4B4B-AC5A-B47F3F7F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79F2F-F46D-4203-B729-14D60EC09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463" y="3641475"/>
            <a:ext cx="3174819" cy="149418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8087BAC-F29E-43F9-A234-0576E47E7D2D}"/>
              </a:ext>
            </a:extLst>
          </p:cNvPr>
          <p:cNvSpPr txBox="1">
            <a:spLocks/>
          </p:cNvSpPr>
          <p:nvPr/>
        </p:nvSpPr>
        <p:spPr bwMode="gray">
          <a:xfrm>
            <a:off x="6238726" y="2144910"/>
            <a:ext cx="4272520" cy="440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har char="•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6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–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40000" indent="-1793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20000" indent="-1793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90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defRPr/>
            </a:pPr>
            <a:r>
              <a:rPr lang="en-US" sz="1800" kern="0" dirty="0">
                <a:solidFill>
                  <a:srgbClr val="635C5B"/>
                </a:solidFill>
              </a:rPr>
              <a:t>System integration readiness: Insufficient capacity to connect electricity supply and demand</a:t>
            </a:r>
          </a:p>
          <a:p>
            <a:pPr marL="180000" lvl="1" indent="0" defTabSz="914400">
              <a:buNone/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marL="180000" lvl="1" indent="0" defTabSz="914400">
              <a:buNone/>
              <a:defRPr/>
            </a:pPr>
            <a:r>
              <a:rPr lang="en-US" sz="1800" u="sng" kern="0" dirty="0">
                <a:solidFill>
                  <a:srgbClr val="635C5B"/>
                </a:solidFill>
              </a:rPr>
              <a:t>Example: Germany</a:t>
            </a:r>
          </a:p>
          <a:p>
            <a:pPr marL="180000" lvl="1" indent="0" defTabSz="914400">
              <a:buNone/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lvl="1" defTabSz="914400"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lvl="1" defTabSz="914400"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lvl="1" defTabSz="914400"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lvl="1" defTabSz="914400"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lvl="1" defTabSz="914400">
              <a:defRPr/>
            </a:pPr>
            <a:endParaRPr lang="en-US" sz="1800" kern="0" dirty="0">
              <a:solidFill>
                <a:srgbClr val="635C5B"/>
              </a:solidFill>
            </a:endParaRPr>
          </a:p>
          <a:p>
            <a:pPr lvl="1" defTabSz="914400">
              <a:defRPr/>
            </a:pPr>
            <a:r>
              <a:rPr lang="en-US" sz="1800" kern="0" dirty="0">
                <a:solidFill>
                  <a:srgbClr val="635C5B"/>
                </a:solidFill>
              </a:rPr>
              <a:t>In developing countries with increasing energy demand, stress on the grid is accentuated as RE deployment gains pace.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EC9986C-50F6-49F5-8FCB-901179566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71408"/>
              </p:ext>
            </p:extLst>
          </p:nvPr>
        </p:nvGraphicFramePr>
        <p:xfrm>
          <a:off x="656581" y="3252369"/>
          <a:ext cx="5145918" cy="2861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1">
                  <a:extLst>
                    <a:ext uri="{9D8B030D-6E8A-4147-A177-3AD203B41FA5}">
                      <a16:colId xmlns:a16="http://schemas.microsoft.com/office/drawing/2014/main" val="3954159648"/>
                    </a:ext>
                  </a:extLst>
                </a:gridCol>
                <a:gridCol w="4740447">
                  <a:extLst>
                    <a:ext uri="{9D8B030D-6E8A-4147-A177-3AD203B41FA5}">
                      <a16:colId xmlns:a16="http://schemas.microsoft.com/office/drawing/2014/main" val="19829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Cost of capital (debt, equity)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84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Electricity production costs (focus of policy/support costs)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32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Grid expansion costs related to RE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Costs of control and balancing energy related to RE, including the provision of capacity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38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Transaction costs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0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endParaRPr lang="en-US" sz="1400" dirty="0">
                        <a:solidFill>
                          <a:srgbClr val="635C5B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Producer rent</a:t>
                      </a:r>
                      <a:endParaRPr lang="en-US" sz="1600" dirty="0">
                        <a:solidFill>
                          <a:srgbClr val="635C5B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64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635C5B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635C5B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 costs of RE generation</a:t>
                      </a:r>
                    </a:p>
                  </a:txBody>
                  <a:tcPr marL="67859" marR="67859" marT="35814" marB="3581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365108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4EDFA62-3402-49B0-9E4C-F97702970F80}"/>
              </a:ext>
            </a:extLst>
          </p:cNvPr>
          <p:cNvSpPr txBox="1">
            <a:spLocks/>
          </p:cNvSpPr>
          <p:nvPr/>
        </p:nvSpPr>
        <p:spPr>
          <a:xfrm>
            <a:off x="1792046" y="2057401"/>
            <a:ext cx="4272520" cy="51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System integration costs and policy/support costs are different.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E6DE2A-D398-4E77-A735-19B5AF63C39C}"/>
              </a:ext>
            </a:extLst>
          </p:cNvPr>
          <p:cNvSpPr txBox="1">
            <a:spLocks/>
          </p:cNvSpPr>
          <p:nvPr/>
        </p:nvSpPr>
        <p:spPr bwMode="gray">
          <a:xfrm>
            <a:off x="3884351" y="1615779"/>
            <a:ext cx="4272520" cy="28495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har char="•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6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–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40000" indent="-1793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20000" indent="-1793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90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lang="en-GB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/>
              </a:rPr>
              <a:t>New challenges emerge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932CB0-4A8E-4832-B0E3-695A5ED4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/>
              <a:t>System integration becomes more relevant with an increasing share of renewable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5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7CF68DE7-DC91-40AE-8D2E-84279F440D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2994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CF9DA2DC-8A94-45E0-A329-DF9E26E552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EBF0A-F707-41CB-BDA6-ED852A1FB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5926BE-A6BF-4A14-AC2C-15FCF2AE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Overall: Good to have a general strategy on how to site projects, locational signals become particularly important if high RE and/or weak grids</a:t>
            </a:r>
          </a:p>
          <a:p>
            <a:r>
              <a:rPr lang="en-US" dirty="0"/>
              <a:t>Site-agnostic schemes tend to concentrate the development of projects to resource-rich locations, which can overload the grid infrastructure and create competition for land usage. </a:t>
            </a:r>
          </a:p>
          <a:p>
            <a:r>
              <a:rPr lang="en-US" dirty="0"/>
              <a:t>Aim of locational signals: Steering the construction of projects to specific areas to avoid the concentration of projects in certain areas (e.g. due to system integration concerns)</a:t>
            </a:r>
          </a:p>
          <a:p>
            <a:r>
              <a:rPr lang="en-US" dirty="0"/>
              <a:t>Options for locational incentives could include </a:t>
            </a:r>
          </a:p>
          <a:p>
            <a:pPr lvl="1"/>
            <a:r>
              <a:rPr lang="en-US" dirty="0"/>
              <a:t>bonus/penalty to bids located in areas with available/insufficient grid capacities</a:t>
            </a:r>
          </a:p>
          <a:p>
            <a:pPr lvl="1"/>
            <a:r>
              <a:rPr lang="en-US" dirty="0"/>
              <a:t>RE development zones</a:t>
            </a:r>
          </a:p>
          <a:p>
            <a:pPr lvl="1"/>
            <a:r>
              <a:rPr lang="en-US" dirty="0"/>
              <a:t>maximum capacity quotas in certain areas</a:t>
            </a:r>
          </a:p>
          <a:p>
            <a:pPr lvl="1"/>
            <a:r>
              <a:rPr lang="en-US" dirty="0"/>
              <a:t>site-specific auctions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0ABACD-D61A-4C44-B2ED-827DAE4E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Locational signals:  Why are they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6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235FDD-C697-4BBC-B0FE-C570616BCC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6372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F455D05A-9CBD-4067-A434-5BAD5B9053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8096C-ED7D-4FCC-BBEB-F0724815D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4" name="Group 53" descr="a graphic showing the site agnostic auction, the bid bonus/penalty, the REDZ, the maximum capacity quota, and the site specific auction from left to right, on a line measure of no location signals on the left to hard location signals on the right ">
            <a:extLst>
              <a:ext uri="{FF2B5EF4-FFF2-40B4-BE49-F238E27FC236}">
                <a16:creationId xmlns:a16="http://schemas.microsoft.com/office/drawing/2014/main" id="{C088C53D-7D3C-422D-8FD4-690304E8ADF9}"/>
              </a:ext>
            </a:extLst>
          </p:cNvPr>
          <p:cNvGrpSpPr/>
          <p:nvPr/>
        </p:nvGrpSpPr>
        <p:grpSpPr>
          <a:xfrm>
            <a:off x="1707739" y="2241936"/>
            <a:ext cx="9189054" cy="3473065"/>
            <a:chOff x="223501" y="1793309"/>
            <a:chExt cx="9189054" cy="3473065"/>
          </a:xfrm>
        </p:grpSpPr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BFDCE993-9E37-475F-8430-7A09B77D7B81}"/>
                </a:ext>
              </a:extLst>
            </p:cNvPr>
            <p:cNvSpPr txBox="1">
              <a:spLocks/>
            </p:cNvSpPr>
            <p:nvPr/>
          </p:nvSpPr>
          <p:spPr>
            <a:xfrm>
              <a:off x="223501" y="4570747"/>
              <a:ext cx="1065320" cy="5232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rtl="0" eaLnBrk="1" fontAlgn="base" hangingPunct="1">
                <a:spcBef>
                  <a:spcPts val="400"/>
                </a:spcBef>
                <a:spcAft>
                  <a:spcPts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60000" indent="-180000" algn="l" rtl="0" eaLnBrk="1" fontAlgn="base" hangingPunct="1"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40000" indent="-179388" algn="l" rtl="0" eaLnBrk="1" fontAlgn="base" hangingPunct="1">
                <a:spcBef>
                  <a:spcPts val="4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720000" indent="-179388" algn="l" rtl="0" eaLnBrk="1" fontAlgn="base" hangingPunct="1">
                <a:spcBef>
                  <a:spcPts val="400"/>
                </a:spcBef>
                <a:spcAft>
                  <a:spcPts val="0"/>
                </a:spcAft>
                <a:buSzPct val="80000"/>
                <a:buFont typeface="Courier New" panose="02070309020205020404" pitchFamily="49" charset="0"/>
                <a:buChar char="o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900000" indent="-180000" algn="l" rtl="0" eaLnBrk="1" fontAlgn="base" hangingPunct="1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Char char="-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1080000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 baseline="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260001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1440001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1620001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 baseline="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01600" indent="0">
                <a:buNone/>
              </a:pPr>
              <a:r>
                <a:rPr lang="en-US" sz="1600" i="1" dirty="0">
                  <a:solidFill>
                    <a:schemeClr val="tx2"/>
                  </a:solidFill>
                  <a:sym typeface="Cabin"/>
                </a:rPr>
                <a:t>No locational signals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26A41B-8BF2-4C91-82F0-6ABA2032435E}"/>
                </a:ext>
              </a:extLst>
            </p:cNvPr>
            <p:cNvCxnSpPr>
              <a:cxnSpLocks/>
            </p:cNvCxnSpPr>
            <p:nvPr/>
          </p:nvCxnSpPr>
          <p:spPr>
            <a:xfrm>
              <a:off x="1110816" y="4711289"/>
              <a:ext cx="701040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B26C2ECA-CD43-4869-8EC2-7FCECEAB7DAF}"/>
                </a:ext>
              </a:extLst>
            </p:cNvPr>
            <p:cNvSpPr txBox="1">
              <a:spLocks/>
            </p:cNvSpPr>
            <p:nvPr/>
          </p:nvSpPr>
          <p:spPr>
            <a:xfrm>
              <a:off x="904157" y="4711289"/>
              <a:ext cx="129540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>
                  <a:latin typeface="+mn-lt"/>
                </a:rPr>
                <a:t>Most RE auctions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4D08D992-2636-4335-8139-EEB56B915DFD}"/>
                </a:ext>
              </a:extLst>
            </p:cNvPr>
            <p:cNvSpPr txBox="1">
              <a:spLocks/>
            </p:cNvSpPr>
            <p:nvPr/>
          </p:nvSpPr>
          <p:spPr>
            <a:xfrm>
              <a:off x="2489630" y="4729553"/>
              <a:ext cx="129540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>
                  <a:latin typeface="+mn-lt"/>
                </a:rPr>
                <a:t>Germany, Mexico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316B0690-8AD7-459D-9068-A277E6F51320}"/>
                </a:ext>
              </a:extLst>
            </p:cNvPr>
            <p:cNvSpPr txBox="1">
              <a:spLocks/>
            </p:cNvSpPr>
            <p:nvPr/>
          </p:nvSpPr>
          <p:spPr>
            <a:xfrm>
              <a:off x="3987617" y="4730576"/>
              <a:ext cx="129540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 dirty="0">
                  <a:latin typeface="+mn-lt"/>
                </a:rPr>
                <a:t>South Africa</a:t>
              </a:r>
            </a:p>
          </p:txBody>
        </p: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7CAB6616-7BA4-45F8-9764-906903FA6C69}"/>
                </a:ext>
              </a:extLst>
            </p:cNvPr>
            <p:cNvSpPr txBox="1">
              <a:spLocks/>
            </p:cNvSpPr>
            <p:nvPr/>
          </p:nvSpPr>
          <p:spPr>
            <a:xfrm>
              <a:off x="5499785" y="4736440"/>
              <a:ext cx="150876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>
                  <a:latin typeface="+mn-lt"/>
                </a:rPr>
                <a:t>Kasachstan, Germany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2594428E-EF37-47B9-BEF6-BC3B8F5D556E}"/>
                </a:ext>
              </a:extLst>
            </p:cNvPr>
            <p:cNvSpPr txBox="1">
              <a:spLocks/>
            </p:cNvSpPr>
            <p:nvPr/>
          </p:nvSpPr>
          <p:spPr>
            <a:xfrm>
              <a:off x="7086600" y="4743153"/>
              <a:ext cx="129540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 dirty="0">
                  <a:latin typeface="+mn-lt"/>
                </a:rPr>
                <a:t>Zambia, Germany</a:t>
              </a: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85BC4B53-97D6-4F0C-ACE8-6E20B8414A48}"/>
                </a:ext>
              </a:extLst>
            </p:cNvPr>
            <p:cNvSpPr txBox="1">
              <a:spLocks/>
            </p:cNvSpPr>
            <p:nvPr/>
          </p:nvSpPr>
          <p:spPr>
            <a:xfrm>
              <a:off x="8199271" y="4310412"/>
              <a:ext cx="1213284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>
                <a:buNone/>
              </a:pPr>
              <a:r>
                <a:rPr lang="en-US" sz="1600" i="1" dirty="0">
                  <a:solidFill>
                    <a:schemeClr val="tx2"/>
                  </a:solidFill>
                  <a:latin typeface="+mn-lt"/>
                </a:rPr>
                <a:t>Hard locational signals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EA6449-4066-4442-B510-D2EE5FE32B55}"/>
                </a:ext>
              </a:extLst>
            </p:cNvPr>
            <p:cNvSpPr txBox="1"/>
            <p:nvPr/>
          </p:nvSpPr>
          <p:spPr>
            <a:xfrm>
              <a:off x="955263" y="1793309"/>
              <a:ext cx="1295400" cy="2677656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01600" algn="ctr"/>
              <a:r>
                <a:rPr lang="en-US" b="1" dirty="0">
                  <a:solidFill>
                    <a:srgbClr val="635C5B"/>
                  </a:solidFill>
                </a:rPr>
                <a:t>Site-agnostic auction</a:t>
              </a:r>
            </a:p>
            <a:p>
              <a:pPr marL="101600" algn="ctr"/>
              <a:endParaRPr lang="en-US" b="1" dirty="0">
                <a:solidFill>
                  <a:srgbClr val="635C5B"/>
                </a:solidFill>
              </a:endParaRPr>
            </a:p>
            <a:p>
              <a:pPr marL="101600" algn="ctr"/>
              <a:r>
                <a:rPr lang="en-US" sz="1600" dirty="0">
                  <a:solidFill>
                    <a:srgbClr val="635C5B"/>
                  </a:solidFill>
                </a:rPr>
                <a:t>RE projects are  built everywhere (i.e. best resources sites)</a:t>
              </a:r>
              <a:endParaRPr lang="en-US" sz="1600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95B36AA-B062-43C7-9818-7C01340BFE68}"/>
                </a:ext>
              </a:extLst>
            </p:cNvPr>
            <p:cNvSpPr txBox="1"/>
            <p:nvPr/>
          </p:nvSpPr>
          <p:spPr>
            <a:xfrm>
              <a:off x="2410077" y="1808698"/>
              <a:ext cx="1527853" cy="2646878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01600" algn="ctr"/>
              <a:r>
                <a:rPr lang="en-US" b="1" dirty="0">
                  <a:solidFill>
                    <a:srgbClr val="635C5B"/>
                  </a:solidFill>
                </a:rPr>
                <a:t>Bid bonus/</a:t>
              </a:r>
            </a:p>
            <a:p>
              <a:pPr marL="101600" algn="ctr"/>
              <a:r>
                <a:rPr lang="en-US" b="1" dirty="0">
                  <a:solidFill>
                    <a:srgbClr val="635C5B"/>
                  </a:solidFill>
                </a:rPr>
                <a:t>penalty</a:t>
              </a:r>
            </a:p>
            <a:p>
              <a:pPr marL="101600" algn="ctr"/>
              <a:endParaRPr lang="en-US" b="1" dirty="0">
                <a:solidFill>
                  <a:srgbClr val="635C5B"/>
                </a:solidFill>
              </a:endParaRPr>
            </a:p>
            <a:p>
              <a:pPr marL="101600" algn="ctr"/>
              <a:r>
                <a:rPr lang="en-US" sz="1600" dirty="0">
                  <a:solidFill>
                    <a:srgbClr val="635C5B"/>
                  </a:solidFill>
                </a:rPr>
                <a:t>Bonus applied to bids in places with available grid capacity or power capacity needs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C56846-57C4-41AF-8AD2-F757B9F60F84}"/>
                </a:ext>
              </a:extLst>
            </p:cNvPr>
            <p:cNvSpPr txBox="1"/>
            <p:nvPr/>
          </p:nvSpPr>
          <p:spPr>
            <a:xfrm>
              <a:off x="4050550" y="1808698"/>
              <a:ext cx="1298448" cy="2651760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01600" algn="ctr"/>
              <a:r>
                <a:rPr lang="en-US" b="1" dirty="0">
                  <a:solidFill>
                    <a:srgbClr val="635C5B"/>
                  </a:solidFill>
                </a:rPr>
                <a:t>REDZ</a:t>
              </a:r>
            </a:p>
            <a:p>
              <a:pPr marL="101600" algn="ctr"/>
              <a:endParaRPr lang="en-US" b="1" dirty="0">
                <a:solidFill>
                  <a:srgbClr val="635C5B"/>
                </a:solidFill>
              </a:endParaRPr>
            </a:p>
            <a:p>
              <a:pPr marL="101600" algn="ctr"/>
              <a:endParaRPr lang="en-US" sz="1600" dirty="0">
                <a:solidFill>
                  <a:srgbClr val="635C5B"/>
                </a:solidFill>
              </a:endParaRPr>
            </a:p>
            <a:p>
              <a:pPr marL="101600" algn="ctr"/>
              <a:r>
                <a:rPr lang="en-US" sz="1600" dirty="0">
                  <a:solidFill>
                    <a:srgbClr val="635C5B"/>
                  </a:solidFill>
                </a:rPr>
                <a:t>Zones with simpler environmental/grid connection approval process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11AF15-A8F8-4432-99CA-A58CC9798BF0}"/>
                </a:ext>
              </a:extLst>
            </p:cNvPr>
            <p:cNvSpPr txBox="1"/>
            <p:nvPr/>
          </p:nvSpPr>
          <p:spPr>
            <a:xfrm>
              <a:off x="5490641" y="1811233"/>
              <a:ext cx="1527048" cy="2185214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01600" algn="ctr"/>
              <a:r>
                <a:rPr lang="en-US" b="1" dirty="0">
                  <a:solidFill>
                    <a:srgbClr val="635C5B"/>
                  </a:solidFill>
                </a:rPr>
                <a:t>Maximum capacity quota</a:t>
              </a:r>
            </a:p>
            <a:p>
              <a:pPr marL="101600" algn="ctr"/>
              <a:endParaRPr lang="en-US" b="1" dirty="0">
                <a:solidFill>
                  <a:srgbClr val="635C5B"/>
                </a:solidFill>
              </a:endParaRPr>
            </a:p>
            <a:p>
              <a:pPr marL="101600" algn="ctr"/>
              <a:r>
                <a:rPr lang="en-US" sz="1600" dirty="0">
                  <a:solidFill>
                    <a:srgbClr val="635C5B"/>
                  </a:solidFill>
                </a:rPr>
                <a:t>Capacity limits (quotas) are defined in certain areas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1DDFA1-4DF1-4401-8B71-8572C3B8DF08}"/>
                </a:ext>
              </a:extLst>
            </p:cNvPr>
            <p:cNvSpPr txBox="1"/>
            <p:nvPr/>
          </p:nvSpPr>
          <p:spPr>
            <a:xfrm>
              <a:off x="7086600" y="1803814"/>
              <a:ext cx="1371904" cy="2431435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01600" algn="ctr"/>
              <a:r>
                <a:rPr lang="en-US" b="1" dirty="0">
                  <a:solidFill>
                    <a:srgbClr val="635C5B"/>
                  </a:solidFill>
                </a:rPr>
                <a:t>Site-specific auction</a:t>
              </a:r>
            </a:p>
            <a:p>
              <a:pPr marL="101600" algn="ctr"/>
              <a:endParaRPr lang="en-US" b="1" dirty="0">
                <a:solidFill>
                  <a:srgbClr val="635C5B"/>
                </a:solidFill>
              </a:endParaRPr>
            </a:p>
            <a:p>
              <a:pPr marL="101600" algn="ctr"/>
              <a:r>
                <a:rPr lang="en-US" sz="1600" dirty="0">
                  <a:solidFill>
                    <a:srgbClr val="635C5B"/>
                  </a:solidFill>
                </a:rPr>
                <a:t>Authorities select a site according to grid and land availability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639E7B9-B646-4319-88CD-83B52589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/>
              <a:t>A continuum of  incorporating locational steering in competitive procurement design</a:t>
            </a:r>
          </a:p>
        </p:txBody>
      </p:sp>
    </p:spTree>
    <p:extLst>
      <p:ext uri="{BB962C8B-B14F-4D97-AF65-F5344CB8AC3E}">
        <p14:creationId xmlns:p14="http://schemas.microsoft.com/office/powerpoint/2010/main" val="106876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A41FBBCB-9145-4E23-AEF6-BD57A39562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706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CB29D745-A99A-4FB1-8BD5-564F46868D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24119-4457-4A2C-BFCC-72196245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30150F7-6D01-496F-8B8A-630F332DB793}"/>
              </a:ext>
            </a:extLst>
          </p:cNvPr>
          <p:cNvSpPr txBox="1">
            <a:spLocks/>
          </p:cNvSpPr>
          <p:nvPr/>
        </p:nvSpPr>
        <p:spPr>
          <a:xfrm>
            <a:off x="5443738" y="5091695"/>
            <a:ext cx="4993508" cy="1145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6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40000" indent="-179388" algn="l" rtl="0" eaLnBrk="1" fontAlgn="base" hangingPunct="1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20000" indent="-179388" algn="l" rtl="0" eaLnBrk="1" fontAlgn="base" hangingPunct="1">
              <a:spcBef>
                <a:spcPts val="4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90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>
                <a:solidFill>
                  <a:srgbClr val="635C5B"/>
                </a:solidFill>
                <a:latin typeface="Gill Sans MT"/>
              </a:rPr>
              <a:t>Germany – „Distribution network component“ </a:t>
            </a:r>
            <a:r>
              <a:rPr lang="en-US" sz="1600">
                <a:solidFill>
                  <a:srgbClr val="635C5B"/>
                </a:solidFill>
                <a:latin typeface="Gill Sans MT"/>
                <a:sym typeface="Cabin"/>
              </a:rPr>
              <a:t>Joint auctions wind and solar PV</a:t>
            </a:r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635C5B"/>
                </a:solidFill>
                <a:latin typeface="Gill Sans MT"/>
                <a:sym typeface="Cabin"/>
              </a:rPr>
              <a:t>Malus for bids in areas, where additional RE capacities would require grid extension</a:t>
            </a:r>
            <a:endParaRPr lang="en-US" sz="1600" dirty="0">
              <a:solidFill>
                <a:srgbClr val="635C5B"/>
              </a:solidFill>
              <a:latin typeface="Gill Sans MT"/>
              <a:sym typeface="Cabin"/>
            </a:endParaRPr>
          </a:p>
        </p:txBody>
      </p:sp>
      <p:grpSp>
        <p:nvGrpSpPr>
          <p:cNvPr id="12" name="Group 11" descr="Charts showing price differences in different bid bonus/penalty scenarios in Mexico and Germany">
            <a:extLst>
              <a:ext uri="{FF2B5EF4-FFF2-40B4-BE49-F238E27FC236}">
                <a16:creationId xmlns:a16="http://schemas.microsoft.com/office/drawing/2014/main" id="{CA82C65F-6542-4A12-8BAA-C1B1D8170ADA}"/>
              </a:ext>
            </a:extLst>
          </p:cNvPr>
          <p:cNvGrpSpPr/>
          <p:nvPr/>
        </p:nvGrpSpPr>
        <p:grpSpPr>
          <a:xfrm>
            <a:off x="6034195" y="2607840"/>
            <a:ext cx="4274138" cy="2173748"/>
            <a:chOff x="6034195" y="2607840"/>
            <a:chExt cx="4274138" cy="217374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F4ACBCB-26A9-4950-82C4-082378DFAA53}"/>
                </a:ext>
              </a:extLst>
            </p:cNvPr>
            <p:cNvCxnSpPr>
              <a:cxnSpLocks/>
            </p:cNvCxnSpPr>
            <p:nvPr/>
          </p:nvCxnSpPr>
          <p:spPr>
            <a:xfrm>
              <a:off x="6041385" y="4342094"/>
              <a:ext cx="3886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770D10-1C16-4C57-9509-831ACA836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2585" y="2947079"/>
              <a:ext cx="0" cy="1395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30FE859-C4AD-44BB-AF5F-B6CA64284C75}"/>
                </a:ext>
              </a:extLst>
            </p:cNvPr>
            <p:cNvSpPr/>
            <p:nvPr/>
          </p:nvSpPr>
          <p:spPr>
            <a:xfrm>
              <a:off x="6034195" y="3261164"/>
              <a:ext cx="595205" cy="101641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40€/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MWh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486B08-010B-41B3-BECB-81CC4D57D2B9}"/>
                </a:ext>
              </a:extLst>
            </p:cNvPr>
            <p:cNvSpPr/>
            <p:nvPr/>
          </p:nvSpPr>
          <p:spPr>
            <a:xfrm>
              <a:off x="7351180" y="3562199"/>
              <a:ext cx="595205" cy="71538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35€/</a:t>
              </a:r>
              <a:br>
                <a:rPr lang="en-US" sz="1200" dirty="0"/>
              </a:br>
              <a:r>
                <a:rPr lang="en-US" sz="1200" dirty="0"/>
                <a:t>MWh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D33BDC-B990-437B-9D6A-B9B59BBF7AE5}"/>
                </a:ext>
              </a:extLst>
            </p:cNvPr>
            <p:cNvSpPr/>
            <p:nvPr/>
          </p:nvSpPr>
          <p:spPr>
            <a:xfrm>
              <a:off x="6744187" y="3261163"/>
              <a:ext cx="593498" cy="30103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5€/</a:t>
              </a:r>
              <a:br>
                <a:rPr lang="en-US" sz="1050" dirty="0"/>
              </a:br>
              <a:r>
                <a:rPr lang="en-US" sz="1050" dirty="0"/>
                <a:t>MWh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D65F4D-26E1-4A7F-838F-69367D611E7C}"/>
                </a:ext>
              </a:extLst>
            </p:cNvPr>
            <p:cNvSpPr txBox="1"/>
            <p:nvPr/>
          </p:nvSpPr>
          <p:spPr>
            <a:xfrm>
              <a:off x="6986266" y="3478091"/>
              <a:ext cx="4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-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8522955-1B4B-4260-907A-F06C7DB40010}"/>
                </a:ext>
              </a:extLst>
            </p:cNvPr>
            <p:cNvSpPr/>
            <p:nvPr/>
          </p:nvSpPr>
          <p:spPr>
            <a:xfrm>
              <a:off x="8084267" y="3261164"/>
              <a:ext cx="595205" cy="101641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40€/</a:t>
              </a:r>
              <a:br>
                <a:rPr lang="en-US" sz="1200" dirty="0"/>
              </a:br>
              <a:r>
                <a:rPr lang="en-US" sz="1200" dirty="0"/>
                <a:t>MWh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C3853C4-FD48-4FA8-AC80-68EF0F87F753}"/>
                </a:ext>
              </a:extLst>
            </p:cNvPr>
            <p:cNvSpPr/>
            <p:nvPr/>
          </p:nvSpPr>
          <p:spPr>
            <a:xfrm>
              <a:off x="9332380" y="2947079"/>
              <a:ext cx="595205" cy="130013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35€/</a:t>
              </a:r>
              <a:br>
                <a:rPr lang="en-US" sz="1200" dirty="0"/>
              </a:br>
              <a:r>
                <a:rPr lang="en-US" sz="1200" dirty="0"/>
                <a:t>MWh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98B8F62-EE47-4F23-B294-3171BD8A8FB3}"/>
                </a:ext>
              </a:extLst>
            </p:cNvPr>
            <p:cNvSpPr/>
            <p:nvPr/>
          </p:nvSpPr>
          <p:spPr>
            <a:xfrm>
              <a:off x="8699794" y="2936004"/>
              <a:ext cx="593498" cy="32515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5€/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MWh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14A304-242C-4940-A7CA-EA945B86DC25}"/>
                </a:ext>
              </a:extLst>
            </p:cNvPr>
            <p:cNvSpPr txBox="1"/>
            <p:nvPr/>
          </p:nvSpPr>
          <p:spPr>
            <a:xfrm flipH="1">
              <a:off x="8853526" y="260784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+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088732-23D8-4D71-9F4F-CE2FFD3A87F7}"/>
                </a:ext>
              </a:extLst>
            </p:cNvPr>
            <p:cNvSpPr txBox="1"/>
            <p:nvPr/>
          </p:nvSpPr>
          <p:spPr>
            <a:xfrm>
              <a:off x="6101240" y="4305116"/>
              <a:ext cx="1051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Gebot 1, price zone 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F4C9EC8-1E45-4079-901E-EE63DC61E928}"/>
                </a:ext>
              </a:extLst>
            </p:cNvPr>
            <p:cNvSpPr txBox="1"/>
            <p:nvPr/>
          </p:nvSpPr>
          <p:spPr>
            <a:xfrm>
              <a:off x="7305092" y="4319923"/>
              <a:ext cx="1051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Adapted </a:t>
              </a:r>
              <a:br>
                <a:rPr lang="en-US" sz="1200" dirty="0">
                  <a:solidFill>
                    <a:schemeClr val="accent3"/>
                  </a:solidFill>
                </a:rPr>
              </a:br>
              <a:r>
                <a:rPr lang="en-US" sz="1200" dirty="0">
                  <a:solidFill>
                    <a:schemeClr val="accent3"/>
                  </a:solidFill>
                </a:rPr>
                <a:t>bid price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19C5EB8-564A-4CB6-B85E-A96F82D95B66}"/>
                </a:ext>
              </a:extLst>
            </p:cNvPr>
            <p:cNvSpPr txBox="1"/>
            <p:nvPr/>
          </p:nvSpPr>
          <p:spPr>
            <a:xfrm>
              <a:off x="8066588" y="4319923"/>
              <a:ext cx="1051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Gebot 2, price zone 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6FA4CE-1A8F-4ABE-B239-13163FFD56E1}"/>
                </a:ext>
              </a:extLst>
            </p:cNvPr>
            <p:cNvSpPr txBox="1"/>
            <p:nvPr/>
          </p:nvSpPr>
          <p:spPr>
            <a:xfrm>
              <a:off x="9256881" y="4305115"/>
              <a:ext cx="1051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Adapted </a:t>
              </a:r>
              <a:br>
                <a:rPr lang="en-US" sz="1200" dirty="0">
                  <a:solidFill>
                    <a:schemeClr val="accent3"/>
                  </a:solidFill>
                </a:rPr>
              </a:br>
              <a:r>
                <a:rPr lang="en-US" sz="1200" dirty="0">
                  <a:solidFill>
                    <a:schemeClr val="accent3"/>
                  </a:solidFill>
                </a:rPr>
                <a:t>bid price</a:t>
              </a: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8DF660C-59C5-4D6B-8861-615777E7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481" y="2200910"/>
            <a:ext cx="3834602" cy="604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ym typeface="Cabin"/>
              </a:rPr>
              <a:t>Mexico – „Expected </a:t>
            </a:r>
            <a:r>
              <a:rPr lang="en-US" sz="1600" b="1" dirty="0">
                <a:sym typeface="Cabin"/>
              </a:rPr>
              <a:t>price differences“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3498662D-93CF-4D97-B1DB-C1B5A0CED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6439" y="1996269"/>
            <a:ext cx="5088759" cy="4322112"/>
          </a:xfrm>
          <a:prstGeom prst="wedgeRoundRectCallout">
            <a:avLst>
              <a:gd name="adj1" fmla="val -55841"/>
              <a:gd name="adj2" fmla="val -36749"/>
              <a:gd name="adj3" fmla="val 16667"/>
            </a:avLst>
          </a:prstGeom>
          <a:solidFill>
            <a:schemeClr val="bg1">
              <a:lumMod val="75000"/>
              <a:alpha val="15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71C644-E548-4C23-8977-BD188F215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90981" y="4766780"/>
            <a:ext cx="3407261" cy="1030606"/>
            <a:chOff x="1790981" y="4766780"/>
            <a:chExt cx="3407261" cy="103060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BB27A5-7E03-4792-87D4-FA3C34B8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698041" y="5159915"/>
              <a:ext cx="2500201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33B5C67-5682-45BC-A9A6-CAA591E0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29144" y="5212611"/>
              <a:ext cx="11198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01600" algn="ctr"/>
              <a:r>
                <a:rPr lang="en-US" sz="1600">
                  <a:solidFill>
                    <a:srgbClr val="635C5B"/>
                  </a:solidFill>
                  <a:latin typeface="Gill Sans MT"/>
                  <a:sym typeface="Cabin"/>
                </a:rPr>
                <a:t>Germany, </a:t>
              </a:r>
              <a:br>
                <a:rPr lang="en-US" sz="1600">
                  <a:solidFill>
                    <a:srgbClr val="635C5B"/>
                  </a:solidFill>
                  <a:latin typeface="Gill Sans MT"/>
                  <a:sym typeface="Cabin"/>
                </a:rPr>
              </a:br>
              <a:r>
                <a:rPr lang="en-US" sz="1600">
                  <a:solidFill>
                    <a:srgbClr val="635C5B"/>
                  </a:solidFill>
                  <a:latin typeface="Gill Sans MT"/>
                  <a:sym typeface="Cabin"/>
                </a:rPr>
                <a:t>Mexico</a:t>
              </a:r>
              <a:endParaRPr lang="en-US" sz="1600" dirty="0">
                <a:solidFill>
                  <a:srgbClr val="635C5B"/>
                </a:solidFill>
                <a:latin typeface="Gill Sans MT"/>
                <a:sym typeface="Cabin"/>
              </a:endParaRPr>
            </a:p>
          </p:txBody>
        </p:sp>
        <p:sp>
          <p:nvSpPr>
            <p:cNvPr id="76" name="Text Placeholder 1">
              <a:extLst>
                <a:ext uri="{FF2B5EF4-FFF2-40B4-BE49-F238E27FC236}">
                  <a16:creationId xmlns:a16="http://schemas.microsoft.com/office/drawing/2014/main" id="{47CEAF4D-40C0-4B01-927C-AF3BDAB9A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1790981" y="4766780"/>
              <a:ext cx="1065320" cy="5232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80000" indent="-180000" algn="l" rtl="0" eaLnBrk="1" fontAlgn="base" hangingPunct="1">
                <a:spcBef>
                  <a:spcPts val="400"/>
                </a:spcBef>
                <a:spcAft>
                  <a:spcPts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360000" indent="-180000" algn="l" rtl="0" eaLnBrk="1" fontAlgn="base" hangingPunct="1"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40000" indent="-179388" algn="l" rtl="0" eaLnBrk="1" fontAlgn="base" hangingPunct="1">
                <a:spcBef>
                  <a:spcPts val="4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720000" indent="-179388" algn="l" rtl="0" eaLnBrk="1" fontAlgn="base" hangingPunct="1">
                <a:spcBef>
                  <a:spcPts val="400"/>
                </a:spcBef>
                <a:spcAft>
                  <a:spcPts val="0"/>
                </a:spcAft>
                <a:buSzPct val="80000"/>
                <a:buFont typeface="Courier New" panose="02070309020205020404" pitchFamily="49" charset="0"/>
                <a:buChar char="o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900000" indent="-180000" algn="l" rtl="0" eaLnBrk="1" fontAlgn="base" hangingPunct="1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Char char="-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1080000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 baseline="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260001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1440001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1620001" indent="-180000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Arial" charset="0"/>
                <a:buChar char="-"/>
                <a:defRPr sz="1400" baseline="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01600" indent="0">
                <a:buNone/>
              </a:pPr>
              <a:r>
                <a:rPr lang="en-US" sz="1600" i="1" dirty="0">
                  <a:solidFill>
                    <a:schemeClr val="tx2"/>
                  </a:solidFill>
                  <a:sym typeface="Cabin"/>
                </a:rPr>
                <a:t>No locational signals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A9342600-C351-454D-B786-EE69DC0EFB8D}"/>
              </a:ext>
            </a:extLst>
          </p:cNvPr>
          <p:cNvSpPr txBox="1"/>
          <p:nvPr/>
        </p:nvSpPr>
        <p:spPr>
          <a:xfrm>
            <a:off x="3425148" y="2257324"/>
            <a:ext cx="1527853" cy="2646878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/>
            <a:r>
              <a:rPr lang="en-US" b="1" dirty="0">
                <a:solidFill>
                  <a:srgbClr val="635C5B"/>
                </a:solidFill>
              </a:rPr>
              <a:t>Bid bonus/</a:t>
            </a:r>
          </a:p>
          <a:p>
            <a:pPr marL="101600" algn="ctr"/>
            <a:r>
              <a:rPr lang="en-US" b="1" dirty="0">
                <a:solidFill>
                  <a:srgbClr val="635C5B"/>
                </a:solidFill>
              </a:rPr>
              <a:t>penalty</a:t>
            </a:r>
          </a:p>
          <a:p>
            <a:pPr marL="101600" algn="ctr"/>
            <a:endParaRPr lang="en-US" b="1" dirty="0">
              <a:solidFill>
                <a:srgbClr val="635C5B"/>
              </a:solidFill>
            </a:endParaRPr>
          </a:p>
          <a:p>
            <a:pPr marL="101600" algn="ctr"/>
            <a:r>
              <a:rPr lang="en-US" sz="1600" dirty="0">
                <a:solidFill>
                  <a:srgbClr val="635C5B"/>
                </a:solidFill>
              </a:rPr>
              <a:t>Bonus applied to bids in places with available grid capacity or power capacity needs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D5418D-D79E-41BE-BA53-022E8D7B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/>
              <a:t>Bid bonusses and penalties reflect the value of electricity or grid restrictions</a:t>
            </a:r>
          </a:p>
        </p:txBody>
      </p:sp>
    </p:spTree>
    <p:extLst>
      <p:ext uri="{BB962C8B-B14F-4D97-AF65-F5344CB8AC3E}">
        <p14:creationId xmlns:p14="http://schemas.microsoft.com/office/powerpoint/2010/main" val="119658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62BC770F-F813-4391-87E0-14B7CB5C7A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951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6154E3F-0ED2-4D2C-8933-7ADCD7C5DA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EDFFE-8FB6-4518-A259-D95F92F1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Content Placeholder 26">
            <a:extLst>
              <a:ext uri="{FF2B5EF4-FFF2-40B4-BE49-F238E27FC236}">
                <a16:creationId xmlns:a16="http://schemas.microsoft.com/office/drawing/2014/main" id="{A155AB43-F5EB-4529-A2CB-A04DDE05E1D3}"/>
              </a:ext>
            </a:extLst>
          </p:cNvPr>
          <p:cNvSpPr txBox="1">
            <a:spLocks/>
          </p:cNvSpPr>
          <p:nvPr/>
        </p:nvSpPr>
        <p:spPr bwMode="gray">
          <a:xfrm>
            <a:off x="2007129" y="6115059"/>
            <a:ext cx="870775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60000" indent="-1800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–"/>
              <a:defRPr lang="en-US" sz="16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40000" indent="-17938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20000" indent="-17938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900000" indent="-1800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lang="en-GB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1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err="1">
                <a:solidFill>
                  <a:schemeClr val="accent3"/>
                </a:solidFill>
              </a:rPr>
              <a:t>Quellen</a:t>
            </a:r>
            <a:r>
              <a:rPr lang="en-US" kern="0" dirty="0">
                <a:solidFill>
                  <a:schemeClr val="accent3"/>
                </a:solidFill>
              </a:rPr>
              <a:t> Bayan 2018 (USAID); </a:t>
            </a:r>
            <a:r>
              <a:rPr lang="en-US" kern="0" dirty="0" err="1">
                <a:solidFill>
                  <a:schemeClr val="accent3"/>
                </a:solidFill>
              </a:rPr>
              <a:t>BNetzA</a:t>
            </a:r>
            <a:r>
              <a:rPr lang="en-US" kern="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5E3B488-2572-44DF-BA7C-65F4BFD61D2C}"/>
              </a:ext>
            </a:extLst>
          </p:cNvPr>
          <p:cNvSpPr txBox="1">
            <a:spLocks/>
          </p:cNvSpPr>
          <p:nvPr/>
        </p:nvSpPr>
        <p:spPr>
          <a:xfrm>
            <a:off x="2037918" y="4864839"/>
            <a:ext cx="5049389" cy="317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6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40000" indent="-179388" algn="l" rtl="0" eaLnBrk="1" fontAlgn="base" hangingPunct="1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20000" indent="-179388" algn="l" rtl="0" eaLnBrk="1" fontAlgn="base" hangingPunct="1">
              <a:spcBef>
                <a:spcPts val="4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90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>
                <a:solidFill>
                  <a:schemeClr val="accent3"/>
                </a:solidFill>
              </a:rPr>
              <a:t>Germany – Onshore wind</a:t>
            </a:r>
          </a:p>
          <a:p>
            <a:pPr>
              <a:lnSpc>
                <a:spcPct val="100000"/>
              </a:lnSpc>
            </a:pPr>
            <a:r>
              <a:rPr lang="en-US" sz="1600" kern="0">
                <a:solidFill>
                  <a:schemeClr val="accent3"/>
                </a:solidFill>
              </a:rPr>
              <a:t>„Grid extension area“: up to 900 MW may be added</a:t>
            </a:r>
          </a:p>
          <a:p>
            <a:pPr>
              <a:lnSpc>
                <a:spcPct val="100000"/>
              </a:lnSpc>
            </a:pPr>
            <a:r>
              <a:rPr lang="en-US" sz="1600" kern="0">
                <a:solidFill>
                  <a:schemeClr val="accent3"/>
                </a:solidFill>
              </a:rPr>
              <a:t>2800 MW yearly auction volume</a:t>
            </a:r>
            <a:endParaRPr lang="en-US" sz="1600" kern="0" dirty="0">
              <a:solidFill>
                <a:schemeClr val="accent3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3CED4F8-4826-4597-9D09-3CA53E76C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23628"/>
              </p:ext>
            </p:extLst>
          </p:nvPr>
        </p:nvGraphicFramePr>
        <p:xfrm>
          <a:off x="2007130" y="2094267"/>
          <a:ext cx="472198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96">
                  <a:extLst>
                    <a:ext uri="{9D8B030D-6E8A-4147-A177-3AD203B41FA5}">
                      <a16:colId xmlns:a16="http://schemas.microsoft.com/office/drawing/2014/main" val="1233617576"/>
                    </a:ext>
                  </a:extLst>
                </a:gridCol>
                <a:gridCol w="1072185">
                  <a:extLst>
                    <a:ext uri="{9D8B030D-6E8A-4147-A177-3AD203B41FA5}">
                      <a16:colId xmlns:a16="http://schemas.microsoft.com/office/drawing/2014/main" val="4082977246"/>
                    </a:ext>
                  </a:extLst>
                </a:gridCol>
                <a:gridCol w="1097641">
                  <a:extLst>
                    <a:ext uri="{9D8B030D-6E8A-4147-A177-3AD203B41FA5}">
                      <a16:colId xmlns:a16="http://schemas.microsoft.com/office/drawing/2014/main" val="1063162670"/>
                    </a:ext>
                  </a:extLst>
                </a:gridCol>
                <a:gridCol w="1223367">
                  <a:extLst>
                    <a:ext uri="{9D8B030D-6E8A-4147-A177-3AD203B41FA5}">
                      <a16:colId xmlns:a16="http://schemas.microsoft.com/office/drawing/2014/main" val="1647005242"/>
                    </a:ext>
                  </a:extLst>
                </a:gridCol>
              </a:tblGrid>
              <a:tr h="671843">
                <a:tc>
                  <a:txBody>
                    <a:bodyPr/>
                    <a:lstStyle/>
                    <a:p>
                      <a:r>
                        <a:rPr lang="en-US" sz="1400" b="0"/>
                        <a:t>District</a:t>
                      </a:r>
                      <a:endParaRPr lang="en-US" sz="14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Substation</a:t>
                      </a:r>
                      <a:endParaRPr lang="en-US" sz="14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Max. grid capacitiy</a:t>
                      </a:r>
                    </a:p>
                    <a:p>
                      <a:endParaRPr lang="en-US" sz="14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# new grid connections</a:t>
                      </a:r>
                      <a:endParaRPr lang="en-US" sz="14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68233"/>
                  </a:ext>
                </a:extLst>
              </a:tr>
              <a:tr h="437026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rgbClr val="000000"/>
                          </a:solidFill>
                        </a:rPr>
                        <a:t>Astrakhanskiy</a:t>
                      </a: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 district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Urman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7 MW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989963"/>
                  </a:ext>
                </a:extLst>
              </a:tr>
              <a:tr h="27993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Sandyktauskiy district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Balkashino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7 MW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56999"/>
                  </a:ext>
                </a:extLst>
              </a:tr>
              <a:tr h="2799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District -</a:t>
                      </a:r>
                    </a:p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Gabit Musrepov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Kuibyshevskaya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14 MW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48511"/>
                  </a:ext>
                </a:extLst>
              </a:tr>
            </a:tbl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2A66996-70BD-4159-9B33-BD9121C8E7AD}"/>
              </a:ext>
            </a:extLst>
          </p:cNvPr>
          <p:cNvSpPr txBox="1">
            <a:spLocks/>
          </p:cNvSpPr>
          <p:nvPr/>
        </p:nvSpPr>
        <p:spPr>
          <a:xfrm>
            <a:off x="2007130" y="1694939"/>
            <a:ext cx="5053282" cy="317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6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40000" indent="-179388" algn="l" rtl="0" eaLnBrk="1" fontAlgn="base" hangingPunct="1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20000" indent="-179388" algn="l" rtl="0" eaLnBrk="1" fontAlgn="base" hangingPunct="1">
              <a:spcBef>
                <a:spcPts val="4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900000" indent="-180000" algn="l" rtl="0" eaLnBrk="1" fontAlgn="base" hangingPunct="1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1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kern="0">
                <a:solidFill>
                  <a:schemeClr val="accent3"/>
                </a:solidFill>
              </a:rPr>
              <a:t>Kazakhstan – Segments &lt;10 MW</a:t>
            </a:r>
            <a:endParaRPr lang="en-US" sz="1600" b="1" kern="0" dirty="0">
              <a:solidFill>
                <a:schemeClr val="accent3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3FBBAF9-C0BA-42E6-A546-293787FDD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600" y="1465772"/>
            <a:ext cx="5029200" cy="4543849"/>
          </a:xfrm>
          <a:prstGeom prst="wedgeRoundRectCallout">
            <a:avLst>
              <a:gd name="adj1" fmla="val 55650"/>
              <a:gd name="adj2" fmla="val -15549"/>
              <a:gd name="adj3" fmla="val 16667"/>
            </a:avLst>
          </a:prstGeom>
          <a:solidFill>
            <a:schemeClr val="accent3">
              <a:lumMod val="50000"/>
              <a:alpha val="15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3ED69A-54E2-4436-BF1B-ECC1B623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81800" y="4759039"/>
            <a:ext cx="4114993" cy="977875"/>
            <a:chOff x="6781800" y="4759039"/>
            <a:chExt cx="4114993" cy="977875"/>
          </a:xfrm>
        </p:grpSpPr>
        <p:sp>
          <p:nvSpPr>
            <p:cNvPr id="20" name="Text Placeholder 1">
              <a:extLst>
                <a:ext uri="{FF2B5EF4-FFF2-40B4-BE49-F238E27FC236}">
                  <a16:creationId xmlns:a16="http://schemas.microsoft.com/office/drawing/2014/main" id="{0672BDCF-9F45-45FF-9D54-EB3B870C1D84}"/>
                </a:ext>
              </a:extLst>
            </p:cNvPr>
            <p:cNvSpPr txBox="1">
              <a:spLocks/>
            </p:cNvSpPr>
            <p:nvPr/>
          </p:nvSpPr>
          <p:spPr>
            <a:xfrm>
              <a:off x="7095744" y="5213693"/>
              <a:ext cx="150876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>
                  <a:latin typeface="+mn-lt"/>
                </a:rPr>
                <a:t>Kazakhstan, Germany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0AC6D7-4CB4-49EE-BA29-ECBADF3D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5159915"/>
              <a:ext cx="28956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C1CA0AEF-15A1-4FA3-BEB8-91FE0F4F8DB4}"/>
                </a:ext>
              </a:extLst>
            </p:cNvPr>
            <p:cNvSpPr txBox="1">
              <a:spLocks/>
            </p:cNvSpPr>
            <p:nvPr/>
          </p:nvSpPr>
          <p:spPr>
            <a:xfrm>
              <a:off x="9683509" y="4759039"/>
              <a:ext cx="1213284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>
                <a:buNone/>
              </a:pPr>
              <a:r>
                <a:rPr lang="en-US" sz="1600" i="1" dirty="0">
                  <a:solidFill>
                    <a:schemeClr val="tx2"/>
                  </a:solidFill>
                  <a:latin typeface="+mn-lt"/>
                </a:rPr>
                <a:t>Hard locational signals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8245BDB-9BC9-486D-860D-7452FAF71D0A}"/>
              </a:ext>
            </a:extLst>
          </p:cNvPr>
          <p:cNvSpPr txBox="1"/>
          <p:nvPr/>
        </p:nvSpPr>
        <p:spPr>
          <a:xfrm>
            <a:off x="7086600" y="2259859"/>
            <a:ext cx="1527048" cy="2185214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/>
            <a:r>
              <a:rPr lang="en-US" b="1" dirty="0">
                <a:solidFill>
                  <a:srgbClr val="635C5B"/>
                </a:solidFill>
              </a:rPr>
              <a:t>Maximum capacity quota</a:t>
            </a:r>
          </a:p>
          <a:p>
            <a:pPr marL="101600" algn="ctr"/>
            <a:endParaRPr lang="en-US" b="1" dirty="0">
              <a:solidFill>
                <a:srgbClr val="635C5B"/>
              </a:solidFill>
            </a:endParaRPr>
          </a:p>
          <a:p>
            <a:pPr marL="101600" algn="ctr"/>
            <a:r>
              <a:rPr lang="en-US" sz="1600" dirty="0">
                <a:solidFill>
                  <a:srgbClr val="635C5B"/>
                </a:solidFill>
              </a:rPr>
              <a:t>Capacity limits (quotas) are defined in certain areas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933661-3C06-47A1-B015-79744949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zones have different capacity quotas</a:t>
            </a:r>
          </a:p>
        </p:txBody>
      </p:sp>
    </p:spTree>
    <p:extLst>
      <p:ext uri="{BB962C8B-B14F-4D97-AF65-F5344CB8AC3E}">
        <p14:creationId xmlns:p14="http://schemas.microsoft.com/office/powerpoint/2010/main" val="189567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D87E1EB1-2003-443A-8338-A373FA0AB4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6460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4801E32-A37D-41EE-AC94-1C3E3055BB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A7D657BC-D122-4855-AD6E-96E75F604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2920" y="2002005"/>
            <a:ext cx="6411686" cy="3408196"/>
          </a:xfrm>
          <a:prstGeom prst="wedgeRoundRectCallout">
            <a:avLst>
              <a:gd name="adj1" fmla="val 54900"/>
              <a:gd name="adj2" fmla="val -28102"/>
              <a:gd name="adj3" fmla="val 16667"/>
            </a:avLst>
          </a:prstGeom>
          <a:solidFill>
            <a:schemeClr val="accent3">
              <a:lumMod val="50000"/>
              <a:alpha val="15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>
            <a:defPPr>
              <a:defRPr lang="en-GB"/>
            </a:defPPr>
            <a:lvl1pPr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32A7C-98AC-41E5-A24F-D27682B9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254D710-DA51-4F2F-9478-DB63C7ED99A9}"/>
              </a:ext>
            </a:extLst>
          </p:cNvPr>
          <p:cNvSpPr/>
          <p:nvPr/>
        </p:nvSpPr>
        <p:spPr>
          <a:xfrm>
            <a:off x="5634628" y="3507183"/>
            <a:ext cx="2442573" cy="954107"/>
          </a:xfrm>
          <a:prstGeom prst="rect">
            <a:avLst/>
          </a:prstGeom>
          <a:solidFill>
            <a:schemeClr val="bg1"/>
          </a:solidFill>
          <a:ln>
            <a:solidFill>
              <a:srgbClr val="002F6C"/>
            </a:solidFill>
          </a:ln>
        </p:spPr>
        <p:txBody>
          <a:bodyPr wrap="square">
            <a:spAutoFit/>
          </a:bodyPr>
          <a:lstStyle>
            <a:defPPr>
              <a:defRPr lang="en-GB"/>
            </a:defPPr>
            <a:lvl1pPr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6C6463"/>
                </a:solidFill>
                <a:latin typeface="+mn-lt"/>
              </a:rPr>
              <a:t>Grid connection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6C6463"/>
                </a:solidFill>
                <a:latin typeface="+mn-lt"/>
              </a:rPr>
              <a:t>Environmental assessment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6C6463"/>
                </a:solidFill>
                <a:latin typeface="+mn-lt"/>
              </a:rPr>
              <a:t>Resource assessment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6C6463"/>
                </a:solidFill>
                <a:latin typeface="+mn-lt"/>
              </a:rPr>
              <a:t>Lease contract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90144D6-EA68-49B7-AE98-9BD3C3E65A45}"/>
              </a:ext>
            </a:extLst>
          </p:cNvPr>
          <p:cNvSpPr/>
          <p:nvPr/>
        </p:nvSpPr>
        <p:spPr>
          <a:xfrm>
            <a:off x="5634628" y="2982836"/>
            <a:ext cx="2442573" cy="523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en-GB"/>
            </a:defPPr>
            <a:lvl1pPr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+mn-lt"/>
              </a:rPr>
              <a:t>Pre-development by authorities may entail:</a:t>
            </a:r>
          </a:p>
        </p:txBody>
      </p:sp>
      <p:grpSp>
        <p:nvGrpSpPr>
          <p:cNvPr id="12" name="Group 11" descr="A figure showing site-specific auctions">
            <a:extLst>
              <a:ext uri="{FF2B5EF4-FFF2-40B4-BE49-F238E27FC236}">
                <a16:creationId xmlns:a16="http://schemas.microsoft.com/office/drawing/2014/main" id="{6149D2C0-507A-4139-8B7B-6D0F6E0784A5}"/>
              </a:ext>
            </a:extLst>
          </p:cNvPr>
          <p:cNvGrpSpPr/>
          <p:nvPr/>
        </p:nvGrpSpPr>
        <p:grpSpPr>
          <a:xfrm>
            <a:off x="1846352" y="2648502"/>
            <a:ext cx="3532676" cy="2500453"/>
            <a:chOff x="1846352" y="2648502"/>
            <a:chExt cx="3532676" cy="2500453"/>
          </a:xfrm>
        </p:grpSpPr>
        <p:sp>
          <p:nvSpPr>
            <p:cNvPr id="109" name="Abgerundetes Rechteck 5">
              <a:extLst>
                <a:ext uri="{FF2B5EF4-FFF2-40B4-BE49-F238E27FC236}">
                  <a16:creationId xmlns:a16="http://schemas.microsoft.com/office/drawing/2014/main" id="{4FF28448-F890-42D3-91A2-B0F96F323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846352" y="3198032"/>
              <a:ext cx="2089493" cy="1950923"/>
            </a:xfrm>
            <a:prstGeom prst="roundRect">
              <a:avLst/>
            </a:prstGeom>
            <a:solidFill>
              <a:srgbClr val="E8E8E8"/>
            </a:solidFill>
            <a:ln w="9525" cap="flat" cmpd="sng" algn="ctr">
              <a:solidFill>
                <a:srgbClr val="BA0C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000000"/>
                </a:solidFill>
                <a:latin typeface="Gill Sans MT"/>
                <a:cs typeface="Arial" pitchFamily="34" charset="0"/>
              </a:endParaRPr>
            </a:p>
          </p:txBody>
        </p:sp>
        <p:sp>
          <p:nvSpPr>
            <p:cNvPr id="110" name="Abgerundetes Rechteck 7">
              <a:extLst>
                <a:ext uri="{FF2B5EF4-FFF2-40B4-BE49-F238E27FC236}">
                  <a16:creationId xmlns:a16="http://schemas.microsoft.com/office/drawing/2014/main" id="{4E9D777F-0891-4404-9FF9-3B074E110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968982" y="3340394"/>
              <a:ext cx="894777" cy="764443"/>
            </a:xfrm>
            <a:prstGeom prst="roundRect">
              <a:avLst/>
            </a:prstGeom>
            <a:solidFill>
              <a:srgbClr val="E8E8E8"/>
            </a:solidFill>
            <a:ln w="9525" cap="flat" cmpd="sng" algn="ctr">
              <a:solidFill>
                <a:srgbClr val="BA0C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000000"/>
                </a:solidFill>
                <a:latin typeface="Gill Sans MT"/>
                <a:cs typeface="Arial" pitchFamily="34" charset="0"/>
              </a:endParaRPr>
            </a:p>
          </p:txBody>
        </p:sp>
        <p:sp>
          <p:nvSpPr>
            <p:cNvPr id="111" name="Abgerundetes Rechteck 9">
              <a:extLst>
                <a:ext uri="{FF2B5EF4-FFF2-40B4-BE49-F238E27FC236}">
                  <a16:creationId xmlns:a16="http://schemas.microsoft.com/office/drawing/2014/main" id="{FC680BA0-E36D-48D2-9F71-C8FC383E3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954314" y="4199346"/>
              <a:ext cx="894777" cy="764443"/>
            </a:xfrm>
            <a:prstGeom prst="roundRect">
              <a:avLst/>
            </a:prstGeom>
            <a:solidFill>
              <a:srgbClr val="E8E8E8"/>
            </a:solidFill>
            <a:ln w="9525" cap="flat" cmpd="sng" algn="ctr">
              <a:solidFill>
                <a:srgbClr val="BA0C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000000"/>
                </a:solidFill>
                <a:latin typeface="Gill Sans MT"/>
                <a:cs typeface="Arial" pitchFamily="34" charset="0"/>
              </a:endParaRPr>
            </a:p>
          </p:txBody>
        </p:sp>
        <p:sp>
          <p:nvSpPr>
            <p:cNvPr id="112" name="Abgerundetes Rechteck 10">
              <a:extLst>
                <a:ext uri="{FF2B5EF4-FFF2-40B4-BE49-F238E27FC236}">
                  <a16:creationId xmlns:a16="http://schemas.microsoft.com/office/drawing/2014/main" id="{AEA281DA-32AD-43C5-9D19-5A2F6D0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918876" y="4199347"/>
              <a:ext cx="894777" cy="764443"/>
            </a:xfrm>
            <a:prstGeom prst="roundRect">
              <a:avLst/>
            </a:prstGeom>
            <a:solidFill>
              <a:srgbClr val="E8E8E8"/>
            </a:solidFill>
            <a:ln w="9525" cap="flat" cmpd="sng" algn="ctr">
              <a:solidFill>
                <a:srgbClr val="BA0C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000000"/>
                </a:solidFill>
                <a:latin typeface="Gill Sans MT"/>
                <a:cs typeface="Arial" pitchFamily="34" charset="0"/>
              </a:endParaRPr>
            </a:p>
          </p:txBody>
        </p:sp>
        <p:sp>
          <p:nvSpPr>
            <p:cNvPr id="118" name="Textfeld 31">
              <a:extLst>
                <a:ext uri="{FF2B5EF4-FFF2-40B4-BE49-F238E27FC236}">
                  <a16:creationId xmlns:a16="http://schemas.microsoft.com/office/drawing/2014/main" id="{FC95C88A-E97C-4813-A6CC-C20CA02C8C31}"/>
                </a:ext>
              </a:extLst>
            </p:cNvPr>
            <p:cNvSpPr txBox="1"/>
            <p:nvPr/>
          </p:nvSpPr>
          <p:spPr>
            <a:xfrm>
              <a:off x="1858384" y="2648502"/>
              <a:ext cx="990707" cy="26161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>
                  <a:solidFill>
                    <a:srgbClr val="FFFFFF"/>
                  </a:solidFill>
                  <a:latin typeface="Gill Sans MT"/>
                  <a:cs typeface="Arial"/>
                </a:rPr>
                <a:t>Auctioneer</a:t>
              </a:r>
              <a:endParaRPr lang="en-US" sz="1100" kern="0" dirty="0">
                <a:solidFill>
                  <a:srgbClr val="FFFFFF"/>
                </a:solidFill>
                <a:latin typeface="Gill Sans MT"/>
                <a:cs typeface="Arial"/>
              </a:endParaRPr>
            </a:p>
          </p:txBody>
        </p:sp>
        <p:pic>
          <p:nvPicPr>
            <p:cNvPr id="119" name="Graphic 61" descr="Arrow: Clockwise curve">
              <a:extLst>
                <a:ext uri="{FF2B5EF4-FFF2-40B4-BE49-F238E27FC236}">
                  <a16:creationId xmlns:a16="http://schemas.microsoft.com/office/drawing/2014/main" id="{A5C69B0F-1CE4-4E57-B268-03B69269C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596047">
              <a:off x="2829589" y="2702962"/>
              <a:ext cx="650418" cy="650418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69DA4CB-07A2-4ADA-A6B9-4613B60A1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821309" y="3317461"/>
              <a:ext cx="1101088" cy="796860"/>
              <a:chOff x="1447524" y="1905000"/>
              <a:chExt cx="1101088" cy="796860"/>
            </a:xfrm>
          </p:grpSpPr>
          <p:sp>
            <p:nvSpPr>
              <p:cNvPr id="126" name="Abgerundetes Rechteck 8">
                <a:extLst>
                  <a:ext uri="{FF2B5EF4-FFF2-40B4-BE49-F238E27FC236}">
                    <a16:creationId xmlns:a16="http://schemas.microsoft.com/office/drawing/2014/main" id="{FAD1D0CD-B4B8-49C6-9A90-85D537A63F27}"/>
                  </a:ext>
                </a:extLst>
              </p:cNvPr>
              <p:cNvSpPr/>
              <p:nvPr/>
            </p:nvSpPr>
            <p:spPr bwMode="auto">
              <a:xfrm>
                <a:off x="1548888" y="1937417"/>
                <a:ext cx="894777" cy="764443"/>
              </a:xfrm>
              <a:prstGeom prst="roundRect">
                <a:avLst/>
              </a:prstGeom>
              <a:gradFill rotWithShape="1">
                <a:gsLst>
                  <a:gs pos="0">
                    <a:srgbClr val="002F6C">
                      <a:tint val="50000"/>
                      <a:satMod val="300000"/>
                    </a:srgbClr>
                  </a:gs>
                  <a:gs pos="35000">
                    <a:srgbClr val="002F6C">
                      <a:tint val="37000"/>
                      <a:satMod val="300000"/>
                    </a:srgbClr>
                  </a:gs>
                  <a:gs pos="100000">
                    <a:srgbClr val="002F6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2F6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rgbClr val="000000"/>
                  </a:solidFill>
                  <a:latin typeface="Gill Sans MT"/>
                  <a:cs typeface="Arial"/>
                </a:endParaRPr>
              </a:p>
            </p:txBody>
          </p:sp>
          <p:sp>
            <p:nvSpPr>
              <p:cNvPr id="127" name="Textfeld 15">
                <a:extLst>
                  <a:ext uri="{FF2B5EF4-FFF2-40B4-BE49-F238E27FC236}">
                    <a16:creationId xmlns:a16="http://schemas.microsoft.com/office/drawing/2014/main" id="{DD4CC60F-6A21-4B42-9814-C27271B45C94}"/>
                  </a:ext>
                </a:extLst>
              </p:cNvPr>
              <p:cNvSpPr txBox="1"/>
              <p:nvPr/>
            </p:nvSpPr>
            <p:spPr>
              <a:xfrm>
                <a:off x="1502089" y="1905000"/>
                <a:ext cx="9907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  <a:latin typeface="Gill Sans MT"/>
                    <a:cs typeface="Arial"/>
                  </a:rPr>
                  <a:t>Project site</a:t>
                </a:r>
                <a:endParaRPr lang="en-US" sz="1200" kern="0" dirty="0">
                  <a:solidFill>
                    <a:sysClr val="windowText" lastClr="000000"/>
                  </a:solidFill>
                  <a:latin typeface="Gill Sans MT"/>
                  <a:cs typeface="Arial"/>
                </a:endParaRPr>
              </a:p>
            </p:txBody>
          </p:sp>
          <p:sp>
            <p:nvSpPr>
              <p:cNvPr id="128" name="Textfeld 15">
                <a:extLst>
                  <a:ext uri="{FF2B5EF4-FFF2-40B4-BE49-F238E27FC236}">
                    <a16:creationId xmlns:a16="http://schemas.microsoft.com/office/drawing/2014/main" id="{94DDB630-CBE9-4F35-9431-7155CB0209A0}"/>
                  </a:ext>
                </a:extLst>
              </p:cNvPr>
              <p:cNvSpPr txBox="1"/>
              <p:nvPr/>
            </p:nvSpPr>
            <p:spPr>
              <a:xfrm>
                <a:off x="1447524" y="2043739"/>
                <a:ext cx="1101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  <a:latin typeface="Gill Sans MT"/>
                    <a:cs typeface="Arial"/>
                  </a:rPr>
                  <a:t>Selected &amp; pre-developed</a:t>
                </a:r>
                <a:endParaRPr lang="en-US" sz="1200" kern="0" dirty="0">
                  <a:solidFill>
                    <a:sysClr val="windowText" lastClr="000000"/>
                  </a:solidFill>
                  <a:latin typeface="Gill Sans MT"/>
                  <a:cs typeface="Arial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5F427F-1674-4492-A9D5-E9339DDF2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951085" y="3312422"/>
              <a:ext cx="1427943" cy="1676930"/>
              <a:chOff x="2478425" y="5340611"/>
              <a:chExt cx="1427943" cy="1676930"/>
            </a:xfrm>
          </p:grpSpPr>
          <p:sp>
            <p:nvSpPr>
              <p:cNvPr id="131" name="Textfeld 31">
                <a:extLst>
                  <a:ext uri="{FF2B5EF4-FFF2-40B4-BE49-F238E27FC236}">
                    <a16:creationId xmlns:a16="http://schemas.microsoft.com/office/drawing/2014/main" id="{04E342B6-A27B-4745-8F16-30B09AD34BE6}"/>
                  </a:ext>
                </a:extLst>
              </p:cNvPr>
              <p:cNvSpPr txBox="1"/>
              <p:nvPr/>
            </p:nvSpPr>
            <p:spPr>
              <a:xfrm>
                <a:off x="3039599" y="5340611"/>
                <a:ext cx="866769" cy="26161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2F6C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schemeClr val="accent4"/>
                    </a:solidFill>
                    <a:cs typeface="Arial"/>
                  </a:rPr>
                  <a:t>Bidder 1</a:t>
                </a:r>
              </a:p>
            </p:txBody>
          </p:sp>
          <p:sp>
            <p:nvSpPr>
              <p:cNvPr id="132" name="Textfeld 32">
                <a:extLst>
                  <a:ext uri="{FF2B5EF4-FFF2-40B4-BE49-F238E27FC236}">
                    <a16:creationId xmlns:a16="http://schemas.microsoft.com/office/drawing/2014/main" id="{3D4D74EB-5A9E-42D9-A9A0-63F05A28FA9F}"/>
                  </a:ext>
                </a:extLst>
              </p:cNvPr>
              <p:cNvSpPr txBox="1"/>
              <p:nvPr/>
            </p:nvSpPr>
            <p:spPr>
              <a:xfrm>
                <a:off x="3039599" y="5800287"/>
                <a:ext cx="866769" cy="26161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2F6C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schemeClr val="accent4"/>
                    </a:solidFill>
                    <a:cs typeface="Arial"/>
                  </a:rPr>
                  <a:t>Bidder 2</a:t>
                </a:r>
              </a:p>
            </p:txBody>
          </p:sp>
          <p:sp>
            <p:nvSpPr>
              <p:cNvPr id="133" name="Textfeld 33">
                <a:extLst>
                  <a:ext uri="{FF2B5EF4-FFF2-40B4-BE49-F238E27FC236}">
                    <a16:creationId xmlns:a16="http://schemas.microsoft.com/office/drawing/2014/main" id="{48BEB9BF-DA66-402B-9A75-43A5F92FCBFE}"/>
                  </a:ext>
                </a:extLst>
              </p:cNvPr>
              <p:cNvSpPr txBox="1"/>
              <p:nvPr/>
            </p:nvSpPr>
            <p:spPr>
              <a:xfrm>
                <a:off x="3039599" y="6278110"/>
                <a:ext cx="866769" cy="26161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2F6C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schemeClr val="accent4"/>
                    </a:solidFill>
                    <a:cs typeface="Arial"/>
                  </a:rPr>
                  <a:t>Bidder 3</a:t>
                </a:r>
              </a:p>
            </p:txBody>
          </p:sp>
          <p:sp>
            <p:nvSpPr>
              <p:cNvPr id="134" name="Textfeld 34">
                <a:extLst>
                  <a:ext uri="{FF2B5EF4-FFF2-40B4-BE49-F238E27FC236}">
                    <a16:creationId xmlns:a16="http://schemas.microsoft.com/office/drawing/2014/main" id="{AAADCC6F-2FFE-4122-9D9D-DCA4CE550C39}"/>
                  </a:ext>
                </a:extLst>
              </p:cNvPr>
              <p:cNvSpPr txBox="1"/>
              <p:nvPr/>
            </p:nvSpPr>
            <p:spPr>
              <a:xfrm>
                <a:off x="3039599" y="6755931"/>
                <a:ext cx="866769" cy="26161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2F6C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schemeClr val="accent4"/>
                    </a:solidFill>
                    <a:cs typeface="Arial"/>
                  </a:rPr>
                  <a:t>Bidder 4</a:t>
                </a:r>
              </a:p>
            </p:txBody>
          </p:sp>
          <p:cxnSp>
            <p:nvCxnSpPr>
              <p:cNvPr id="135" name="Gewinkelte Verbindung 36">
                <a:extLst>
                  <a:ext uri="{FF2B5EF4-FFF2-40B4-BE49-F238E27FC236}">
                    <a16:creationId xmlns:a16="http://schemas.microsoft.com/office/drawing/2014/main" id="{9132BB3A-661F-4515-8425-244DA4FAADC5}"/>
                  </a:ext>
                </a:extLst>
              </p:cNvPr>
              <p:cNvCxnSpPr>
                <a:cxnSpLocks/>
                <a:stCxn id="131" idx="1"/>
              </p:cNvCxnSpPr>
              <p:nvPr/>
            </p:nvCxnSpPr>
            <p:spPr bwMode="auto">
              <a:xfrm rot="10800000" flipV="1">
                <a:off x="2478425" y="5471416"/>
                <a:ext cx="561174" cy="284514"/>
              </a:xfrm>
              <a:prstGeom prst="bentConnector3">
                <a:avLst>
                  <a:gd name="adj1" fmla="val 50000"/>
                </a:avLst>
              </a:prstGeom>
              <a:solidFill>
                <a:srgbClr val="002F6C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Gewinkelte Verbindung 50">
                <a:extLst>
                  <a:ext uri="{FF2B5EF4-FFF2-40B4-BE49-F238E27FC236}">
                    <a16:creationId xmlns:a16="http://schemas.microsoft.com/office/drawing/2014/main" id="{87FECFFE-AA20-4504-B793-54DE43B0EF3C}"/>
                  </a:ext>
                </a:extLst>
              </p:cNvPr>
              <p:cNvCxnSpPr>
                <a:cxnSpLocks/>
                <a:stCxn id="133" idx="1"/>
              </p:cNvCxnSpPr>
              <p:nvPr/>
            </p:nvCxnSpPr>
            <p:spPr bwMode="auto">
              <a:xfrm rot="10800000">
                <a:off x="2759011" y="5788293"/>
                <a:ext cx="280589" cy="620623"/>
              </a:xfrm>
              <a:prstGeom prst="bentConnector2">
                <a:avLst/>
              </a:prstGeom>
              <a:solidFill>
                <a:srgbClr val="002F6C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Gewinkelte Verbindung 50">
                <a:extLst>
                  <a:ext uri="{FF2B5EF4-FFF2-40B4-BE49-F238E27FC236}">
                    <a16:creationId xmlns:a16="http://schemas.microsoft.com/office/drawing/2014/main" id="{765E32C0-0208-4ED4-8A87-1F622025BAD4}"/>
                  </a:ext>
                </a:extLst>
              </p:cNvPr>
              <p:cNvCxnSpPr>
                <a:cxnSpLocks/>
                <a:stCxn id="134" idx="1"/>
              </p:cNvCxnSpPr>
              <p:nvPr/>
            </p:nvCxnSpPr>
            <p:spPr bwMode="auto">
              <a:xfrm rot="10800000">
                <a:off x="2759011" y="5709478"/>
                <a:ext cx="280589" cy="1177258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FC0851E5-3E28-4270-AEAE-F516DC6C0C88}"/>
              </a:ext>
            </a:extLst>
          </p:cNvPr>
          <p:cNvSpPr txBox="1">
            <a:spLocks/>
          </p:cNvSpPr>
          <p:nvPr/>
        </p:nvSpPr>
        <p:spPr>
          <a:xfrm>
            <a:off x="1884742" y="2251888"/>
            <a:ext cx="5897863" cy="317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GB"/>
            </a:defPPr>
            <a:lvl1pPr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kern="0">
                <a:solidFill>
                  <a:schemeClr val="accent3"/>
                </a:solidFill>
                <a:latin typeface="+mn-lt"/>
              </a:rPr>
              <a:t>Zambia – “Scaling Solar“ / Germany – Offshore wind</a:t>
            </a:r>
          </a:p>
          <a:p>
            <a:pPr>
              <a:lnSpc>
                <a:spcPct val="100000"/>
              </a:lnSpc>
            </a:pPr>
            <a:r>
              <a:rPr lang="en-US" sz="1800" kern="0">
                <a:latin typeface="+mn-lt"/>
              </a:rPr>
              <a:t> </a:t>
            </a:r>
            <a:endParaRPr lang="en-US" sz="1800" kern="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76E29B-9C98-4EBB-BB3D-3116A362C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77200" y="4810780"/>
            <a:ext cx="2819593" cy="942120"/>
            <a:chOff x="8077200" y="4810780"/>
            <a:chExt cx="2819593" cy="942120"/>
          </a:xfrm>
        </p:grpSpPr>
        <p:sp>
          <p:nvSpPr>
            <p:cNvPr id="140" name="Text Placeholder 1">
              <a:extLst>
                <a:ext uri="{FF2B5EF4-FFF2-40B4-BE49-F238E27FC236}">
                  <a16:creationId xmlns:a16="http://schemas.microsoft.com/office/drawing/2014/main" id="{F3A6C7E9-8920-4670-B80A-423EC898B1BD}"/>
                </a:ext>
              </a:extLst>
            </p:cNvPr>
            <p:cNvSpPr txBox="1">
              <a:spLocks/>
            </p:cNvSpPr>
            <p:nvPr/>
          </p:nvSpPr>
          <p:spPr>
            <a:xfrm>
              <a:off x="8609090" y="5229679"/>
              <a:ext cx="1295400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 algn="ctr">
                <a:buNone/>
              </a:pPr>
              <a:r>
                <a:rPr lang="en-US" sz="1600" dirty="0">
                  <a:latin typeface="+mn-lt"/>
                </a:rPr>
                <a:t>Zambia, Germany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1C65EF35-21E8-4FC1-BD22-41EBAF824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077200" y="5148955"/>
              <a:ext cx="1720564" cy="109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 Placeholder 1">
              <a:extLst>
                <a:ext uri="{FF2B5EF4-FFF2-40B4-BE49-F238E27FC236}">
                  <a16:creationId xmlns:a16="http://schemas.microsoft.com/office/drawing/2014/main" id="{2CAD2838-2961-4DE5-8654-B11BCEBA6143}"/>
                </a:ext>
              </a:extLst>
            </p:cNvPr>
            <p:cNvSpPr txBox="1">
              <a:spLocks/>
            </p:cNvSpPr>
            <p:nvPr/>
          </p:nvSpPr>
          <p:spPr>
            <a:xfrm>
              <a:off x="9683509" y="4810780"/>
              <a:ext cx="1213284" cy="52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6C6463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6C6463"/>
                </a:buClr>
                <a:buSzPts val="1600"/>
                <a:buFont typeface="Arial"/>
                <a:buChar char="–"/>
                <a:defRPr sz="16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6C6463"/>
                </a:buClr>
                <a:buSzPts val="1400"/>
                <a:buFont typeface="Arial"/>
                <a:buChar char="»"/>
                <a:defRPr sz="1400" b="0" i="0" u="none" strike="noStrike" cap="none">
                  <a:solidFill>
                    <a:srgbClr val="6C6463"/>
                  </a:solidFill>
                  <a:latin typeface="Cabin"/>
                  <a:ea typeface="Cabin"/>
                  <a:cs typeface="Cabin"/>
                  <a:sym typeface="Cabin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defRPr>
              </a:lvl9pPr>
            </a:lstStyle>
            <a:p>
              <a:pPr marL="101600" indent="0">
                <a:buNone/>
              </a:pPr>
              <a:r>
                <a:rPr lang="en-US" sz="1600" i="1" dirty="0">
                  <a:solidFill>
                    <a:schemeClr val="tx2"/>
                  </a:solidFill>
                  <a:latin typeface="+mn-lt"/>
                </a:rPr>
                <a:t>Hard locational signals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BAD5E6C5-9D7C-4026-912C-BFA7FDFDC99E}"/>
              </a:ext>
            </a:extLst>
          </p:cNvPr>
          <p:cNvSpPr txBox="1"/>
          <p:nvPr/>
        </p:nvSpPr>
        <p:spPr>
          <a:xfrm>
            <a:off x="8570838" y="2252441"/>
            <a:ext cx="1371904" cy="243143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01600" algn="ctr"/>
            <a:r>
              <a:rPr lang="en-US" b="1" dirty="0">
                <a:solidFill>
                  <a:srgbClr val="635C5B"/>
                </a:solidFill>
              </a:rPr>
              <a:t>Site-specific auction</a:t>
            </a:r>
          </a:p>
          <a:p>
            <a:pPr marL="101600" algn="ctr"/>
            <a:endParaRPr lang="en-US" b="1" dirty="0">
              <a:solidFill>
                <a:srgbClr val="635C5B"/>
              </a:solidFill>
            </a:endParaRPr>
          </a:p>
          <a:p>
            <a:pPr marL="101600" algn="ctr"/>
            <a:r>
              <a:rPr lang="en-US" sz="1600" dirty="0">
                <a:solidFill>
                  <a:srgbClr val="635C5B"/>
                </a:solidFill>
              </a:rPr>
              <a:t>Authorities select a site according to grid and land availability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BBCFB1-9E76-4630-BDCD-84297750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Site-specific auctions can effectively take grid restrictions into account</a:t>
            </a:r>
          </a:p>
        </p:txBody>
      </p:sp>
    </p:spTree>
    <p:extLst>
      <p:ext uri="{BB962C8B-B14F-4D97-AF65-F5344CB8AC3E}">
        <p14:creationId xmlns:p14="http://schemas.microsoft.com/office/powerpoint/2010/main" val="336711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2E1FA16-2449-492F-9D2A-E236634321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026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6E762B27-1B14-4BE3-B74E-C8834EFCBE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B8283-5BC5-4AD3-B9D0-8E882661C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6A2F1F-CAB8-4A0E-B5BD-9A6E21C6B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26966"/>
              </p:ext>
            </p:extLst>
          </p:nvPr>
        </p:nvGraphicFramePr>
        <p:xfrm>
          <a:off x="1066496" y="3483750"/>
          <a:ext cx="9601200" cy="3091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546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7789654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3091934"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Key input data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Todays and future expected hourly load time series for each node of the transmission grid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Techno-economic parameters of power plants connected to each system node incl. installed capacity, fuel cost, efficiency, min. stable generation level, max. ramp-rates, must-run requirements, etc.)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Transmission capacity between nodes of the transmission system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Potential hourly RE generation over the year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Ideal case: hourly time-series available for each node of the transmission system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38C370-DCED-48DD-B779-B210AC8A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2060"/>
              </p:ext>
            </p:extLst>
          </p:nvPr>
        </p:nvGraphicFramePr>
        <p:xfrm>
          <a:off x="1066496" y="2441431"/>
          <a:ext cx="9601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546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7789654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740433"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Tool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Production Cost Modelling Tool which optimizes the unit commitment and economic dispatch of the power generation fleet taking into account transmission constraints of the grid  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DDE9F9-AC37-4C57-85FB-50930EAD2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80402"/>
              </p:ext>
            </p:extLst>
          </p:nvPr>
        </p:nvGraphicFramePr>
        <p:xfrm>
          <a:off x="1066800" y="1552216"/>
          <a:ext cx="9601200" cy="740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546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7789654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740433"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Benefits of locational signals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Reduced total system costs by identifying an optimal trade-off between required grid extensions/reinforcements and RE generation costs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327C65D-D79A-4291-9963-656B3246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meaningful locational signals (1/III)</a:t>
            </a:r>
          </a:p>
        </p:txBody>
      </p:sp>
    </p:spTree>
    <p:extLst>
      <p:ext uri="{BB962C8B-B14F-4D97-AF65-F5344CB8AC3E}">
        <p14:creationId xmlns:p14="http://schemas.microsoft.com/office/powerpoint/2010/main" val="71316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D7C360B-BD39-45DC-9678-7216EB1397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8990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F546818E-9270-420B-A9DA-6E76C3CAF9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B8283-5BC5-4AD3-B9D0-8E882661C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DDE9F9-AC37-4C57-85FB-50930EAD2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8189"/>
              </p:ext>
            </p:extLst>
          </p:nvPr>
        </p:nvGraphicFramePr>
        <p:xfrm>
          <a:off x="1066800" y="2371315"/>
          <a:ext cx="77724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49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6305910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740433"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solidFill>
                            <a:schemeClr val="bg1"/>
                          </a:solidFill>
                        </a:rPr>
                        <a:t>Output for each investigated scenario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Total annual system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Optimal hourly dispatch schedule for power plants at each node of the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Hourly power transmission between system nodes and grid congestion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Hourly locational marginal prices (LMP) for each system node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Comparing results between investigated scenarios shows saving/additional costs if RE project is installed at system node A compared to system node B or even not at all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noProof="0" dirty="0">
                          <a:solidFill>
                            <a:srgbClr val="635C5B"/>
                          </a:solidFill>
                        </a:rPr>
                        <a:t>Based on results, locational signals (bonus/malus) can be defined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44509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327C65D-D79A-4291-9963-656B3246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meaningful locational signals (1I/III)</a:t>
            </a:r>
          </a:p>
        </p:txBody>
      </p:sp>
    </p:spTree>
    <p:extLst>
      <p:ext uri="{BB962C8B-B14F-4D97-AF65-F5344CB8AC3E}">
        <p14:creationId xmlns:p14="http://schemas.microsoft.com/office/powerpoint/2010/main" val="606034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RRS1elptiPdQJkbKJHw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hIlqQ5HgvCqIgsdKS.k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YM0rWOzDDggvgagLbgz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5369kAaziB5ZMY1Ei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IRDzAE9YlPPfmPAY6SC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dudCYQrlj0radyunoNt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tA20fMcjgCrija6NP1v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0mPIaNjNxMDB5s_Sw.0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XnICIWfvyNzmX4n17M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NMu_YHFFMzi96c915__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jGVJoHRJG6UXJrG2f.A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.5s1e1dtXQ2L0AjtGrD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zu4du1IbvRo0AqymWhm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5xIuvRU3OekN0o3S36h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vwz1GbSH76KiISTlaWH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gqjMiOKEAxcqmFj8c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RXM6CIU.zk8JFGiQd.8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pQ12l.1BCv_FY.dojfK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v7qcG4.Am_dpYV6VEcw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eD0zYPPUEAlMXhlAZVg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HoYtAJIMmeR4zjaia37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qhJwKAD7wkp8K7GR3px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G8VKGb1zh7cqrpsXh30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ajZ3Afh83Vqzhxt17CP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XDaCfzImWWic9wMeUU0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TwMM5hlXsWCyz5LzA4j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FKmSK1qf82C3GO2crX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khU_w2XUXB95fQ3jmvr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gPjybvHQXJ7vbOgE.y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BWBaqnzJgarhlI.ANMI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lVVSjCA2UK_NMl0ftcT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KKcQuHwKA4rv3r6bhRk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qKTdZKJ47S15GsjcN8n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wCMjMc0i2YEyr3NJMuD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AS4Fx9KgrUFbIYKLSzh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YfM7h_Vf9KacVQzXqVi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QE2_kau3e6IpBUeJQ9Q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3bJQYLgk3cQjJwkrYLn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NbmBmiB1vunOSNXP3zw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bwFc3VK0Rv5UESBs.8d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oIdurPykzmXFJKoNOj.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n2rcx4S0CcDWdcsrBeW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gTq7TCZr3OSc5JCPVOU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9Bj941rD4vOR_2ewg2d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qclSkn50xTBe3zKDb2w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oIYw_q8zwu_9UC7vlM1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714aSdbNZf4SMHyJjQW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rZDIyRlMfK_7Vs5ljCk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c64garB.P8Bf3NDeGoC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Lr6ncWwMi8XKLPwjzXM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XGwaB7sp8iALhRchz.9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nML28k4J4nBmBPHRqnE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F.kNzs77y4T7hZqLnya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Ty.1LepxXRtLo6Ql6XE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JAkazIR03E2vAxZ1vAB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0OK1iSA6tKCtfl30vnD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PvxnofbdvsfOxJtYWwP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y5PsNdKLdJJC9O9RSty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3wqbDXkwo786JGk4mot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2Jr8ipSLsMJ1s7VO2Lx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IcYXT0gcWKIoL74NGj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CSB2b2pNMYioSOdppb7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6N4YrGcZ66eJjGvqiJx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7Fkif9ltYtglcvjias6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NhM4zx9UkJR9JxdRgwS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PceaXXfsdf8XF1k9f.P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7l7N4mczvTsH9Z.3ds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z2eho03Hj_BPNIWO3LU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he7J0WB4qDL85_U2H8u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.i.oz2kk.eu76oksUyL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QzJHxw3O6Nss1pTXOh6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D9WpCa91LC.CBvOpjR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rJ09zNWNGknuSgKDNFX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e9M9pyAqg2hjkc2v9d4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aGTcj4MLoeBQqmec6E8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8nyPMfPljCVLCixSSW5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6kmt3iMlvft4jsZS05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Q5mgBnRJuqgWATNlh1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hPTG0wlXmtC.GhNDhNL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UVQzUq7ZNClzQ0ZSKhw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jfpNOs7rMUQKmnVqYn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E8lJwAaboxs8pFS0DQc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u.FzUHCOXKb3V1dmug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Jxfkp7a6_GAqnLWxpW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XcX7XKk6fX_Nl1m_us_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cOQAHwrn3MTzi.rqo2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pagGS.xkCP7r1eeatO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Vk_kZVa4iiRF85Nr18o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7gSISBTMTPusXk4pJXB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UBUtCiT45q6kilFxox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WvoALumc_R_cBnNcy1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z3nhRAjNG0f3fCpVTk4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wr3k6PGOXEGGeAwhv6.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0bZ3uT8iS_OEYc5skG4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xvrNCm8XB4u47rJgWMN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GxVVXCjmBXyjeAYK38D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aHminCDkDLjQTaaZOPx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kIMwJUHEZ.fWJFAiGk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pJo89KJuZA_PqpgaKQh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p74YoAHpwu1RLVk2Rty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.p29zgy0GNbCemA7u4V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2TSAl3JZ7_HtEjVvD72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.djjqN_Gf1RRjvOf.wu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uHuHy7Nxif78OQgjXLA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kXbclHd4ZZpJF79mNk0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g5j3B9Tc24z_GUfjF8.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CEuGE_RE1HKc_9cdyj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5sfyYLoXKsV1ayDAf2O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uvl7hX0ij28G1fte1j6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0N1eEuTF0Upp_6HNPn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PIXsqkYsoT3MraghF64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9EaYT48vT.XODDuvieL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dUQqwxptICyuxJXmwU_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WXOoi.dCBHPw05fDRbK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_kCeox9MrSBNS4c8Us8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EUhh1vgox53y1U0RcPvQ"/>
</p:tagLst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D74689B0-0388-473D-A06D-3EB489E9CE60}"/>
    </a:ext>
  </a:extLst>
</a:theme>
</file>

<file path=ppt/theme/theme3.xml><?xml version="1.0" encoding="utf-8"?>
<a:theme xmlns:a="http://schemas.openxmlformats.org/drawingml/2006/main" name="2_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5.xml><?xml version="1.0" encoding="utf-8"?>
<a:theme xmlns:a="http://schemas.openxmlformats.org/drawingml/2006/main" name="1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Strommarkttreffen - Standortsteuerung" id="{F88D08B6-4347-42E3-BAFC-3660FBA6D522}" vid="{C305799B-7933-4F83-972F-FDDB2275C43F}"/>
    </a:ext>
  </a:extLst>
</a:theme>
</file>

<file path=ppt/theme/theme6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7.xml><?xml version="1.0" encoding="utf-8"?>
<a:theme xmlns:a="http://schemas.openxmlformats.org/drawingml/2006/main" name="2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8.xml><?xml version="1.0" encoding="utf-8"?>
<a:theme xmlns:a="http://schemas.openxmlformats.org/drawingml/2006/main" name="7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9.xml><?xml version="1.0" encoding="utf-8"?>
<a:theme xmlns:a="http://schemas.openxmlformats.org/drawingml/2006/main" name="8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BC181712BA935642AACDCDFA754D68E5" ma:contentTypeVersion="15" ma:contentTypeDescription="Create a new document." ma:contentTypeScope="" ma:versionID="f948ac67e752e5b7ce6f9e443303a785">
  <xsd:schema xmlns:xsd="http://www.w3.org/2001/XMLSchema" xmlns:xs="http://www.w3.org/2001/XMLSchema" xmlns:p="http://schemas.microsoft.com/office/2006/metadata/properties" xmlns:ns2="8d9b4ab4-65b9-4a08-baeb-312269dd31de" xmlns:ns3="d1a9d701-4f4a-43a3-88a5-5d202ecff1c2" targetNamespace="http://schemas.microsoft.com/office/2006/metadata/properties" ma:root="true" ma:fieldsID="125bad52f1e60193bb16a6356399dc79" ns2:_="" ns3:_="">
    <xsd:import namespace="8d9b4ab4-65b9-4a08-baeb-312269dd31de"/>
    <xsd:import namespace="d1a9d701-4f4a-43a3-88a5-5d202ecff1c2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9d701-4f4a-43a3-88a5-5d202ecff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D42BD-B63E-4F15-BBA7-3AD6658DE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424B8-95E8-4022-AA4A-1C0399C8CF87}">
  <ds:schemaRefs>
    <ds:schemaRef ds:uri="http://schemas.microsoft.com/office/2006/metadata/properties"/>
    <ds:schemaRef ds:uri="8d9b4ab4-65b9-4a08-baeb-312269dd31d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1a9d701-4f4a-43a3-88a5-5d202ecff1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8D808E-E886-445B-A47D-ECED68E4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d1a9d701-4f4a-43a3-88a5-5d202ecf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17707</TotalTime>
  <Words>1712</Words>
  <Application>Microsoft Office PowerPoint</Application>
  <PresentationFormat>Widescreen</PresentationFormat>
  <Paragraphs>283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Arial Narrow</vt:lpstr>
      <vt:lpstr>Calibri</vt:lpstr>
      <vt:lpstr>Gill Sans MT</vt:lpstr>
      <vt:lpstr>Palatino Linotype</vt:lpstr>
      <vt:lpstr>Times New Roman</vt:lpstr>
      <vt:lpstr>Wingdings</vt:lpstr>
      <vt:lpstr>4.3-Template_4.29.2016</vt:lpstr>
      <vt:lpstr>1_Presentation_Refresh 4:3</vt:lpstr>
      <vt:lpstr>2_4.3-Template_4.29.2016</vt:lpstr>
      <vt:lpstr>Navigant_Gray</vt:lpstr>
      <vt:lpstr>1_Navigant_Gray</vt:lpstr>
      <vt:lpstr>Presentation_Refresh 4:3</vt:lpstr>
      <vt:lpstr>2_Presentation_Refresh 4:3</vt:lpstr>
      <vt:lpstr>7_Navigant_Gray</vt:lpstr>
      <vt:lpstr>8_Navigant_Gray</vt:lpstr>
      <vt:lpstr>think-cell Slide</vt:lpstr>
      <vt:lpstr>Getting project location right:  locational signals </vt:lpstr>
      <vt:lpstr>System integration becomes more relevant with an increasing share of renewable energy</vt:lpstr>
      <vt:lpstr>Locational signals:  Why are they important</vt:lpstr>
      <vt:lpstr>A continuum of  incorporating locational steering in competitive procurement design</vt:lpstr>
      <vt:lpstr>Bid bonusses and penalties reflect the value of electricity or grid restrictions</vt:lpstr>
      <vt:lpstr>Different zones have different capacity quotas</vt:lpstr>
      <vt:lpstr>Site-specific auctions can effectively take grid restrictions into account</vt:lpstr>
      <vt:lpstr>How to create meaningful locational signals (1/III)</vt:lpstr>
      <vt:lpstr>How to create meaningful locational signals (1I/III)</vt:lpstr>
      <vt:lpstr>How to create meaningful locational signals (1II/III)</vt:lpstr>
      <vt:lpstr>Effectiveness of instruments is influenced by a lack of resources or lack of information available to authorities </vt:lpstr>
      <vt:lpstr>Exercise 3: Designing an auction with locational steering </vt:lpstr>
      <vt:lpstr>Interactive Session: Instructions </vt:lpstr>
      <vt:lpstr>Interactive Session - Instructions</vt:lpstr>
      <vt:lpstr>Interactive Session – list +/- of the different options for different countries and recommend one</vt:lpstr>
      <vt:lpstr>Interactive Session – Case countries (1/11)</vt:lpstr>
      <vt:lpstr>Interactive Session – Case countries (11/11)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Project Location Right</dc:title>
  <dc:subject>This presentation discusses the importance of locational signals and site-specific auctions.</dc:subject>
  <dc:creator>Navigant--A Guidehouse Company</dc:creator>
  <cp:keywords>Renewable energy auctions, competitive procurement, tariffs, price, markets, electricity, locational signals, project site</cp:keywords>
  <cp:lastModifiedBy>Bradley, Bridget</cp:lastModifiedBy>
  <cp:revision>334</cp:revision>
  <dcterms:created xsi:type="dcterms:W3CDTF">2016-05-03T20:02:08Z</dcterms:created>
  <dcterms:modified xsi:type="dcterms:W3CDTF">2020-07-03T17:02:49Z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0x01010041C754EF69CC447396707CDFA155F78400BC181712BA935642AACDCDFA754D68E5</vt:lpwstr>
  </property>
</Properties>
</file>