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Gill Sans"/>
      <p:regular r:id="rId8"/>
      <p:bold r:id="rId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38">
          <p15:clr>
            <a:srgbClr val="747775"/>
          </p15:clr>
        </p15:guide>
        <p15:guide id="2" orient="horz" pos="1111">
          <p15:clr>
            <a:srgbClr val="747775"/>
          </p15:clr>
        </p15:guide>
        <p15:guide id="3" orient="horz" pos="123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38" orient="horz"/>
        <p:guide pos="1111" orient="horz"/>
        <p:guide pos="123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GillSans-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GillSans-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ff1fe4f457_0_1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ff1fe4f457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mailto:kderiban@usaid.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21225" y="900775"/>
            <a:ext cx="7793700" cy="1011300"/>
          </a:xfrm>
          <a:prstGeom prst="rect">
            <a:avLst/>
          </a:prstGeom>
          <a:solidFill>
            <a:srgbClr val="002F6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txBox="1"/>
          <p:nvPr/>
        </p:nvSpPr>
        <p:spPr>
          <a:xfrm>
            <a:off x="399900" y="1129375"/>
            <a:ext cx="65052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400">
                <a:solidFill>
                  <a:srgbClr val="FFFFFF"/>
                </a:solidFill>
                <a:latin typeface="Gill Sans"/>
                <a:ea typeface="Gill Sans"/>
                <a:cs typeface="Gill Sans"/>
                <a:sym typeface="Gill Sans"/>
              </a:rPr>
              <a:t>Business Support Organizations Champions</a:t>
            </a:r>
            <a:endParaRPr b="1" sz="2400"/>
          </a:p>
        </p:txBody>
      </p:sp>
      <p:pic>
        <p:nvPicPr>
          <p:cNvPr id="56" name="Google Shape;56;p13"/>
          <p:cNvPicPr preferRelativeResize="0"/>
          <p:nvPr/>
        </p:nvPicPr>
        <p:blipFill>
          <a:blip r:embed="rId3">
            <a:alphaModFix/>
          </a:blip>
          <a:stretch>
            <a:fillRect/>
          </a:stretch>
        </p:blipFill>
        <p:spPr>
          <a:xfrm>
            <a:off x="0" y="0"/>
            <a:ext cx="2294500" cy="892545"/>
          </a:xfrm>
          <a:prstGeom prst="rect">
            <a:avLst/>
          </a:prstGeom>
          <a:noFill/>
          <a:ln>
            <a:noFill/>
          </a:ln>
        </p:spPr>
      </p:pic>
      <p:sp>
        <p:nvSpPr>
          <p:cNvPr id="57" name="Google Shape;57;p13"/>
          <p:cNvSpPr txBox="1"/>
          <p:nvPr/>
        </p:nvSpPr>
        <p:spPr>
          <a:xfrm>
            <a:off x="233150" y="2159750"/>
            <a:ext cx="2181600" cy="69330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sz="1500">
                <a:solidFill>
                  <a:srgbClr val="CC0000"/>
                </a:solidFill>
                <a:latin typeface="Gill Sans"/>
                <a:ea typeface="Gill Sans"/>
                <a:cs typeface="Gill Sans"/>
                <a:sym typeface="Gill Sans"/>
              </a:rPr>
              <a:t>Goals</a:t>
            </a:r>
            <a:endParaRPr b="1" sz="1500">
              <a:solidFill>
                <a:srgbClr val="CC0000"/>
              </a:solidFill>
              <a:latin typeface="Gill Sans"/>
              <a:ea typeface="Gill Sans"/>
              <a:cs typeface="Gill Sans"/>
              <a:sym typeface="Gill Sans"/>
            </a:endParaRPr>
          </a:p>
          <a:p>
            <a:pPr indent="0" lvl="0" marL="0" rtl="0" algn="l">
              <a:spcBef>
                <a:spcPts val="500"/>
              </a:spcBef>
              <a:spcAft>
                <a:spcPts val="0"/>
              </a:spcAft>
              <a:buClr>
                <a:schemeClr val="dk1"/>
              </a:buClr>
              <a:buSzPts val="1100"/>
              <a:buFont typeface="Arial"/>
              <a:buNone/>
            </a:pPr>
            <a:r>
              <a:rPr lang="en" sz="1100">
                <a:solidFill>
                  <a:srgbClr val="434343"/>
                </a:solidFill>
                <a:latin typeface="Gill Sans"/>
                <a:ea typeface="Gill Sans"/>
                <a:cs typeface="Gill Sans"/>
                <a:sym typeface="Gill Sans"/>
              </a:rPr>
              <a:t>Improved business resilience for better economic shock mitigation on micro, small, and medium enterprises. </a:t>
            </a:r>
            <a:endParaRPr sz="1100">
              <a:solidFill>
                <a:srgbClr val="434343"/>
              </a:solidFill>
              <a:latin typeface="Gill Sans"/>
              <a:ea typeface="Gill Sans"/>
              <a:cs typeface="Gill Sans"/>
              <a:sym typeface="Gill Sans"/>
            </a:endParaRPr>
          </a:p>
          <a:p>
            <a:pPr indent="0" lvl="0" marL="0" rtl="0" algn="l">
              <a:spcBef>
                <a:spcPts val="500"/>
              </a:spcBef>
              <a:spcAft>
                <a:spcPts val="0"/>
              </a:spcAft>
              <a:buNone/>
            </a:pPr>
            <a:r>
              <a:t/>
            </a:r>
            <a:endParaRPr sz="1100">
              <a:solidFill>
                <a:srgbClr val="434343"/>
              </a:solidFill>
              <a:latin typeface="Gill Sans"/>
              <a:ea typeface="Gill Sans"/>
              <a:cs typeface="Gill Sans"/>
              <a:sym typeface="Gill Sans"/>
            </a:endParaRPr>
          </a:p>
          <a:p>
            <a:pPr indent="0" lvl="0" marL="0" rtl="0" algn="l">
              <a:spcBef>
                <a:spcPts val="500"/>
              </a:spcBef>
              <a:spcAft>
                <a:spcPts val="0"/>
              </a:spcAft>
              <a:buNone/>
            </a:pPr>
            <a:r>
              <a:rPr lang="en" sz="1100">
                <a:solidFill>
                  <a:srgbClr val="434343"/>
                </a:solidFill>
                <a:latin typeface="Gill Sans"/>
                <a:ea typeface="Gill Sans"/>
                <a:cs typeface="Gill Sans"/>
                <a:sym typeface="Gill Sans"/>
              </a:rPr>
              <a:t>Promote women’s economic empowerment and </a:t>
            </a:r>
            <a:r>
              <a:rPr lang="en" sz="1100">
                <a:solidFill>
                  <a:srgbClr val="434343"/>
                </a:solidFill>
                <a:latin typeface="Gill Sans"/>
                <a:ea typeface="Gill Sans"/>
                <a:cs typeface="Gill Sans"/>
                <a:sym typeface="Gill Sans"/>
              </a:rPr>
              <a:t>economic equity.</a:t>
            </a:r>
            <a:endParaRPr sz="1100">
              <a:solidFill>
                <a:srgbClr val="434343"/>
              </a:solidFill>
              <a:latin typeface="Gill Sans"/>
              <a:ea typeface="Gill Sans"/>
              <a:cs typeface="Gill Sans"/>
              <a:sym typeface="Gill Sans"/>
            </a:endParaRPr>
          </a:p>
          <a:p>
            <a:pPr indent="0" lvl="0" marL="0" rtl="0" algn="l">
              <a:spcBef>
                <a:spcPts val="500"/>
              </a:spcBef>
              <a:spcAft>
                <a:spcPts val="0"/>
              </a:spcAft>
              <a:buNone/>
            </a:pPr>
            <a:br>
              <a:rPr lang="en" sz="1100">
                <a:solidFill>
                  <a:srgbClr val="434343"/>
                </a:solidFill>
                <a:latin typeface="Gill Sans"/>
                <a:ea typeface="Gill Sans"/>
                <a:cs typeface="Gill Sans"/>
                <a:sym typeface="Gill Sans"/>
              </a:rPr>
            </a:br>
            <a:endParaRPr sz="1100">
              <a:solidFill>
                <a:srgbClr val="434343"/>
              </a:solidFill>
              <a:latin typeface="Gill Sans"/>
              <a:ea typeface="Gill Sans"/>
              <a:cs typeface="Gill Sans"/>
              <a:sym typeface="Gill Sans"/>
            </a:endParaRPr>
          </a:p>
          <a:p>
            <a:pPr indent="0" lvl="0" marL="0" rtl="0" algn="l">
              <a:lnSpc>
                <a:spcPct val="100000"/>
              </a:lnSpc>
              <a:spcBef>
                <a:spcPts val="500"/>
              </a:spcBef>
              <a:spcAft>
                <a:spcPts val="0"/>
              </a:spcAft>
              <a:buNone/>
            </a:pPr>
            <a:r>
              <a:rPr b="1" lang="en" sz="1500">
                <a:solidFill>
                  <a:srgbClr val="CC0000"/>
                </a:solidFill>
                <a:latin typeface="Gill Sans"/>
                <a:ea typeface="Gill Sans"/>
                <a:cs typeface="Gill Sans"/>
                <a:sym typeface="Gill Sans"/>
              </a:rPr>
              <a:t>Duration</a:t>
            </a:r>
            <a:endParaRPr b="1" sz="1500">
              <a:solidFill>
                <a:srgbClr val="CC0000"/>
              </a:solidFill>
              <a:latin typeface="Gill Sans"/>
              <a:ea typeface="Gill Sans"/>
              <a:cs typeface="Gill Sans"/>
              <a:sym typeface="Gill Sans"/>
            </a:endParaRPr>
          </a:p>
          <a:p>
            <a:pPr indent="0" lvl="0" marL="0" rtl="0" algn="l">
              <a:lnSpc>
                <a:spcPct val="100000"/>
              </a:lnSpc>
              <a:spcBef>
                <a:spcPts val="500"/>
              </a:spcBef>
              <a:spcAft>
                <a:spcPts val="0"/>
              </a:spcAft>
              <a:buNone/>
            </a:pPr>
            <a:r>
              <a:rPr lang="en" sz="1100">
                <a:solidFill>
                  <a:srgbClr val="434343"/>
                </a:solidFill>
                <a:latin typeface="Gill Sans"/>
                <a:ea typeface="Gill Sans"/>
                <a:cs typeface="Gill Sans"/>
                <a:sym typeface="Gill Sans"/>
              </a:rPr>
              <a:t>September 2022–August 2026</a:t>
            </a:r>
            <a:br>
              <a:rPr lang="en" sz="1100">
                <a:solidFill>
                  <a:srgbClr val="434343"/>
                </a:solidFill>
                <a:latin typeface="Gill Sans"/>
                <a:ea typeface="Gill Sans"/>
                <a:cs typeface="Gill Sans"/>
                <a:sym typeface="Gill Sans"/>
              </a:rPr>
            </a:br>
            <a:endParaRPr sz="1100">
              <a:solidFill>
                <a:srgbClr val="434343"/>
              </a:solidFill>
              <a:latin typeface="Gill Sans"/>
              <a:ea typeface="Gill Sans"/>
              <a:cs typeface="Gill Sans"/>
              <a:sym typeface="Gill Sans"/>
            </a:endParaRPr>
          </a:p>
          <a:p>
            <a:pPr indent="0" lvl="0" marL="0" rtl="0" algn="l">
              <a:lnSpc>
                <a:spcPct val="100000"/>
              </a:lnSpc>
              <a:spcBef>
                <a:spcPts val="500"/>
              </a:spcBef>
              <a:spcAft>
                <a:spcPts val="0"/>
              </a:spcAft>
              <a:buNone/>
            </a:pPr>
            <a:r>
              <a:t/>
            </a:r>
            <a:endParaRPr sz="1100">
              <a:solidFill>
                <a:srgbClr val="434343"/>
              </a:solidFill>
              <a:latin typeface="Gill Sans"/>
              <a:ea typeface="Gill Sans"/>
              <a:cs typeface="Gill Sans"/>
              <a:sym typeface="Gill Sans"/>
            </a:endParaRPr>
          </a:p>
          <a:p>
            <a:pPr indent="0" lvl="0" marL="0" rtl="0" algn="l">
              <a:lnSpc>
                <a:spcPct val="100000"/>
              </a:lnSpc>
              <a:spcBef>
                <a:spcPts val="500"/>
              </a:spcBef>
              <a:spcAft>
                <a:spcPts val="0"/>
              </a:spcAft>
              <a:buNone/>
            </a:pPr>
            <a:r>
              <a:rPr b="1" lang="en" sz="1500">
                <a:solidFill>
                  <a:srgbClr val="CC0000"/>
                </a:solidFill>
                <a:latin typeface="Gill Sans"/>
                <a:ea typeface="Gill Sans"/>
                <a:cs typeface="Gill Sans"/>
                <a:sym typeface="Gill Sans"/>
              </a:rPr>
              <a:t>Total Funding</a:t>
            </a:r>
            <a:endParaRPr sz="1500">
              <a:solidFill>
                <a:srgbClr val="CC0000"/>
              </a:solidFill>
              <a:latin typeface="Times New Roman"/>
              <a:ea typeface="Times New Roman"/>
              <a:cs typeface="Times New Roman"/>
              <a:sym typeface="Times New Roman"/>
            </a:endParaRPr>
          </a:p>
          <a:p>
            <a:pPr indent="0" lvl="0" marL="0" rtl="0" algn="l">
              <a:lnSpc>
                <a:spcPct val="100000"/>
              </a:lnSpc>
              <a:spcBef>
                <a:spcPts val="500"/>
              </a:spcBef>
              <a:spcAft>
                <a:spcPts val="0"/>
              </a:spcAft>
              <a:buNone/>
            </a:pPr>
            <a:r>
              <a:rPr lang="en" sz="1100">
                <a:solidFill>
                  <a:srgbClr val="434343"/>
                </a:solidFill>
                <a:latin typeface="Gill Sans"/>
                <a:ea typeface="Gill Sans"/>
                <a:cs typeface="Gill Sans"/>
                <a:sym typeface="Gill Sans"/>
              </a:rPr>
              <a:t>$999,996</a:t>
            </a:r>
            <a:br>
              <a:rPr lang="en" sz="1100">
                <a:solidFill>
                  <a:srgbClr val="434343"/>
                </a:solidFill>
                <a:latin typeface="Gill Sans"/>
                <a:ea typeface="Gill Sans"/>
                <a:cs typeface="Gill Sans"/>
                <a:sym typeface="Gill Sans"/>
              </a:rPr>
            </a:br>
            <a:endParaRPr sz="1100">
              <a:solidFill>
                <a:srgbClr val="434343"/>
              </a:solidFill>
              <a:latin typeface="Gill Sans"/>
              <a:ea typeface="Gill Sans"/>
              <a:cs typeface="Gill Sans"/>
              <a:sym typeface="Gill Sans"/>
            </a:endParaRPr>
          </a:p>
          <a:p>
            <a:pPr indent="0" lvl="0" marL="0" rtl="0" algn="l">
              <a:lnSpc>
                <a:spcPct val="100000"/>
              </a:lnSpc>
              <a:spcBef>
                <a:spcPts val="500"/>
              </a:spcBef>
              <a:spcAft>
                <a:spcPts val="0"/>
              </a:spcAft>
              <a:buNone/>
            </a:pPr>
            <a:r>
              <a:rPr b="1" lang="en" sz="1500">
                <a:solidFill>
                  <a:srgbClr val="CC0000"/>
                </a:solidFill>
                <a:latin typeface="Gill Sans"/>
                <a:ea typeface="Gill Sans"/>
                <a:cs typeface="Gill Sans"/>
                <a:sym typeface="Gill Sans"/>
              </a:rPr>
              <a:t>Implementing Partner</a:t>
            </a:r>
            <a:endParaRPr sz="1500">
              <a:solidFill>
                <a:srgbClr val="CC0000"/>
              </a:solidFill>
              <a:latin typeface="Times New Roman"/>
              <a:ea typeface="Times New Roman"/>
              <a:cs typeface="Times New Roman"/>
              <a:sym typeface="Times New Roman"/>
            </a:endParaRPr>
          </a:p>
          <a:p>
            <a:pPr indent="0" lvl="0" marL="0" rtl="0" algn="l">
              <a:lnSpc>
                <a:spcPct val="115000"/>
              </a:lnSpc>
              <a:spcBef>
                <a:spcPts val="500"/>
              </a:spcBef>
              <a:spcAft>
                <a:spcPts val="0"/>
              </a:spcAft>
              <a:buClr>
                <a:schemeClr val="dk1"/>
              </a:buClr>
              <a:buSzPts val="1100"/>
              <a:buFont typeface="Arial"/>
              <a:buNone/>
            </a:pPr>
            <a:r>
              <a:rPr lang="en" sz="1100">
                <a:solidFill>
                  <a:srgbClr val="434343"/>
                </a:solidFill>
                <a:latin typeface="Gill Sans"/>
                <a:ea typeface="Gill Sans"/>
                <a:cs typeface="Gill Sans"/>
                <a:sym typeface="Gill Sans"/>
              </a:rPr>
              <a:t>Strategic Development Consulting </a:t>
            </a:r>
            <a:endParaRPr sz="1200">
              <a:solidFill>
                <a:srgbClr val="434343"/>
              </a:solidFill>
              <a:latin typeface="Gill Sans"/>
              <a:ea typeface="Gill Sans"/>
              <a:cs typeface="Gill Sans"/>
              <a:sym typeface="Gill Sans"/>
            </a:endParaRPr>
          </a:p>
          <a:p>
            <a:pPr indent="0" lvl="0" marL="0" rtl="0" algn="l">
              <a:lnSpc>
                <a:spcPct val="100000"/>
              </a:lnSpc>
              <a:spcBef>
                <a:spcPts val="1000"/>
              </a:spcBef>
              <a:spcAft>
                <a:spcPts val="0"/>
              </a:spcAft>
              <a:buNone/>
            </a:pPr>
            <a:r>
              <a:t/>
            </a:r>
            <a:endParaRPr b="1" sz="1500">
              <a:solidFill>
                <a:srgbClr val="CC0000"/>
              </a:solidFill>
              <a:latin typeface="Gill Sans"/>
              <a:ea typeface="Gill Sans"/>
              <a:cs typeface="Gill Sans"/>
              <a:sym typeface="Gill Sans"/>
            </a:endParaRPr>
          </a:p>
          <a:p>
            <a:pPr indent="0" lvl="0" marL="0" rtl="0" algn="l">
              <a:lnSpc>
                <a:spcPct val="100000"/>
              </a:lnSpc>
              <a:spcBef>
                <a:spcPts val="500"/>
              </a:spcBef>
              <a:spcAft>
                <a:spcPts val="0"/>
              </a:spcAft>
              <a:buNone/>
            </a:pPr>
            <a:r>
              <a:rPr b="1" lang="en" sz="1500">
                <a:solidFill>
                  <a:srgbClr val="CC0000"/>
                </a:solidFill>
                <a:latin typeface="Gill Sans"/>
                <a:ea typeface="Gill Sans"/>
                <a:cs typeface="Gill Sans"/>
                <a:sym typeface="Gill Sans"/>
              </a:rPr>
              <a:t>Key Counterparts</a:t>
            </a:r>
            <a:endParaRPr sz="1100">
              <a:solidFill>
                <a:srgbClr val="CC0000"/>
              </a:solidFill>
              <a:latin typeface="Gill Sans"/>
              <a:ea typeface="Gill Sans"/>
              <a:cs typeface="Gill Sans"/>
              <a:sym typeface="Gill Sans"/>
            </a:endParaRPr>
          </a:p>
          <a:p>
            <a:pPr indent="0" lvl="0" marL="0" rtl="0" algn="l">
              <a:lnSpc>
                <a:spcPct val="115000"/>
              </a:lnSpc>
              <a:spcBef>
                <a:spcPts val="500"/>
              </a:spcBef>
              <a:spcAft>
                <a:spcPts val="0"/>
              </a:spcAft>
              <a:buClr>
                <a:schemeClr val="dk1"/>
              </a:buClr>
              <a:buSzPts val="1100"/>
              <a:buFont typeface="Arial"/>
              <a:buNone/>
            </a:pPr>
            <a:r>
              <a:rPr lang="en" sz="1100">
                <a:solidFill>
                  <a:srgbClr val="434343"/>
                </a:solidFill>
                <a:latin typeface="Gill Sans"/>
                <a:ea typeface="Gill Sans"/>
                <a:cs typeface="Gill Sans"/>
                <a:sym typeface="Gill Sans"/>
              </a:rPr>
              <a:t>Ministry of Economy </a:t>
            </a:r>
            <a:br>
              <a:rPr lang="en" sz="1100">
                <a:solidFill>
                  <a:srgbClr val="434343"/>
                </a:solidFill>
                <a:latin typeface="Gill Sans"/>
                <a:ea typeface="Gill Sans"/>
                <a:cs typeface="Gill Sans"/>
                <a:sym typeface="Gill Sans"/>
              </a:rPr>
            </a:br>
            <a:r>
              <a:rPr lang="en" sz="1100">
                <a:solidFill>
                  <a:srgbClr val="434343"/>
                </a:solidFill>
                <a:latin typeface="Gill Sans"/>
                <a:ea typeface="Gill Sans"/>
                <a:cs typeface="Gill Sans"/>
                <a:sym typeface="Gill Sans"/>
              </a:rPr>
              <a:t>Ministry of Labor and Social Policy </a:t>
            </a:r>
            <a:br>
              <a:rPr lang="en" sz="1100">
                <a:solidFill>
                  <a:srgbClr val="434343"/>
                </a:solidFill>
                <a:latin typeface="Gill Sans"/>
                <a:ea typeface="Gill Sans"/>
                <a:cs typeface="Gill Sans"/>
                <a:sym typeface="Gill Sans"/>
              </a:rPr>
            </a:br>
            <a:r>
              <a:rPr lang="en" sz="1100">
                <a:solidFill>
                  <a:srgbClr val="434343"/>
                </a:solidFill>
                <a:latin typeface="Gill Sans"/>
                <a:ea typeface="Gill Sans"/>
                <a:cs typeface="Gill Sans"/>
                <a:sym typeface="Gill Sans"/>
              </a:rPr>
              <a:t>Public-Private Dialogue Platform </a:t>
            </a:r>
            <a:endParaRPr sz="1100">
              <a:solidFill>
                <a:schemeClr val="dk1"/>
              </a:solidFill>
              <a:latin typeface="Gill Sans"/>
              <a:ea typeface="Gill Sans"/>
              <a:cs typeface="Gill Sans"/>
              <a:sym typeface="Gill Sans"/>
            </a:endParaRPr>
          </a:p>
          <a:p>
            <a:pPr indent="0" lvl="0" marL="0" rtl="0" algn="l">
              <a:lnSpc>
                <a:spcPct val="100000"/>
              </a:lnSpc>
              <a:spcBef>
                <a:spcPts val="1000"/>
              </a:spcBef>
              <a:spcAft>
                <a:spcPts val="0"/>
              </a:spcAft>
              <a:buNone/>
            </a:pPr>
            <a:r>
              <a:t/>
            </a:r>
            <a:endParaRPr b="1" sz="1500">
              <a:solidFill>
                <a:srgbClr val="CC0000"/>
              </a:solidFill>
              <a:latin typeface="Gill Sans"/>
              <a:ea typeface="Gill Sans"/>
              <a:cs typeface="Gill Sans"/>
              <a:sym typeface="Gill Sans"/>
            </a:endParaRPr>
          </a:p>
          <a:p>
            <a:pPr indent="0" lvl="0" marL="0" rtl="0" algn="l">
              <a:lnSpc>
                <a:spcPct val="100000"/>
              </a:lnSpc>
              <a:spcBef>
                <a:spcPts val="500"/>
              </a:spcBef>
              <a:spcAft>
                <a:spcPts val="0"/>
              </a:spcAft>
              <a:buNone/>
            </a:pPr>
            <a:r>
              <a:rPr b="1" lang="en" sz="1500">
                <a:solidFill>
                  <a:srgbClr val="CC0000"/>
                </a:solidFill>
                <a:latin typeface="Gill Sans"/>
                <a:ea typeface="Gill Sans"/>
                <a:cs typeface="Gill Sans"/>
                <a:sym typeface="Gill Sans"/>
              </a:rPr>
              <a:t>Contact</a:t>
            </a:r>
            <a:endParaRPr b="1" sz="1500">
              <a:solidFill>
                <a:srgbClr val="CC0000"/>
              </a:solidFill>
              <a:latin typeface="Gill Sans"/>
              <a:ea typeface="Gill Sans"/>
              <a:cs typeface="Gill Sans"/>
              <a:sym typeface="Gill Sans"/>
            </a:endParaRPr>
          </a:p>
          <a:p>
            <a:pPr indent="0" lvl="0" marL="0" rtl="0" algn="l">
              <a:lnSpc>
                <a:spcPct val="115000"/>
              </a:lnSpc>
              <a:spcBef>
                <a:spcPts val="500"/>
              </a:spcBef>
              <a:spcAft>
                <a:spcPts val="1000"/>
              </a:spcAft>
              <a:buClr>
                <a:schemeClr val="dk1"/>
              </a:buClr>
              <a:buSzPts val="1100"/>
              <a:buFont typeface="Arial"/>
              <a:buNone/>
            </a:pPr>
            <a:r>
              <a:rPr lang="en" sz="1100">
                <a:solidFill>
                  <a:srgbClr val="434343"/>
                </a:solidFill>
                <a:latin typeface="Gill Sans"/>
                <a:ea typeface="Gill Sans"/>
                <a:cs typeface="Gill Sans"/>
                <a:sym typeface="Gill Sans"/>
              </a:rPr>
              <a:t>Kristina Deriban</a:t>
            </a:r>
            <a:br>
              <a:rPr lang="en" sz="1100">
                <a:solidFill>
                  <a:srgbClr val="434343"/>
                </a:solidFill>
                <a:latin typeface="Gill Sans"/>
                <a:ea typeface="Gill Sans"/>
                <a:cs typeface="Gill Sans"/>
                <a:sym typeface="Gill Sans"/>
              </a:rPr>
            </a:br>
            <a:r>
              <a:rPr lang="en" sz="1100">
                <a:solidFill>
                  <a:srgbClr val="434343"/>
                </a:solidFill>
                <a:latin typeface="Gill Sans"/>
                <a:ea typeface="Gill Sans"/>
                <a:cs typeface="Gill Sans"/>
                <a:sym typeface="Gill Sans"/>
              </a:rPr>
              <a:t>Email</a:t>
            </a:r>
            <a:r>
              <a:rPr lang="en" sz="1100">
                <a:solidFill>
                  <a:schemeClr val="dk1"/>
                </a:solidFill>
                <a:latin typeface="Gill Sans"/>
                <a:ea typeface="Gill Sans"/>
                <a:cs typeface="Gill Sans"/>
                <a:sym typeface="Gill Sans"/>
              </a:rPr>
              <a:t> </a:t>
            </a:r>
            <a:r>
              <a:rPr lang="en" sz="1100" u="sng">
                <a:solidFill>
                  <a:srgbClr val="0000FF"/>
                </a:solidFill>
                <a:latin typeface="Gill Sans"/>
                <a:ea typeface="Gill Sans"/>
                <a:cs typeface="Gill Sans"/>
                <a:sym typeface="Gill Sans"/>
                <a:hlinkClick r:id="rId4">
                  <a:extLst>
                    <a:ext uri="{A12FA001-AC4F-418D-AE19-62706E023703}">
                      <ahyp:hlinkClr val="tx"/>
                    </a:ext>
                  </a:extLst>
                </a:hlinkClick>
              </a:rPr>
              <a:t>kderiban@usaid.gov</a:t>
            </a:r>
            <a:r>
              <a:rPr lang="en" sz="1100">
                <a:solidFill>
                  <a:srgbClr val="0000FF"/>
                </a:solidFill>
                <a:latin typeface="Gill Sans"/>
                <a:ea typeface="Gill Sans"/>
                <a:cs typeface="Gill Sans"/>
                <a:sym typeface="Gill Sans"/>
              </a:rPr>
              <a:t> </a:t>
            </a:r>
            <a:endParaRPr sz="1200">
              <a:solidFill>
                <a:srgbClr val="0000FF"/>
              </a:solidFill>
              <a:latin typeface="Gill Sans"/>
              <a:ea typeface="Gill Sans"/>
              <a:cs typeface="Gill Sans"/>
              <a:sym typeface="Gill Sans"/>
            </a:endParaRPr>
          </a:p>
        </p:txBody>
      </p:sp>
      <p:cxnSp>
        <p:nvCxnSpPr>
          <p:cNvPr id="58" name="Google Shape;58;p13"/>
          <p:cNvCxnSpPr/>
          <p:nvPr/>
        </p:nvCxnSpPr>
        <p:spPr>
          <a:xfrm>
            <a:off x="2493750" y="2250800"/>
            <a:ext cx="0" cy="7239300"/>
          </a:xfrm>
          <a:prstGeom prst="straightConnector1">
            <a:avLst/>
          </a:prstGeom>
          <a:noFill/>
          <a:ln cap="flat" cmpd="sng" w="9525">
            <a:solidFill>
              <a:schemeClr val="dk2"/>
            </a:solidFill>
            <a:prstDash val="solid"/>
            <a:round/>
            <a:headEnd len="med" w="med" type="none"/>
            <a:tailEnd len="med" w="med" type="none"/>
          </a:ln>
        </p:spPr>
      </p:cxnSp>
      <p:cxnSp>
        <p:nvCxnSpPr>
          <p:cNvPr id="59" name="Google Shape;59;p13"/>
          <p:cNvCxnSpPr/>
          <p:nvPr/>
        </p:nvCxnSpPr>
        <p:spPr>
          <a:xfrm>
            <a:off x="2454300" y="2250800"/>
            <a:ext cx="0" cy="7239300"/>
          </a:xfrm>
          <a:prstGeom prst="straightConnector1">
            <a:avLst/>
          </a:prstGeom>
          <a:noFill/>
          <a:ln cap="flat" cmpd="sng" w="9525">
            <a:solidFill>
              <a:schemeClr val="dk2"/>
            </a:solidFill>
            <a:prstDash val="solid"/>
            <a:round/>
            <a:headEnd len="med" w="med" type="none"/>
            <a:tailEnd len="med" w="med" type="none"/>
          </a:ln>
        </p:spPr>
      </p:cxnSp>
      <p:sp>
        <p:nvSpPr>
          <p:cNvPr id="60" name="Google Shape;60;p13"/>
          <p:cNvSpPr txBox="1"/>
          <p:nvPr/>
        </p:nvSpPr>
        <p:spPr>
          <a:xfrm>
            <a:off x="13637050" y="4407125"/>
            <a:ext cx="521400" cy="33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100">
              <a:latin typeface="Gill Sans"/>
              <a:ea typeface="Gill Sans"/>
              <a:cs typeface="Gill Sans"/>
              <a:sym typeface="Gill Sans"/>
            </a:endParaRPr>
          </a:p>
        </p:txBody>
      </p:sp>
      <p:sp>
        <p:nvSpPr>
          <p:cNvPr id="61" name="Google Shape;61;p13"/>
          <p:cNvSpPr txBox="1"/>
          <p:nvPr/>
        </p:nvSpPr>
        <p:spPr>
          <a:xfrm>
            <a:off x="2722950" y="2152749"/>
            <a:ext cx="4764600" cy="3063000"/>
          </a:xfrm>
          <a:prstGeom prst="rect">
            <a:avLst/>
          </a:prstGeom>
          <a:noFill/>
          <a:ln>
            <a:noFill/>
          </a:ln>
        </p:spPr>
        <p:txBody>
          <a:bodyPr anchorCtr="0" anchor="t" bIns="91425" lIns="91425" spcFirstLastPara="1" rIns="91425" wrap="square" tIns="91425">
            <a:spAutoFit/>
          </a:bodyPr>
          <a:lstStyle/>
          <a:p>
            <a:pPr indent="0" lvl="0" marL="0" rtl="0" algn="l">
              <a:lnSpc>
                <a:spcPct val="80000"/>
              </a:lnSpc>
              <a:spcBef>
                <a:spcPts val="1000"/>
              </a:spcBef>
              <a:spcAft>
                <a:spcPts val="0"/>
              </a:spcAft>
              <a:buNone/>
            </a:pPr>
            <a:r>
              <a:rPr b="1" lang="en" sz="1500">
                <a:solidFill>
                  <a:srgbClr val="CC0000"/>
                </a:solidFill>
                <a:latin typeface="Gill Sans"/>
                <a:ea typeface="Gill Sans"/>
                <a:cs typeface="Gill Sans"/>
                <a:sym typeface="Gill Sans"/>
              </a:rPr>
              <a:t>CHALLENGES</a:t>
            </a:r>
            <a:endParaRPr sz="1500">
              <a:solidFill>
                <a:srgbClr val="CC0000"/>
              </a:solidFill>
              <a:latin typeface="Gill Sans"/>
              <a:ea typeface="Gill Sans"/>
              <a:cs typeface="Gill Sans"/>
              <a:sym typeface="Gill Sans"/>
            </a:endParaRPr>
          </a:p>
          <a:p>
            <a:pPr indent="0" lvl="0" marL="0" rtl="0" algn="just">
              <a:lnSpc>
                <a:spcPct val="115000"/>
              </a:lnSpc>
              <a:spcBef>
                <a:spcPts val="1500"/>
              </a:spcBef>
              <a:spcAft>
                <a:spcPts val="0"/>
              </a:spcAft>
              <a:buClr>
                <a:schemeClr val="dk1"/>
              </a:buClr>
              <a:buSzPts val="1100"/>
              <a:buFont typeface="Arial"/>
              <a:buNone/>
            </a:pPr>
            <a:r>
              <a:rPr lang="en" sz="1200">
                <a:solidFill>
                  <a:srgbClr val="434343"/>
                </a:solidFill>
                <a:latin typeface="Gill Sans"/>
                <a:ea typeface="Gill Sans"/>
                <a:cs typeface="Gill Sans"/>
                <a:sym typeface="Gill Sans"/>
              </a:rPr>
              <a:t>In North Macedonia, micro, small, and medium enterprises (MSMEs) are a major engine of growth and employment. Despite their potential, these businesses struggle to improve productivity, increase competitiveness, and harness talent. At the same time, women in North Macedonia are not economically empowered to take on managerial positions—they receive unequal pay and fewer jobs are available to them in highly paid industries. </a:t>
            </a:r>
            <a:endParaRPr sz="1200">
              <a:solidFill>
                <a:srgbClr val="434343"/>
              </a:solidFill>
              <a:latin typeface="Gill Sans"/>
              <a:ea typeface="Gill Sans"/>
              <a:cs typeface="Gill Sans"/>
              <a:sym typeface="Gill Sans"/>
            </a:endParaRPr>
          </a:p>
          <a:p>
            <a:pPr indent="0" lvl="0" marL="0" rtl="0" algn="just">
              <a:lnSpc>
                <a:spcPct val="115000"/>
              </a:lnSpc>
              <a:spcBef>
                <a:spcPts val="1500"/>
              </a:spcBef>
              <a:spcAft>
                <a:spcPts val="1000"/>
              </a:spcAft>
              <a:buClr>
                <a:schemeClr val="dk1"/>
              </a:buClr>
              <a:buSzPts val="1100"/>
              <a:buFont typeface="Arial"/>
              <a:buNone/>
            </a:pPr>
            <a:r>
              <a:rPr lang="en" sz="1200">
                <a:solidFill>
                  <a:srgbClr val="434343"/>
                </a:solidFill>
                <a:latin typeface="Gill Sans"/>
                <a:ea typeface="Gill Sans"/>
                <a:cs typeface="Gill Sans"/>
                <a:sym typeface="Gill Sans"/>
              </a:rPr>
              <a:t>Business support organizations provide services to help businesses grow and become more competitive. Though fragile, these organizations demonstrate potential to contribute to the country’s economic future, specifically through providing services tailored to women and to MSME needs.</a:t>
            </a:r>
            <a:r>
              <a:rPr lang="en" sz="1200">
                <a:solidFill>
                  <a:schemeClr val="dk1"/>
                </a:solidFill>
                <a:latin typeface="Gill Sans"/>
                <a:ea typeface="Gill Sans"/>
                <a:cs typeface="Gill Sans"/>
                <a:sym typeface="Gill Sans"/>
              </a:rPr>
              <a:t> </a:t>
            </a:r>
            <a:endParaRPr sz="1200">
              <a:solidFill>
                <a:schemeClr val="dk1"/>
              </a:solidFill>
              <a:latin typeface="Gill Sans"/>
              <a:ea typeface="Gill Sans"/>
              <a:cs typeface="Gill Sans"/>
              <a:sym typeface="Gill Sans"/>
            </a:endParaRPr>
          </a:p>
        </p:txBody>
      </p:sp>
      <p:sp>
        <p:nvSpPr>
          <p:cNvPr id="62" name="Google Shape;62;p13"/>
          <p:cNvSpPr txBox="1"/>
          <p:nvPr/>
        </p:nvSpPr>
        <p:spPr>
          <a:xfrm>
            <a:off x="9451325" y="6093638"/>
            <a:ext cx="521400" cy="13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chemeClr val="lt1"/>
                </a:solidFill>
                <a:latin typeface="Gill Sans"/>
                <a:ea typeface="Gill Sans"/>
                <a:cs typeface="Gill Sans"/>
                <a:sym typeface="Gill Sans"/>
              </a:rPr>
              <a:t>27</a:t>
            </a:r>
            <a:r>
              <a:rPr lang="en" sz="1100">
                <a:solidFill>
                  <a:schemeClr val="lt1"/>
                </a:solidFill>
                <a:latin typeface="Gill Sans"/>
                <a:ea typeface="Gill Sans"/>
                <a:cs typeface="Gill Sans"/>
                <a:sym typeface="Gill Sans"/>
              </a:rPr>
              <a:t>%</a:t>
            </a:r>
            <a:endParaRPr sz="1100">
              <a:solidFill>
                <a:schemeClr val="lt1"/>
              </a:solidFill>
              <a:latin typeface="Gill Sans"/>
              <a:ea typeface="Gill Sans"/>
              <a:cs typeface="Gill Sans"/>
              <a:sym typeface="Gill Sans"/>
            </a:endParaRPr>
          </a:p>
        </p:txBody>
      </p:sp>
      <p:sp>
        <p:nvSpPr>
          <p:cNvPr id="63" name="Google Shape;63;p13"/>
          <p:cNvSpPr txBox="1"/>
          <p:nvPr/>
        </p:nvSpPr>
        <p:spPr>
          <a:xfrm>
            <a:off x="8296525" y="5857088"/>
            <a:ext cx="521400" cy="13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100">
                <a:solidFill>
                  <a:schemeClr val="lt1"/>
                </a:solidFill>
                <a:latin typeface="Gill Sans"/>
                <a:ea typeface="Gill Sans"/>
                <a:cs typeface="Gill Sans"/>
                <a:sym typeface="Gill Sans"/>
              </a:rPr>
              <a:t>7%</a:t>
            </a:r>
            <a:endParaRPr sz="1100">
              <a:solidFill>
                <a:schemeClr val="lt1"/>
              </a:solidFill>
              <a:latin typeface="Gill Sans"/>
              <a:ea typeface="Gill Sans"/>
              <a:cs typeface="Gill Sans"/>
              <a:sym typeface="Gill Sans"/>
            </a:endParaRPr>
          </a:p>
        </p:txBody>
      </p:sp>
      <p:sp>
        <p:nvSpPr>
          <p:cNvPr id="64" name="Google Shape;64;p13"/>
          <p:cNvSpPr txBox="1"/>
          <p:nvPr/>
        </p:nvSpPr>
        <p:spPr>
          <a:xfrm>
            <a:off x="2713450" y="5137213"/>
            <a:ext cx="4764600" cy="2019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b="1" lang="en" cap="small">
                <a:solidFill>
                  <a:srgbClr val="CC0000"/>
                </a:solidFill>
                <a:latin typeface="Gill Sans"/>
                <a:ea typeface="Gill Sans"/>
                <a:cs typeface="Gill Sans"/>
                <a:sym typeface="Gill Sans"/>
              </a:rPr>
              <a:t>ACTIVITY DESCRIPTION</a:t>
            </a:r>
            <a:endParaRPr b="1" cap="small">
              <a:solidFill>
                <a:srgbClr val="CC0000"/>
              </a:solidFill>
              <a:latin typeface="Gill Sans"/>
              <a:ea typeface="Gill Sans"/>
              <a:cs typeface="Gill Sans"/>
              <a:sym typeface="Gill Sans"/>
            </a:endParaRPr>
          </a:p>
          <a:p>
            <a:pPr indent="0" lvl="0" marL="0" rtl="0" algn="just">
              <a:lnSpc>
                <a:spcPct val="115000"/>
              </a:lnSpc>
              <a:spcBef>
                <a:spcPts val="1000"/>
              </a:spcBef>
              <a:spcAft>
                <a:spcPts val="600"/>
              </a:spcAft>
              <a:buClr>
                <a:schemeClr val="dk1"/>
              </a:buClr>
              <a:buSzPts val="1100"/>
              <a:buFont typeface="Arial"/>
              <a:buNone/>
            </a:pPr>
            <a:r>
              <a:rPr lang="en" sz="1200">
                <a:solidFill>
                  <a:srgbClr val="434343"/>
                </a:solidFill>
                <a:latin typeface="Gill Sans"/>
                <a:ea typeface="Gill Sans"/>
                <a:cs typeface="Gill Sans"/>
                <a:sym typeface="Gill Sans"/>
              </a:rPr>
              <a:t>This activity provides assistance to a targeted number of business support organizations to improve existing services, establish new business services, help clients overcome the negative impact of the overall economic </a:t>
            </a:r>
            <a:r>
              <a:rPr lang="en" sz="1200">
                <a:solidFill>
                  <a:srgbClr val="434343"/>
                </a:solidFill>
                <a:latin typeface="Gill Sans"/>
                <a:ea typeface="Gill Sans"/>
                <a:cs typeface="Gill Sans"/>
                <a:sym typeface="Gill Sans"/>
              </a:rPr>
              <a:t>crisis</a:t>
            </a:r>
            <a:r>
              <a:rPr lang="en" sz="1200">
                <a:solidFill>
                  <a:srgbClr val="434343"/>
                </a:solidFill>
                <a:latin typeface="Gill Sans"/>
                <a:ea typeface="Gill Sans"/>
                <a:cs typeface="Gill Sans"/>
                <a:sym typeface="Gill Sans"/>
              </a:rPr>
              <a:t> and promote women’s economic empowerment and economic equity. Through this </a:t>
            </a:r>
            <a:r>
              <a:rPr lang="en" sz="1200">
                <a:solidFill>
                  <a:srgbClr val="434343"/>
                </a:solidFill>
                <a:latin typeface="Gill Sans"/>
                <a:ea typeface="Gill Sans"/>
                <a:cs typeface="Gill Sans"/>
                <a:sym typeface="Gill Sans"/>
              </a:rPr>
              <a:t>activity</a:t>
            </a:r>
            <a:r>
              <a:rPr lang="en" sz="1200">
                <a:solidFill>
                  <a:srgbClr val="434343"/>
                </a:solidFill>
                <a:latin typeface="Gill Sans"/>
                <a:ea typeface="Gill Sans"/>
                <a:cs typeface="Gill Sans"/>
                <a:sym typeface="Gill Sans"/>
              </a:rPr>
              <a:t>, USAID also conducts policy analysis and develops recommendations to support government efforts to strengthen MSME resilience in the face of economic crises.</a:t>
            </a:r>
            <a:endParaRPr sz="1200">
              <a:solidFill>
                <a:srgbClr val="434343"/>
              </a:solidFill>
            </a:endParaRPr>
          </a:p>
        </p:txBody>
      </p:sp>
      <p:sp>
        <p:nvSpPr>
          <p:cNvPr id="65" name="Google Shape;65;p13"/>
          <p:cNvSpPr txBox="1"/>
          <p:nvPr/>
        </p:nvSpPr>
        <p:spPr>
          <a:xfrm>
            <a:off x="2637250" y="7176075"/>
            <a:ext cx="4764600" cy="2596500"/>
          </a:xfrm>
          <a:prstGeom prst="rect">
            <a:avLst/>
          </a:prstGeom>
          <a:noFill/>
          <a:ln>
            <a:noFill/>
          </a:ln>
        </p:spPr>
        <p:txBody>
          <a:bodyPr anchorCtr="0" anchor="t" bIns="91425" lIns="91425" spcFirstLastPara="1" rIns="91425" wrap="square" tIns="91425">
            <a:noAutofit/>
          </a:bodyPr>
          <a:lstStyle/>
          <a:p>
            <a:pPr indent="0" lvl="0" marL="57150" rtl="0" algn="l">
              <a:spcBef>
                <a:spcPts val="0"/>
              </a:spcBef>
              <a:spcAft>
                <a:spcPts val="0"/>
              </a:spcAft>
              <a:buNone/>
            </a:pPr>
            <a:r>
              <a:rPr b="1" lang="en">
                <a:solidFill>
                  <a:srgbClr val="CC0000"/>
                </a:solidFill>
                <a:latin typeface="Gill Sans"/>
                <a:ea typeface="Gill Sans"/>
                <a:cs typeface="Gill Sans"/>
                <a:sym typeface="Gill Sans"/>
              </a:rPr>
              <a:t>EXPECTED OUTCOMES</a:t>
            </a:r>
            <a:br>
              <a:rPr lang="en" sz="1100">
                <a:solidFill>
                  <a:srgbClr val="434343"/>
                </a:solidFill>
                <a:latin typeface="Gill Sans"/>
                <a:ea typeface="Gill Sans"/>
                <a:cs typeface="Gill Sans"/>
                <a:sym typeface="Gill Sans"/>
              </a:rPr>
            </a:br>
            <a:endParaRPr sz="1100">
              <a:solidFill>
                <a:srgbClr val="434343"/>
              </a:solidFill>
              <a:latin typeface="Gill Sans"/>
              <a:ea typeface="Gill Sans"/>
              <a:cs typeface="Gill Sans"/>
              <a:sym typeface="Gill Sans"/>
            </a:endParaRPr>
          </a:p>
          <a:p>
            <a:pPr indent="-76200" lvl="0" marL="57150" marR="0" rtl="0" algn="l">
              <a:lnSpc>
                <a:spcPct val="115000"/>
              </a:lnSpc>
              <a:spcBef>
                <a:spcPts val="500"/>
              </a:spcBef>
              <a:spcAft>
                <a:spcPts val="0"/>
              </a:spcAft>
              <a:buClr>
                <a:srgbClr val="434343"/>
              </a:buClr>
              <a:buSzPts val="1200"/>
              <a:buFont typeface="Gill Sans"/>
              <a:buChar char="●"/>
            </a:pPr>
            <a:r>
              <a:rPr lang="en" sz="1200">
                <a:solidFill>
                  <a:srgbClr val="434343"/>
                </a:solidFill>
                <a:latin typeface="Gill Sans"/>
                <a:ea typeface="Gill Sans"/>
                <a:cs typeface="Gill Sans"/>
                <a:sym typeface="Gill Sans"/>
              </a:rPr>
              <a:t>   S</a:t>
            </a:r>
            <a:r>
              <a:rPr lang="en" sz="1200">
                <a:solidFill>
                  <a:srgbClr val="434343"/>
                </a:solidFill>
                <a:latin typeface="Gill Sans"/>
                <a:ea typeface="Gill Sans"/>
                <a:cs typeface="Gill Sans"/>
                <a:sym typeface="Gill Sans"/>
              </a:rPr>
              <a:t>teady economic growth in micro, small, and medium enterprises.</a:t>
            </a:r>
            <a:endParaRPr sz="1200">
              <a:solidFill>
                <a:srgbClr val="434343"/>
              </a:solidFill>
              <a:latin typeface="Gill Sans"/>
              <a:ea typeface="Gill Sans"/>
              <a:cs typeface="Gill Sans"/>
              <a:sym typeface="Gill Sans"/>
            </a:endParaRPr>
          </a:p>
          <a:p>
            <a:pPr indent="-76200" lvl="0" marL="57150" marR="0" rtl="0" algn="l">
              <a:lnSpc>
                <a:spcPct val="115000"/>
              </a:lnSpc>
              <a:spcBef>
                <a:spcPts val="0"/>
              </a:spcBef>
              <a:spcAft>
                <a:spcPts val="0"/>
              </a:spcAft>
              <a:buClr>
                <a:srgbClr val="434343"/>
              </a:buClr>
              <a:buSzPts val="1200"/>
              <a:buFont typeface="Gill Sans"/>
              <a:buChar char="●"/>
            </a:pPr>
            <a:r>
              <a:rPr lang="en" sz="1200">
                <a:solidFill>
                  <a:srgbClr val="434343"/>
                </a:solidFill>
                <a:latin typeface="Gill Sans"/>
                <a:ea typeface="Gill Sans"/>
                <a:cs typeface="Gill Sans"/>
                <a:sym typeface="Gill Sans"/>
              </a:rPr>
              <a:t>   Improved business performance and productivity among MSMEs.</a:t>
            </a:r>
            <a:endParaRPr sz="1200">
              <a:solidFill>
                <a:srgbClr val="434343"/>
              </a:solidFill>
              <a:latin typeface="Gill Sans"/>
              <a:ea typeface="Gill Sans"/>
              <a:cs typeface="Gill Sans"/>
              <a:sym typeface="Gill Sans"/>
            </a:endParaRPr>
          </a:p>
          <a:p>
            <a:pPr indent="-76200" lvl="0" marL="57150" marR="0" rtl="0" algn="l">
              <a:lnSpc>
                <a:spcPct val="115000"/>
              </a:lnSpc>
              <a:spcBef>
                <a:spcPts val="0"/>
              </a:spcBef>
              <a:spcAft>
                <a:spcPts val="0"/>
              </a:spcAft>
              <a:buClr>
                <a:srgbClr val="434343"/>
              </a:buClr>
              <a:buSzPts val="1200"/>
              <a:buFont typeface="Gill Sans"/>
              <a:buChar char="●"/>
            </a:pPr>
            <a:r>
              <a:rPr lang="en" sz="1200">
                <a:solidFill>
                  <a:srgbClr val="434343"/>
                </a:solidFill>
                <a:latin typeface="Gill Sans"/>
                <a:ea typeface="Gill Sans"/>
                <a:cs typeface="Gill Sans"/>
                <a:sym typeface="Gill Sans"/>
              </a:rPr>
              <a:t>   Empowered BSOs that create a conducive business ecosystem where</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   MSMEs can thrive and contribute to economic development. </a:t>
            </a:r>
            <a:endParaRPr sz="1200">
              <a:solidFill>
                <a:srgbClr val="434343"/>
              </a:solidFill>
              <a:latin typeface="Gill Sans"/>
              <a:ea typeface="Gill Sans"/>
              <a:cs typeface="Gill Sans"/>
              <a:sym typeface="Gill Sans"/>
            </a:endParaRPr>
          </a:p>
          <a:p>
            <a:pPr indent="-76200" lvl="0" marL="57150" marR="0" rtl="0" algn="l">
              <a:lnSpc>
                <a:spcPct val="115000"/>
              </a:lnSpc>
              <a:spcBef>
                <a:spcPts val="0"/>
              </a:spcBef>
              <a:spcAft>
                <a:spcPts val="0"/>
              </a:spcAft>
              <a:buClr>
                <a:srgbClr val="434343"/>
              </a:buClr>
              <a:buSzPts val="1200"/>
              <a:buFont typeface="Gill Sans"/>
              <a:buChar char="●"/>
            </a:pPr>
            <a:r>
              <a:rPr lang="en" sz="1200">
                <a:solidFill>
                  <a:srgbClr val="434343"/>
                </a:solidFill>
                <a:latin typeface="Gill Sans"/>
                <a:ea typeface="Gill Sans"/>
                <a:cs typeface="Gill Sans"/>
                <a:sym typeface="Gill Sans"/>
              </a:rPr>
              <a:t>   Increased uptake of business services related to gender balanced</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   practices and related best practices adopted by MSMEs.</a:t>
            </a:r>
            <a:endParaRPr sz="1200">
              <a:solidFill>
                <a:srgbClr val="434343"/>
              </a:solidFill>
              <a:latin typeface="Gill Sans"/>
              <a:ea typeface="Gill Sans"/>
              <a:cs typeface="Gill Sans"/>
              <a:sym typeface="Gill Sans"/>
            </a:endParaRPr>
          </a:p>
          <a:p>
            <a:pPr indent="0" lvl="0" marL="457200" marR="0" rtl="0" algn="l">
              <a:spcBef>
                <a:spcPts val="0"/>
              </a:spcBef>
              <a:spcAft>
                <a:spcPts val="0"/>
              </a:spcAft>
              <a:buNone/>
            </a:pPr>
            <a:r>
              <a:t/>
            </a:r>
            <a:endParaRPr sz="1000">
              <a:latin typeface="Gill Sans"/>
              <a:ea typeface="Gill Sans"/>
              <a:cs typeface="Gill Sans"/>
              <a:sym typeface="Gill Sans"/>
            </a:endParaRPr>
          </a:p>
          <a:p>
            <a:pPr indent="0" lvl="0" marL="0" marR="0" rtl="0" algn="l">
              <a:spcBef>
                <a:spcPts val="0"/>
              </a:spcBef>
              <a:spcAft>
                <a:spcPts val="0"/>
              </a:spcAft>
              <a:buNone/>
            </a:pPr>
            <a:r>
              <a:t/>
            </a:r>
            <a:endParaRPr sz="1000">
              <a:latin typeface="Gill Sans"/>
              <a:ea typeface="Gill Sans"/>
              <a:cs typeface="Gill Sans"/>
              <a:sym typeface="Gill Sans"/>
            </a:endParaRPr>
          </a:p>
          <a:p>
            <a:pPr indent="0" lvl="0" marL="457200" rtl="0" algn="l">
              <a:spcBef>
                <a:spcPts val="0"/>
              </a:spcBef>
              <a:spcAft>
                <a:spcPts val="0"/>
              </a:spcAft>
              <a:buNone/>
            </a:pPr>
            <a:r>
              <a:t/>
            </a:r>
            <a:endParaRPr sz="1000">
              <a:latin typeface="Gill Sans"/>
              <a:ea typeface="Gill Sans"/>
              <a:cs typeface="Gill Sans"/>
              <a:sym typeface="Gill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pic>
        <p:nvPicPr>
          <p:cNvPr id="70" name="Google Shape;70;p14"/>
          <p:cNvPicPr preferRelativeResize="0"/>
          <p:nvPr/>
        </p:nvPicPr>
        <p:blipFill rotWithShape="1">
          <a:blip r:embed="rId3">
            <a:alphaModFix/>
          </a:blip>
          <a:srcRect b="66689" l="51651" r="0" t="0"/>
          <a:stretch/>
        </p:blipFill>
        <p:spPr>
          <a:xfrm>
            <a:off x="3286175" y="3334475"/>
            <a:ext cx="2046673" cy="1825320"/>
          </a:xfrm>
          <a:prstGeom prst="rect">
            <a:avLst/>
          </a:prstGeom>
          <a:noFill/>
          <a:ln>
            <a:noFill/>
          </a:ln>
        </p:spPr>
      </p:pic>
      <p:sp>
        <p:nvSpPr>
          <p:cNvPr id="71" name="Google Shape;71;p14"/>
          <p:cNvSpPr txBox="1"/>
          <p:nvPr/>
        </p:nvSpPr>
        <p:spPr>
          <a:xfrm>
            <a:off x="5233050" y="4494350"/>
            <a:ext cx="22392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500"/>
              </a:spcAft>
              <a:buNone/>
            </a:pPr>
            <a:r>
              <a:t/>
            </a:r>
            <a:endParaRPr sz="1000">
              <a:latin typeface="Gill Sans"/>
              <a:ea typeface="Gill Sans"/>
              <a:cs typeface="Gill Sans"/>
              <a:sym typeface="Gill Sans"/>
            </a:endParaRPr>
          </a:p>
        </p:txBody>
      </p:sp>
      <p:sp>
        <p:nvSpPr>
          <p:cNvPr id="72" name="Google Shape;72;p14"/>
          <p:cNvSpPr/>
          <p:nvPr/>
        </p:nvSpPr>
        <p:spPr>
          <a:xfrm rot="5400000">
            <a:off x="3821550" y="2004300"/>
            <a:ext cx="5395200" cy="2258400"/>
          </a:xfrm>
          <a:prstGeom prst="rect">
            <a:avLst/>
          </a:prstGeom>
          <a:solidFill>
            <a:srgbClr val="EEEEE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3" name="Google Shape;73;p14"/>
          <p:cNvSpPr txBox="1"/>
          <p:nvPr/>
        </p:nvSpPr>
        <p:spPr>
          <a:xfrm>
            <a:off x="238725" y="477625"/>
            <a:ext cx="2358300" cy="41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1000"/>
              </a:spcAft>
              <a:buNone/>
            </a:pPr>
            <a:r>
              <a:rPr b="1" lang="en" sz="1500" cap="small">
                <a:solidFill>
                  <a:srgbClr val="CC0000"/>
                </a:solidFill>
                <a:latin typeface="Gill Sans"/>
                <a:ea typeface="Gill Sans"/>
                <a:cs typeface="Gill Sans"/>
                <a:sym typeface="Gill Sans"/>
              </a:rPr>
              <a:t>KEY RESULTS</a:t>
            </a:r>
            <a:endParaRPr sz="1500" cap="small">
              <a:solidFill>
                <a:srgbClr val="CC0000"/>
              </a:solidFill>
              <a:latin typeface="Gill Sans"/>
              <a:ea typeface="Gill Sans"/>
              <a:cs typeface="Gill Sans"/>
              <a:sym typeface="Gill Sans"/>
            </a:endParaRPr>
          </a:p>
        </p:txBody>
      </p:sp>
      <p:sp>
        <p:nvSpPr>
          <p:cNvPr id="74" name="Google Shape;74;p14"/>
          <p:cNvSpPr txBox="1"/>
          <p:nvPr/>
        </p:nvSpPr>
        <p:spPr>
          <a:xfrm>
            <a:off x="5469100" y="1197225"/>
            <a:ext cx="2046600" cy="4566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b="1" lang="en" sz="1300">
                <a:solidFill>
                  <a:srgbClr val="002F6C"/>
                </a:solidFill>
                <a:latin typeface="Gill Sans"/>
                <a:ea typeface="Gill Sans"/>
                <a:cs typeface="Gill Sans"/>
                <a:sym typeface="Gill Sans"/>
              </a:rPr>
              <a:t>134</a:t>
            </a:r>
            <a:r>
              <a:rPr lang="en" sz="1300">
                <a:solidFill>
                  <a:srgbClr val="002F6C"/>
                </a:solidFill>
                <a:latin typeface="Gill Sans"/>
                <a:ea typeface="Gill Sans"/>
                <a:cs typeface="Gill Sans"/>
                <a:sym typeface="Gill Sans"/>
              </a:rPr>
              <a:t> </a:t>
            </a:r>
            <a:r>
              <a:rPr b="1" lang="en" sz="1300">
                <a:solidFill>
                  <a:srgbClr val="002F6C"/>
                </a:solidFill>
                <a:latin typeface="Gill Sans"/>
                <a:ea typeface="Gill Sans"/>
                <a:cs typeface="Gill Sans"/>
                <a:sym typeface="Gill Sans"/>
              </a:rPr>
              <a:t>private sector enterprises</a:t>
            </a:r>
            <a:r>
              <a:rPr lang="en" sz="1200">
                <a:solidFill>
                  <a:srgbClr val="002F6C"/>
                </a:solidFill>
                <a:latin typeface="Gill Sans"/>
                <a:ea typeface="Gill Sans"/>
                <a:cs typeface="Gill Sans"/>
                <a:sym typeface="Gill Sans"/>
              </a:rPr>
              <a:t> were engaged through the activities of this project.</a:t>
            </a:r>
            <a:r>
              <a:rPr lang="en" sz="1200">
                <a:solidFill>
                  <a:srgbClr val="002F6C"/>
                </a:solidFill>
                <a:latin typeface="Gill Sans"/>
                <a:ea typeface="Gill Sans"/>
                <a:cs typeface="Gill Sans"/>
                <a:sym typeface="Gill Sans"/>
              </a:rPr>
              <a:t> </a:t>
            </a:r>
            <a:endParaRPr sz="1200">
              <a:solidFill>
                <a:srgbClr val="002F6C"/>
              </a:solidFill>
              <a:latin typeface="Gill Sans"/>
              <a:ea typeface="Gill Sans"/>
              <a:cs typeface="Gill Sans"/>
              <a:sym typeface="Gill Sans"/>
            </a:endParaRPr>
          </a:p>
          <a:p>
            <a:pPr indent="0" lvl="0" marL="0" rtl="0" algn="just">
              <a:lnSpc>
                <a:spcPct val="115000"/>
              </a:lnSpc>
              <a:spcBef>
                <a:spcPts val="1000"/>
              </a:spcBef>
              <a:spcAft>
                <a:spcPts val="0"/>
              </a:spcAft>
              <a:buNone/>
            </a:pPr>
            <a:r>
              <a:t/>
            </a:r>
            <a:endParaRPr b="1">
              <a:solidFill>
                <a:srgbClr val="002F6C"/>
              </a:solidFill>
              <a:latin typeface="Gill Sans"/>
              <a:ea typeface="Gill Sans"/>
              <a:cs typeface="Gill Sans"/>
              <a:sym typeface="Gill Sans"/>
            </a:endParaRPr>
          </a:p>
          <a:p>
            <a:pPr indent="0" lvl="0" marL="0" rtl="0" algn="just">
              <a:lnSpc>
                <a:spcPct val="115000"/>
              </a:lnSpc>
              <a:spcBef>
                <a:spcPts val="0"/>
              </a:spcBef>
              <a:spcAft>
                <a:spcPts val="0"/>
              </a:spcAft>
              <a:buNone/>
            </a:pPr>
            <a:r>
              <a:rPr b="1" lang="en" sz="1300">
                <a:solidFill>
                  <a:srgbClr val="002F6C"/>
                </a:solidFill>
                <a:latin typeface="Gill Sans"/>
                <a:ea typeface="Gill Sans"/>
                <a:cs typeface="Gill Sans"/>
                <a:sym typeface="Gill Sans"/>
              </a:rPr>
              <a:t>94 </a:t>
            </a:r>
            <a:r>
              <a:rPr lang="en" sz="1200">
                <a:solidFill>
                  <a:srgbClr val="002F6C"/>
                </a:solidFill>
                <a:latin typeface="Gill Sans"/>
                <a:ea typeface="Gill Sans"/>
                <a:cs typeface="Gill Sans"/>
                <a:sym typeface="Gill Sans"/>
              </a:rPr>
              <a:t>private sector</a:t>
            </a:r>
            <a:r>
              <a:rPr b="1" lang="en" sz="1500">
                <a:solidFill>
                  <a:srgbClr val="002F6C"/>
                </a:solidFill>
                <a:latin typeface="Gill Sans"/>
                <a:ea typeface="Gill Sans"/>
                <a:cs typeface="Gill Sans"/>
                <a:sym typeface="Gill Sans"/>
              </a:rPr>
              <a:t> </a:t>
            </a:r>
            <a:r>
              <a:rPr b="1" lang="en" sz="1300">
                <a:solidFill>
                  <a:srgbClr val="002F6C"/>
                </a:solidFill>
                <a:latin typeface="Gill Sans"/>
                <a:ea typeface="Gill Sans"/>
                <a:cs typeface="Gill Sans"/>
                <a:sym typeface="Gill Sans"/>
              </a:rPr>
              <a:t>firms </a:t>
            </a:r>
            <a:r>
              <a:rPr lang="en" sz="1200">
                <a:solidFill>
                  <a:srgbClr val="002F6C"/>
                </a:solidFill>
                <a:latin typeface="Gill Sans"/>
                <a:ea typeface="Gill Sans"/>
                <a:cs typeface="Gill Sans"/>
                <a:sym typeface="Gill Sans"/>
              </a:rPr>
              <a:t>improved their management practices through </a:t>
            </a:r>
            <a:r>
              <a:rPr b="1" lang="en" sz="1300">
                <a:solidFill>
                  <a:srgbClr val="002F6C"/>
                </a:solidFill>
                <a:latin typeface="Gill Sans"/>
                <a:ea typeface="Gill Sans"/>
                <a:cs typeface="Gill Sans"/>
                <a:sym typeface="Gill Sans"/>
              </a:rPr>
              <a:t>business support organization services</a:t>
            </a:r>
            <a:r>
              <a:rPr lang="en" sz="1300">
                <a:solidFill>
                  <a:srgbClr val="002F6C"/>
                </a:solidFill>
                <a:latin typeface="Gill Sans"/>
                <a:ea typeface="Gill Sans"/>
                <a:cs typeface="Gill Sans"/>
                <a:sym typeface="Gill Sans"/>
              </a:rPr>
              <a:t>.</a:t>
            </a:r>
            <a:endParaRPr sz="1300">
              <a:solidFill>
                <a:srgbClr val="002F6C"/>
              </a:solidFill>
              <a:latin typeface="Gill Sans"/>
              <a:ea typeface="Gill Sans"/>
              <a:cs typeface="Gill Sans"/>
              <a:sym typeface="Gill Sans"/>
            </a:endParaRPr>
          </a:p>
          <a:p>
            <a:pPr indent="0" lvl="0" marL="0" rtl="0" algn="just">
              <a:lnSpc>
                <a:spcPct val="115000"/>
              </a:lnSpc>
              <a:spcBef>
                <a:spcPts val="0"/>
              </a:spcBef>
              <a:spcAft>
                <a:spcPts val="0"/>
              </a:spcAft>
              <a:buNone/>
            </a:pPr>
            <a:r>
              <a:t/>
            </a:r>
            <a:endParaRPr sz="1200">
              <a:solidFill>
                <a:srgbClr val="002F6C"/>
              </a:solidFill>
              <a:latin typeface="Gill Sans"/>
              <a:ea typeface="Gill Sans"/>
              <a:cs typeface="Gill Sans"/>
              <a:sym typeface="Gill Sans"/>
            </a:endParaRPr>
          </a:p>
          <a:p>
            <a:pPr indent="0" lvl="0" marL="0" rtl="0" algn="just">
              <a:lnSpc>
                <a:spcPct val="115000"/>
              </a:lnSpc>
              <a:spcBef>
                <a:spcPts val="0"/>
              </a:spcBef>
              <a:spcAft>
                <a:spcPts val="0"/>
              </a:spcAft>
              <a:buNone/>
            </a:pPr>
            <a:r>
              <a:t/>
            </a:r>
            <a:endParaRPr sz="1200">
              <a:solidFill>
                <a:srgbClr val="002F6C"/>
              </a:solidFill>
              <a:latin typeface="Gill Sans"/>
              <a:ea typeface="Gill Sans"/>
              <a:cs typeface="Gill Sans"/>
              <a:sym typeface="Gill Sans"/>
            </a:endParaRPr>
          </a:p>
          <a:p>
            <a:pPr indent="0" lvl="0" marL="0" rtl="0" algn="just">
              <a:lnSpc>
                <a:spcPct val="115000"/>
              </a:lnSpc>
              <a:spcBef>
                <a:spcPts val="0"/>
              </a:spcBef>
              <a:spcAft>
                <a:spcPts val="0"/>
              </a:spcAft>
              <a:buNone/>
            </a:pPr>
            <a:r>
              <a:rPr b="1" lang="en" sz="1300">
                <a:solidFill>
                  <a:srgbClr val="002F6C"/>
                </a:solidFill>
                <a:latin typeface="Gill Sans"/>
                <a:ea typeface="Gill Sans"/>
                <a:cs typeface="Gill Sans"/>
                <a:sym typeface="Gill Sans"/>
              </a:rPr>
              <a:t>78%</a:t>
            </a:r>
            <a:r>
              <a:rPr b="1" lang="en">
                <a:solidFill>
                  <a:srgbClr val="002F6C"/>
                </a:solidFill>
                <a:latin typeface="Gill Sans"/>
                <a:ea typeface="Gill Sans"/>
                <a:cs typeface="Gill Sans"/>
                <a:sym typeface="Gill Sans"/>
              </a:rPr>
              <a:t> </a:t>
            </a:r>
            <a:r>
              <a:rPr lang="en" sz="1200">
                <a:solidFill>
                  <a:srgbClr val="002F6C"/>
                </a:solidFill>
                <a:latin typeface="Gill Sans"/>
                <a:ea typeface="Gill Sans"/>
                <a:cs typeface="Gill Sans"/>
                <a:sym typeface="Gill Sans"/>
              </a:rPr>
              <a:t>of business service organizations reported </a:t>
            </a:r>
            <a:r>
              <a:rPr b="1" lang="en" sz="1300">
                <a:solidFill>
                  <a:srgbClr val="002F6C"/>
                </a:solidFill>
                <a:latin typeface="Gill Sans"/>
                <a:ea typeface="Gill Sans"/>
                <a:cs typeface="Gill Sans"/>
                <a:sym typeface="Gill Sans"/>
              </a:rPr>
              <a:t>improvement</a:t>
            </a:r>
            <a:r>
              <a:rPr lang="en" sz="1300">
                <a:solidFill>
                  <a:srgbClr val="002F6C"/>
                </a:solidFill>
                <a:latin typeface="Gill Sans"/>
                <a:ea typeface="Gill Sans"/>
                <a:cs typeface="Gill Sans"/>
                <a:sym typeface="Gill Sans"/>
              </a:rPr>
              <a:t> </a:t>
            </a:r>
            <a:r>
              <a:rPr lang="en" sz="1200">
                <a:solidFill>
                  <a:srgbClr val="002F6C"/>
                </a:solidFill>
                <a:latin typeface="Gill Sans"/>
                <a:ea typeface="Gill Sans"/>
                <a:cs typeface="Gill Sans"/>
                <a:sym typeface="Gill Sans"/>
              </a:rPr>
              <a:t>in working processes, management practices know how, and skills development of their </a:t>
            </a:r>
            <a:r>
              <a:rPr b="1" lang="en" sz="1300">
                <a:solidFill>
                  <a:srgbClr val="002F6C"/>
                </a:solidFill>
                <a:latin typeface="Gill Sans"/>
                <a:ea typeface="Gill Sans"/>
                <a:cs typeface="Gill Sans"/>
                <a:sym typeface="Gill Sans"/>
              </a:rPr>
              <a:t>personnel</a:t>
            </a:r>
            <a:r>
              <a:rPr lang="en" sz="1200">
                <a:solidFill>
                  <a:srgbClr val="002F6C"/>
                </a:solidFill>
                <a:latin typeface="Gill Sans"/>
                <a:ea typeface="Gill Sans"/>
                <a:cs typeface="Gill Sans"/>
                <a:sym typeface="Gill Sans"/>
              </a:rPr>
              <a:t>.</a:t>
            </a:r>
            <a:endParaRPr sz="1200">
              <a:solidFill>
                <a:srgbClr val="002E6C"/>
              </a:solidFill>
              <a:latin typeface="Gill Sans"/>
              <a:ea typeface="Gill Sans"/>
              <a:cs typeface="Gill Sans"/>
              <a:sym typeface="Gill Sans"/>
            </a:endParaRPr>
          </a:p>
        </p:txBody>
      </p:sp>
      <p:sp>
        <p:nvSpPr>
          <p:cNvPr id="75" name="Google Shape;75;p14"/>
          <p:cNvSpPr txBox="1"/>
          <p:nvPr/>
        </p:nvSpPr>
        <p:spPr>
          <a:xfrm>
            <a:off x="238725" y="1138350"/>
            <a:ext cx="3127200" cy="2152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500">
                <a:solidFill>
                  <a:srgbClr val="002E6C"/>
                </a:solidFill>
                <a:latin typeface="Gill Sans"/>
                <a:ea typeface="Gill Sans"/>
                <a:cs typeface="Gill Sans"/>
                <a:sym typeface="Gill Sans"/>
              </a:rPr>
              <a:t>Additional Business Services</a:t>
            </a:r>
            <a:br>
              <a:rPr b="1" lang="en" sz="1200">
                <a:solidFill>
                  <a:srgbClr val="002E6C"/>
                </a:solidFill>
                <a:latin typeface="Gill Sans"/>
                <a:ea typeface="Gill Sans"/>
                <a:cs typeface="Gill Sans"/>
                <a:sym typeface="Gill Sans"/>
              </a:rPr>
            </a:br>
            <a:br>
              <a:rPr b="1" lang="en" sz="1200">
                <a:solidFill>
                  <a:srgbClr val="002E6C"/>
                </a:solidFill>
                <a:latin typeface="Gill Sans"/>
                <a:ea typeface="Gill Sans"/>
                <a:cs typeface="Gill Sans"/>
                <a:sym typeface="Gill Sans"/>
              </a:rPr>
            </a:br>
            <a:r>
              <a:rPr lang="en" sz="1200">
                <a:solidFill>
                  <a:srgbClr val="595959"/>
                </a:solidFill>
                <a:latin typeface="Gill Sans"/>
                <a:ea typeface="Gill Sans"/>
                <a:cs typeface="Gill Sans"/>
                <a:sym typeface="Gill Sans"/>
              </a:rPr>
              <a:t>Since October 2022,</a:t>
            </a:r>
            <a:r>
              <a:rPr lang="en" sz="1200">
                <a:solidFill>
                  <a:srgbClr val="002E6C"/>
                </a:solidFill>
                <a:latin typeface="Gill Sans"/>
                <a:ea typeface="Gill Sans"/>
                <a:cs typeface="Gill Sans"/>
                <a:sym typeface="Gill Sans"/>
              </a:rPr>
              <a:t> </a:t>
            </a:r>
            <a:r>
              <a:rPr lang="en" sz="1200">
                <a:solidFill>
                  <a:srgbClr val="434343"/>
                </a:solidFill>
                <a:latin typeface="Gill Sans"/>
                <a:ea typeface="Gill Sans"/>
                <a:cs typeface="Gill Sans"/>
                <a:sym typeface="Gill Sans"/>
              </a:rPr>
              <a:t>a</a:t>
            </a:r>
            <a:r>
              <a:rPr lang="en" sz="1200">
                <a:solidFill>
                  <a:srgbClr val="434343"/>
                </a:solidFill>
                <a:latin typeface="Gill Sans"/>
                <a:ea typeface="Gill Sans"/>
                <a:cs typeface="Gill Sans"/>
                <a:sym typeface="Gill Sans"/>
              </a:rPr>
              <a:t> total of 22 new and enhanced services </a:t>
            </a:r>
            <a:r>
              <a:rPr lang="en" sz="1200">
                <a:solidFill>
                  <a:srgbClr val="434343"/>
                </a:solidFill>
                <a:latin typeface="Gill Sans"/>
                <a:ea typeface="Gill Sans"/>
                <a:cs typeface="Gill Sans"/>
                <a:sym typeface="Gill Sans"/>
              </a:rPr>
              <a:t>for micro, small, and medium enterprises have been successfully established by business service organizations, directly addressing the specific needs of their members.</a:t>
            </a:r>
            <a:endParaRPr sz="12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t/>
            </a:r>
            <a:endParaRPr>
              <a:solidFill>
                <a:srgbClr val="002E6C"/>
              </a:solidFill>
              <a:latin typeface="Gill Sans"/>
              <a:ea typeface="Gill Sans"/>
              <a:cs typeface="Gill Sans"/>
              <a:sym typeface="Gill Sans"/>
            </a:endParaRPr>
          </a:p>
        </p:txBody>
      </p:sp>
      <p:cxnSp>
        <p:nvCxnSpPr>
          <p:cNvPr id="76" name="Google Shape;76;p14"/>
          <p:cNvCxnSpPr/>
          <p:nvPr/>
        </p:nvCxnSpPr>
        <p:spPr>
          <a:xfrm rot="10800000">
            <a:off x="345000" y="3087425"/>
            <a:ext cx="4835100" cy="0"/>
          </a:xfrm>
          <a:prstGeom prst="straightConnector1">
            <a:avLst/>
          </a:prstGeom>
          <a:noFill/>
          <a:ln cap="flat" cmpd="sng" w="9525">
            <a:solidFill>
              <a:schemeClr val="dk2"/>
            </a:solidFill>
            <a:prstDash val="solid"/>
            <a:round/>
            <a:headEnd len="med" w="med" type="none"/>
            <a:tailEnd len="med" w="med" type="none"/>
          </a:ln>
        </p:spPr>
      </p:cxnSp>
      <p:cxnSp>
        <p:nvCxnSpPr>
          <p:cNvPr id="77" name="Google Shape;77;p14"/>
          <p:cNvCxnSpPr/>
          <p:nvPr/>
        </p:nvCxnSpPr>
        <p:spPr>
          <a:xfrm rot="10800000">
            <a:off x="325100" y="3137175"/>
            <a:ext cx="4835100" cy="0"/>
          </a:xfrm>
          <a:prstGeom prst="straightConnector1">
            <a:avLst/>
          </a:prstGeom>
          <a:noFill/>
          <a:ln cap="flat" cmpd="sng" w="9525">
            <a:solidFill>
              <a:schemeClr val="dk2"/>
            </a:solidFill>
            <a:prstDash val="solid"/>
            <a:round/>
            <a:headEnd len="med" w="med" type="none"/>
            <a:tailEnd len="med" w="med" type="none"/>
          </a:ln>
        </p:spPr>
      </p:cxnSp>
      <p:sp>
        <p:nvSpPr>
          <p:cNvPr id="78" name="Google Shape;78;p14"/>
          <p:cNvSpPr txBox="1"/>
          <p:nvPr/>
        </p:nvSpPr>
        <p:spPr>
          <a:xfrm>
            <a:off x="4560575" y="9676350"/>
            <a:ext cx="3000000" cy="3387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sz="1000">
                <a:solidFill>
                  <a:srgbClr val="666666"/>
                </a:solidFill>
                <a:latin typeface="Gill Sans"/>
                <a:ea typeface="Gill Sans"/>
                <a:cs typeface="Gill Sans"/>
                <a:sym typeface="Gill Sans"/>
              </a:rPr>
              <a:t>Last updated: October 2024   </a:t>
            </a:r>
            <a:endParaRPr/>
          </a:p>
        </p:txBody>
      </p:sp>
      <p:sp>
        <p:nvSpPr>
          <p:cNvPr id="79" name="Google Shape;79;p14"/>
          <p:cNvSpPr txBox="1"/>
          <p:nvPr/>
        </p:nvSpPr>
        <p:spPr>
          <a:xfrm>
            <a:off x="190400" y="3341775"/>
            <a:ext cx="4634700" cy="2937900"/>
          </a:xfrm>
          <a:prstGeom prst="rect">
            <a:avLst/>
          </a:prstGeom>
          <a:noFill/>
          <a:ln>
            <a:noFill/>
          </a:ln>
        </p:spPr>
        <p:txBody>
          <a:bodyPr anchorCtr="0" anchor="t" bIns="91425" lIns="91425" spcFirstLastPara="1" rIns="91425" wrap="square" tIns="91425">
            <a:noAutofit/>
          </a:bodyPr>
          <a:lstStyle/>
          <a:p>
            <a:pPr indent="0" lvl="0" marL="0" rtl="0" algn="l">
              <a:lnSpc>
                <a:spcPct val="80000"/>
              </a:lnSpc>
              <a:spcBef>
                <a:spcPts val="0"/>
              </a:spcBef>
              <a:spcAft>
                <a:spcPts val="0"/>
              </a:spcAft>
              <a:buNone/>
            </a:pPr>
            <a:r>
              <a:rPr b="1" lang="en" sz="1500">
                <a:solidFill>
                  <a:srgbClr val="002F6C"/>
                </a:solidFill>
                <a:latin typeface="Gill Sans"/>
                <a:ea typeface="Gill Sans"/>
                <a:cs typeface="Gill Sans"/>
                <a:sym typeface="Gill Sans"/>
              </a:rPr>
              <a:t>Operating Environment</a:t>
            </a:r>
            <a:endParaRPr b="1" sz="1500">
              <a:solidFill>
                <a:srgbClr val="002F6C"/>
              </a:solidFill>
              <a:latin typeface="Gill Sans"/>
              <a:ea typeface="Gill Sans"/>
              <a:cs typeface="Gill Sans"/>
              <a:sym typeface="Gill Sans"/>
            </a:endParaRPr>
          </a:p>
          <a:p>
            <a:pPr indent="0" lvl="0" marL="0" marR="0" rtl="0" algn="l">
              <a:lnSpc>
                <a:spcPct val="115000"/>
              </a:lnSpc>
              <a:spcBef>
                <a:spcPts val="500"/>
              </a:spcBef>
              <a:spcAft>
                <a:spcPts val="0"/>
              </a:spcAft>
              <a:buNone/>
            </a:pPr>
            <a:br>
              <a:rPr b="1" lang="en" sz="19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Following comprehensive policy analysis,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three policy briefs were developed</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and submitted, enabling the government</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to enhance support mechanisms for MSME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resilience amidst economic crises. Additionally,</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activity partners developed and presented an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initiative for changes in Trade Law to introduce the </a:t>
            </a:r>
            <a:br>
              <a:rPr lang="en" sz="1200">
                <a:solidFill>
                  <a:srgbClr val="434343"/>
                </a:solidFill>
                <a:latin typeface="Gill Sans"/>
                <a:ea typeface="Gill Sans"/>
                <a:cs typeface="Gill Sans"/>
                <a:sym typeface="Gill Sans"/>
              </a:rPr>
            </a:br>
            <a:r>
              <a:rPr lang="en" sz="1200">
                <a:solidFill>
                  <a:srgbClr val="434343"/>
                </a:solidFill>
                <a:latin typeface="Gill Sans"/>
                <a:ea typeface="Gill Sans"/>
                <a:cs typeface="Gill Sans"/>
                <a:sym typeface="Gill Sans"/>
              </a:rPr>
              <a:t>Variable Capital Company as a new type of entity.</a:t>
            </a:r>
            <a:endParaRPr sz="1200">
              <a:solidFill>
                <a:srgbClr val="434343"/>
              </a:solidFill>
              <a:latin typeface="Gill Sans"/>
              <a:ea typeface="Gill Sans"/>
              <a:cs typeface="Gill Sans"/>
              <a:sym typeface="Gill Sans"/>
            </a:endParaRPr>
          </a:p>
          <a:p>
            <a:pPr indent="0" lvl="0" marL="0" marR="0" rtl="0" algn="l">
              <a:lnSpc>
                <a:spcPct val="115000"/>
              </a:lnSpc>
              <a:spcBef>
                <a:spcPts val="1000"/>
              </a:spcBef>
              <a:spcAft>
                <a:spcPts val="1000"/>
              </a:spcAft>
              <a:buNone/>
            </a:pPr>
            <a:r>
              <a:t/>
            </a:r>
            <a:endParaRPr sz="1100">
              <a:solidFill>
                <a:srgbClr val="434343"/>
              </a:solidFill>
              <a:latin typeface="Gill Sans"/>
              <a:ea typeface="Gill Sans"/>
              <a:cs typeface="Gill Sans"/>
              <a:sym typeface="Gill Sans"/>
            </a:endParaRPr>
          </a:p>
        </p:txBody>
      </p:sp>
      <p:pic>
        <p:nvPicPr>
          <p:cNvPr id="80" name="Google Shape;80;p14"/>
          <p:cNvPicPr preferRelativeResize="0"/>
          <p:nvPr/>
        </p:nvPicPr>
        <p:blipFill rotWithShape="1">
          <a:blip r:embed="rId3">
            <a:alphaModFix/>
          </a:blip>
          <a:srcRect b="16845" l="0" r="49738" t="39939"/>
          <a:stretch/>
        </p:blipFill>
        <p:spPr>
          <a:xfrm>
            <a:off x="3499750" y="640463"/>
            <a:ext cx="1833100" cy="2040210"/>
          </a:xfrm>
          <a:prstGeom prst="rect">
            <a:avLst/>
          </a:prstGeom>
          <a:noFill/>
          <a:ln>
            <a:noFill/>
          </a:ln>
        </p:spPr>
      </p:pic>
      <p:pic>
        <p:nvPicPr>
          <p:cNvPr id="81" name="Google Shape;81;p14"/>
          <p:cNvPicPr preferRelativeResize="0"/>
          <p:nvPr/>
        </p:nvPicPr>
        <p:blipFill rotWithShape="1">
          <a:blip r:embed="rId4">
            <a:alphaModFix/>
          </a:blip>
          <a:srcRect b="52155" l="0" r="0" t="20338"/>
          <a:stretch/>
        </p:blipFill>
        <p:spPr>
          <a:xfrm>
            <a:off x="0" y="6271484"/>
            <a:ext cx="7772402" cy="2850565"/>
          </a:xfrm>
          <a:prstGeom prst="rect">
            <a:avLst/>
          </a:prstGeom>
          <a:noFill/>
          <a:ln>
            <a:noFill/>
          </a:ln>
        </p:spPr>
      </p:pic>
      <p:sp>
        <p:nvSpPr>
          <p:cNvPr id="82" name="Google Shape;82;p14"/>
          <p:cNvSpPr txBox="1"/>
          <p:nvPr/>
        </p:nvSpPr>
        <p:spPr>
          <a:xfrm>
            <a:off x="5389950" y="561475"/>
            <a:ext cx="2258400" cy="400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1000"/>
              </a:spcAft>
              <a:buNone/>
            </a:pPr>
            <a:r>
              <a:rPr b="1" lang="en" cap="small">
                <a:solidFill>
                  <a:srgbClr val="CC0000"/>
                </a:solidFill>
                <a:latin typeface="Gill Sans"/>
                <a:ea typeface="Gill Sans"/>
                <a:cs typeface="Gill Sans"/>
                <a:sym typeface="Gill Sans"/>
              </a:rPr>
              <a:t>ACCOMPLISHMENTS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