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Lst>
  <p:sldSz cy="10058400" cx="7772400"/>
  <p:notesSz cx="6858000" cy="9144000"/>
  <p:embeddedFontLst>
    <p:embeddedFont>
      <p:font typeface="Gill Sans"/>
      <p:regular r:id="rId8"/>
      <p:bold r:id="rId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138">
          <p15:clr>
            <a:srgbClr val="747775"/>
          </p15:clr>
        </p15:guide>
        <p15:guide id="2" orient="horz" pos="1111">
          <p15:clr>
            <a:srgbClr val="747775"/>
          </p15:clr>
        </p15:guide>
        <p15:guide id="3" orient="horz" pos="1234">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138" orient="horz"/>
        <p:guide pos="1111" orient="horz"/>
        <p:guide pos="1234" orient="horz"/>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font" Target="fonts/GillSans-bold.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font" Target="fonts/GillSans-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g1ff1fe4f457_0_14: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67" name="Google Shape;67;g1ff1fe4f457_0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64952" y="1456058"/>
            <a:ext cx="7242600" cy="40140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64945" y="5542289"/>
            <a:ext cx="7242600" cy="1550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64945" y="6164351"/>
            <a:ext cx="7242600" cy="25437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64945" y="4206107"/>
            <a:ext cx="7242600" cy="1646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64945" y="2253729"/>
            <a:ext cx="7242600" cy="66810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64945"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107540"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64945" y="1086507"/>
            <a:ext cx="2386800" cy="1477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64945" y="2717440"/>
            <a:ext cx="2386800" cy="62175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16713" y="880293"/>
            <a:ext cx="5412600" cy="7999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5675" y="2411542"/>
            <a:ext cx="3438300" cy="28986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25675" y="5481569"/>
            <a:ext cx="3438300" cy="24153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198575" y="1415969"/>
            <a:ext cx="3261600" cy="7226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64945" y="8273124"/>
            <a:ext cx="5099100" cy="11832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hyperlink" Target="mailto:eshabani@usaid.gov"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2.jpg"/><Relationship Id="rId4" Type="http://schemas.openxmlformats.org/officeDocument/2006/relationships/image" Target="../media/image4.jpg"/><Relationship Id="rId5" Type="http://schemas.openxmlformats.org/officeDocument/2006/relationships/image" Target="../media/image5.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p:nvPr/>
        </p:nvSpPr>
        <p:spPr>
          <a:xfrm>
            <a:off x="-21225" y="900775"/>
            <a:ext cx="7793700" cy="1011300"/>
          </a:xfrm>
          <a:prstGeom prst="rect">
            <a:avLst/>
          </a:prstGeom>
          <a:solidFill>
            <a:srgbClr val="002F6C"/>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55" name="Google Shape;55;p13"/>
          <p:cNvSpPr txBox="1"/>
          <p:nvPr/>
        </p:nvSpPr>
        <p:spPr>
          <a:xfrm>
            <a:off x="399901" y="1129375"/>
            <a:ext cx="5639400" cy="554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2400">
                <a:solidFill>
                  <a:srgbClr val="FFFFFF"/>
                </a:solidFill>
                <a:latin typeface="Gill Sans"/>
                <a:ea typeface="Gill Sans"/>
                <a:cs typeface="Gill Sans"/>
                <a:sym typeface="Gill Sans"/>
              </a:rPr>
              <a:t>Make a Difference</a:t>
            </a:r>
            <a:endParaRPr b="1" sz="2400"/>
          </a:p>
        </p:txBody>
      </p:sp>
      <p:pic>
        <p:nvPicPr>
          <p:cNvPr id="56" name="Google Shape;56;p13"/>
          <p:cNvPicPr preferRelativeResize="0"/>
          <p:nvPr/>
        </p:nvPicPr>
        <p:blipFill>
          <a:blip r:embed="rId3">
            <a:alphaModFix/>
          </a:blip>
          <a:stretch>
            <a:fillRect/>
          </a:stretch>
        </p:blipFill>
        <p:spPr>
          <a:xfrm>
            <a:off x="0" y="0"/>
            <a:ext cx="2294500" cy="892545"/>
          </a:xfrm>
          <a:prstGeom prst="rect">
            <a:avLst/>
          </a:prstGeom>
          <a:noFill/>
          <a:ln>
            <a:noFill/>
          </a:ln>
        </p:spPr>
      </p:pic>
      <p:sp>
        <p:nvSpPr>
          <p:cNvPr id="57" name="Google Shape;57;p13"/>
          <p:cNvSpPr txBox="1"/>
          <p:nvPr/>
        </p:nvSpPr>
        <p:spPr>
          <a:xfrm>
            <a:off x="233150" y="2159750"/>
            <a:ext cx="2117100" cy="6209400"/>
          </a:xfrm>
          <a:prstGeom prst="rect">
            <a:avLst/>
          </a:prstGeom>
          <a:noFill/>
          <a:ln>
            <a:noFill/>
          </a:ln>
        </p:spPr>
        <p:txBody>
          <a:bodyPr anchorCtr="0" anchor="t" bIns="91425" lIns="91425" spcFirstLastPara="1" rIns="91425" wrap="square" tIns="91425">
            <a:spAutoFit/>
          </a:bodyPr>
          <a:lstStyle/>
          <a:p>
            <a:pPr indent="0" lvl="0" marL="0" rtl="0" algn="l">
              <a:lnSpc>
                <a:spcPct val="100000"/>
              </a:lnSpc>
              <a:spcBef>
                <a:spcPts val="0"/>
              </a:spcBef>
              <a:spcAft>
                <a:spcPts val="0"/>
              </a:spcAft>
              <a:buNone/>
            </a:pPr>
            <a:r>
              <a:rPr b="1" lang="en" sz="1500">
                <a:solidFill>
                  <a:srgbClr val="002E6C"/>
                </a:solidFill>
                <a:latin typeface="Gill Sans"/>
                <a:ea typeface="Gill Sans"/>
                <a:cs typeface="Gill Sans"/>
                <a:sym typeface="Gill Sans"/>
              </a:rPr>
              <a:t>Goal</a:t>
            </a:r>
            <a:endParaRPr b="1" sz="1500">
              <a:solidFill>
                <a:srgbClr val="002E6C"/>
              </a:solidFill>
              <a:latin typeface="Gill Sans"/>
              <a:ea typeface="Gill Sans"/>
              <a:cs typeface="Gill Sans"/>
              <a:sym typeface="Gill Sans"/>
            </a:endParaRPr>
          </a:p>
          <a:p>
            <a:pPr indent="0" lvl="0" marL="0" rtl="0" algn="l">
              <a:spcBef>
                <a:spcPts val="500"/>
              </a:spcBef>
              <a:spcAft>
                <a:spcPts val="0"/>
              </a:spcAft>
              <a:buNone/>
            </a:pPr>
            <a:r>
              <a:rPr lang="en" sz="1100">
                <a:solidFill>
                  <a:srgbClr val="434343"/>
                </a:solidFill>
                <a:latin typeface="Gill Sans"/>
                <a:ea typeface="Gill Sans"/>
                <a:cs typeface="Gill Sans"/>
                <a:sym typeface="Gill Sans"/>
              </a:rPr>
              <a:t>Improve the environment for community led development.</a:t>
            </a:r>
            <a:br>
              <a:rPr lang="en" sz="1100">
                <a:solidFill>
                  <a:srgbClr val="434343"/>
                </a:solidFill>
                <a:latin typeface="Gill Sans"/>
                <a:ea typeface="Gill Sans"/>
                <a:cs typeface="Gill Sans"/>
                <a:sym typeface="Gill Sans"/>
              </a:rPr>
            </a:br>
            <a:endParaRPr b="1" sz="1500">
              <a:solidFill>
                <a:srgbClr val="002E6C"/>
              </a:solidFill>
              <a:latin typeface="Gill Sans"/>
              <a:ea typeface="Gill Sans"/>
              <a:cs typeface="Gill Sans"/>
              <a:sym typeface="Gill Sans"/>
            </a:endParaRPr>
          </a:p>
          <a:p>
            <a:pPr indent="0" lvl="0" marL="0" rtl="0" algn="just">
              <a:lnSpc>
                <a:spcPct val="100000"/>
              </a:lnSpc>
              <a:spcBef>
                <a:spcPts val="500"/>
              </a:spcBef>
              <a:spcAft>
                <a:spcPts val="0"/>
              </a:spcAft>
              <a:buNone/>
            </a:pPr>
            <a:r>
              <a:rPr b="1" lang="en" sz="1500">
                <a:solidFill>
                  <a:srgbClr val="002E6C"/>
                </a:solidFill>
                <a:latin typeface="Gill Sans"/>
                <a:ea typeface="Gill Sans"/>
                <a:cs typeface="Gill Sans"/>
                <a:sym typeface="Gill Sans"/>
              </a:rPr>
              <a:t>Duration</a:t>
            </a:r>
            <a:endParaRPr b="1" sz="1500">
              <a:solidFill>
                <a:srgbClr val="002E6C"/>
              </a:solidFill>
              <a:latin typeface="Gill Sans"/>
              <a:ea typeface="Gill Sans"/>
              <a:cs typeface="Gill Sans"/>
              <a:sym typeface="Gill Sans"/>
            </a:endParaRPr>
          </a:p>
          <a:p>
            <a:pPr indent="0" lvl="0" marL="0" rtl="0" algn="l">
              <a:lnSpc>
                <a:spcPct val="100000"/>
              </a:lnSpc>
              <a:spcBef>
                <a:spcPts val="500"/>
              </a:spcBef>
              <a:spcAft>
                <a:spcPts val="0"/>
              </a:spcAft>
              <a:buNone/>
            </a:pPr>
            <a:r>
              <a:rPr lang="en" sz="1100">
                <a:solidFill>
                  <a:srgbClr val="434343"/>
                </a:solidFill>
                <a:latin typeface="Gill Sans"/>
                <a:ea typeface="Gill Sans"/>
                <a:cs typeface="Gill Sans"/>
                <a:sym typeface="Gill Sans"/>
              </a:rPr>
              <a:t>August 2022–August 2027</a:t>
            </a:r>
            <a:br>
              <a:rPr lang="en" sz="1100">
                <a:solidFill>
                  <a:srgbClr val="434343"/>
                </a:solidFill>
                <a:latin typeface="Gill Sans"/>
                <a:ea typeface="Gill Sans"/>
                <a:cs typeface="Gill Sans"/>
                <a:sym typeface="Gill Sans"/>
              </a:rPr>
            </a:br>
            <a:endParaRPr sz="1100">
              <a:solidFill>
                <a:srgbClr val="434343"/>
              </a:solidFill>
              <a:latin typeface="Gill Sans"/>
              <a:ea typeface="Gill Sans"/>
              <a:cs typeface="Gill Sans"/>
              <a:sym typeface="Gill Sans"/>
            </a:endParaRPr>
          </a:p>
          <a:p>
            <a:pPr indent="0" lvl="0" marL="0" rtl="0" algn="l">
              <a:lnSpc>
                <a:spcPct val="100000"/>
              </a:lnSpc>
              <a:spcBef>
                <a:spcPts val="500"/>
              </a:spcBef>
              <a:spcAft>
                <a:spcPts val="0"/>
              </a:spcAft>
              <a:buNone/>
            </a:pPr>
            <a:r>
              <a:rPr b="1" lang="en" sz="1500">
                <a:solidFill>
                  <a:srgbClr val="002E6C"/>
                </a:solidFill>
                <a:latin typeface="Gill Sans"/>
                <a:ea typeface="Gill Sans"/>
                <a:cs typeface="Gill Sans"/>
                <a:sym typeface="Gill Sans"/>
              </a:rPr>
              <a:t>Total Funding</a:t>
            </a:r>
            <a:endParaRPr sz="1500">
              <a:solidFill>
                <a:schemeClr val="dk1"/>
              </a:solidFill>
              <a:latin typeface="Times New Roman"/>
              <a:ea typeface="Times New Roman"/>
              <a:cs typeface="Times New Roman"/>
              <a:sym typeface="Times New Roman"/>
            </a:endParaRPr>
          </a:p>
          <a:p>
            <a:pPr indent="0" lvl="0" marL="0" rtl="0" algn="l">
              <a:lnSpc>
                <a:spcPct val="100000"/>
              </a:lnSpc>
              <a:spcBef>
                <a:spcPts val="500"/>
              </a:spcBef>
              <a:spcAft>
                <a:spcPts val="0"/>
              </a:spcAft>
              <a:buNone/>
            </a:pPr>
            <a:r>
              <a:rPr lang="en" sz="1100">
                <a:solidFill>
                  <a:srgbClr val="434343"/>
                </a:solidFill>
                <a:latin typeface="Gill Sans"/>
                <a:ea typeface="Gill Sans"/>
                <a:cs typeface="Gill Sans"/>
                <a:sym typeface="Gill Sans"/>
              </a:rPr>
              <a:t>$1,982,367</a:t>
            </a:r>
            <a:br>
              <a:rPr lang="en" sz="1100">
                <a:solidFill>
                  <a:srgbClr val="434343"/>
                </a:solidFill>
                <a:latin typeface="Gill Sans"/>
                <a:ea typeface="Gill Sans"/>
                <a:cs typeface="Gill Sans"/>
                <a:sym typeface="Gill Sans"/>
              </a:rPr>
            </a:br>
            <a:endParaRPr sz="1100">
              <a:solidFill>
                <a:srgbClr val="434343"/>
              </a:solidFill>
              <a:latin typeface="Gill Sans"/>
              <a:ea typeface="Gill Sans"/>
              <a:cs typeface="Gill Sans"/>
              <a:sym typeface="Gill Sans"/>
            </a:endParaRPr>
          </a:p>
          <a:p>
            <a:pPr indent="0" lvl="0" marL="0" rtl="0" algn="l">
              <a:lnSpc>
                <a:spcPct val="100000"/>
              </a:lnSpc>
              <a:spcBef>
                <a:spcPts val="500"/>
              </a:spcBef>
              <a:spcAft>
                <a:spcPts val="0"/>
              </a:spcAft>
              <a:buNone/>
            </a:pPr>
            <a:r>
              <a:rPr b="1" lang="en" sz="1500">
                <a:solidFill>
                  <a:srgbClr val="002E6C"/>
                </a:solidFill>
                <a:latin typeface="Gill Sans"/>
                <a:ea typeface="Gill Sans"/>
                <a:cs typeface="Gill Sans"/>
                <a:sym typeface="Gill Sans"/>
              </a:rPr>
              <a:t>Implementing Partners</a:t>
            </a:r>
            <a:endParaRPr sz="1500">
              <a:solidFill>
                <a:schemeClr val="dk1"/>
              </a:solidFill>
              <a:latin typeface="Times New Roman"/>
              <a:ea typeface="Times New Roman"/>
              <a:cs typeface="Times New Roman"/>
              <a:sym typeface="Times New Roman"/>
            </a:endParaRPr>
          </a:p>
          <a:p>
            <a:pPr indent="0" lvl="0" marL="0" rtl="0" algn="l">
              <a:lnSpc>
                <a:spcPct val="115000"/>
              </a:lnSpc>
              <a:spcBef>
                <a:spcPts val="500"/>
              </a:spcBef>
              <a:spcAft>
                <a:spcPts val="0"/>
              </a:spcAft>
              <a:buClr>
                <a:schemeClr val="dk1"/>
              </a:buClr>
              <a:buSzPts val="1100"/>
              <a:buFont typeface="Arial"/>
              <a:buNone/>
            </a:pPr>
            <a:r>
              <a:rPr lang="en" sz="1100">
                <a:solidFill>
                  <a:srgbClr val="434343"/>
                </a:solidFill>
                <a:latin typeface="Gill Sans"/>
                <a:ea typeface="Gill Sans"/>
                <a:cs typeface="Gill Sans"/>
                <a:sym typeface="Gill Sans"/>
              </a:rPr>
              <a:t>Local Community Development Foundation</a:t>
            </a:r>
            <a:br>
              <a:rPr lang="en" sz="1100">
                <a:solidFill>
                  <a:srgbClr val="434343"/>
                </a:solidFill>
                <a:latin typeface="Gill Sans"/>
                <a:ea typeface="Gill Sans"/>
                <a:cs typeface="Gill Sans"/>
                <a:sym typeface="Gill Sans"/>
              </a:rPr>
            </a:br>
            <a:endParaRPr sz="1100">
              <a:solidFill>
                <a:srgbClr val="434343"/>
              </a:solidFill>
              <a:latin typeface="Gill Sans"/>
              <a:ea typeface="Gill Sans"/>
              <a:cs typeface="Gill Sans"/>
              <a:sym typeface="Gill Sans"/>
            </a:endParaRPr>
          </a:p>
          <a:p>
            <a:pPr indent="0" lvl="0" marL="0" rtl="0" algn="l">
              <a:lnSpc>
                <a:spcPct val="100000"/>
              </a:lnSpc>
              <a:spcBef>
                <a:spcPts val="1000"/>
              </a:spcBef>
              <a:spcAft>
                <a:spcPts val="0"/>
              </a:spcAft>
              <a:buNone/>
            </a:pPr>
            <a:r>
              <a:rPr b="1" lang="en" sz="1500">
                <a:solidFill>
                  <a:srgbClr val="002F6C"/>
                </a:solidFill>
                <a:latin typeface="Gill Sans"/>
                <a:ea typeface="Gill Sans"/>
                <a:cs typeface="Gill Sans"/>
                <a:sym typeface="Gill Sans"/>
              </a:rPr>
              <a:t>Key Counterparts</a:t>
            </a:r>
            <a:endParaRPr sz="1100">
              <a:solidFill>
                <a:schemeClr val="dk1"/>
              </a:solidFill>
              <a:latin typeface="Gill Sans"/>
              <a:ea typeface="Gill Sans"/>
              <a:cs typeface="Gill Sans"/>
              <a:sym typeface="Gill Sans"/>
            </a:endParaRPr>
          </a:p>
          <a:p>
            <a:pPr indent="0" lvl="0" marL="0" rtl="0" algn="l">
              <a:spcBef>
                <a:spcPts val="500"/>
              </a:spcBef>
              <a:spcAft>
                <a:spcPts val="0"/>
              </a:spcAft>
              <a:buClr>
                <a:schemeClr val="dk1"/>
              </a:buClr>
              <a:buSzPts val="1100"/>
              <a:buFont typeface="Arial"/>
              <a:buNone/>
            </a:pPr>
            <a:r>
              <a:rPr lang="en" sz="1100">
                <a:solidFill>
                  <a:srgbClr val="434343"/>
                </a:solidFill>
                <a:latin typeface="Gill Sans"/>
                <a:ea typeface="Gill Sans"/>
                <a:cs typeface="Gill Sans"/>
                <a:sym typeface="Gill Sans"/>
              </a:rPr>
              <a:t>Rotary Club Kochani-Vinica</a:t>
            </a:r>
            <a:endParaRPr sz="1100">
              <a:solidFill>
                <a:srgbClr val="434343"/>
              </a:solidFill>
              <a:latin typeface="Gill Sans"/>
              <a:ea typeface="Gill Sans"/>
              <a:cs typeface="Gill Sans"/>
              <a:sym typeface="Gill Sans"/>
            </a:endParaRPr>
          </a:p>
          <a:p>
            <a:pPr indent="0" lvl="0" marL="0" rtl="0" algn="l">
              <a:spcBef>
                <a:spcPts val="0"/>
              </a:spcBef>
              <a:spcAft>
                <a:spcPts val="0"/>
              </a:spcAft>
              <a:buClr>
                <a:schemeClr val="dk1"/>
              </a:buClr>
              <a:buSzPts val="1100"/>
              <a:buFont typeface="Arial"/>
              <a:buNone/>
            </a:pPr>
            <a:r>
              <a:rPr lang="en" sz="1100">
                <a:solidFill>
                  <a:srgbClr val="434343"/>
                </a:solidFill>
                <a:latin typeface="Gill Sans"/>
                <a:ea typeface="Gill Sans"/>
                <a:cs typeface="Gill Sans"/>
                <a:sym typeface="Gill Sans"/>
              </a:rPr>
              <a:t>Rotary Club Shtip</a:t>
            </a:r>
            <a:br>
              <a:rPr lang="en" sz="1100">
                <a:solidFill>
                  <a:srgbClr val="434343"/>
                </a:solidFill>
                <a:latin typeface="Gill Sans"/>
                <a:ea typeface="Gill Sans"/>
                <a:cs typeface="Gill Sans"/>
                <a:sym typeface="Gill Sans"/>
              </a:rPr>
            </a:br>
            <a:r>
              <a:rPr lang="en" sz="1100">
                <a:solidFill>
                  <a:srgbClr val="434343"/>
                </a:solidFill>
                <a:latin typeface="Gill Sans"/>
                <a:ea typeface="Gill Sans"/>
                <a:cs typeface="Gill Sans"/>
                <a:sym typeface="Gill Sans"/>
              </a:rPr>
              <a:t>Local municipalities of Kochani, Shtip, Vinica, Karbinci, Delcevo, and Makedonska Kamenica</a:t>
            </a:r>
            <a:endParaRPr sz="1100">
              <a:solidFill>
                <a:srgbClr val="434343"/>
              </a:solidFill>
              <a:latin typeface="Gill Sans"/>
              <a:ea typeface="Gill Sans"/>
              <a:cs typeface="Gill Sans"/>
              <a:sym typeface="Gill Sans"/>
            </a:endParaRPr>
          </a:p>
          <a:p>
            <a:pPr indent="0" lvl="0" marL="0" rtl="0" algn="l">
              <a:spcBef>
                <a:spcPts val="0"/>
              </a:spcBef>
              <a:spcAft>
                <a:spcPts val="0"/>
              </a:spcAft>
              <a:buClr>
                <a:schemeClr val="dk1"/>
              </a:buClr>
              <a:buSzPts val="1100"/>
              <a:buFont typeface="Arial"/>
              <a:buNone/>
            </a:pPr>
            <a:r>
              <a:t/>
            </a:r>
            <a:endParaRPr sz="1100">
              <a:solidFill>
                <a:srgbClr val="434343"/>
              </a:solidFill>
              <a:latin typeface="Gill Sans"/>
              <a:ea typeface="Gill Sans"/>
              <a:cs typeface="Gill Sans"/>
              <a:sym typeface="Gill Sans"/>
            </a:endParaRPr>
          </a:p>
          <a:p>
            <a:pPr indent="0" lvl="0" marL="0" rtl="0" algn="l">
              <a:spcBef>
                <a:spcPts val="0"/>
              </a:spcBef>
              <a:spcAft>
                <a:spcPts val="0"/>
              </a:spcAft>
              <a:buClr>
                <a:schemeClr val="dk1"/>
              </a:buClr>
              <a:buSzPts val="1100"/>
              <a:buFont typeface="Arial"/>
              <a:buNone/>
            </a:pPr>
            <a:r>
              <a:t/>
            </a:r>
            <a:endParaRPr sz="1100">
              <a:solidFill>
                <a:schemeClr val="dk1"/>
              </a:solidFill>
              <a:latin typeface="Gill Sans"/>
              <a:ea typeface="Gill Sans"/>
              <a:cs typeface="Gill Sans"/>
              <a:sym typeface="Gill Sans"/>
            </a:endParaRPr>
          </a:p>
          <a:p>
            <a:pPr indent="0" lvl="0" marL="0" rtl="0" algn="l">
              <a:lnSpc>
                <a:spcPct val="100000"/>
              </a:lnSpc>
              <a:spcBef>
                <a:spcPts val="0"/>
              </a:spcBef>
              <a:spcAft>
                <a:spcPts val="0"/>
              </a:spcAft>
              <a:buNone/>
            </a:pPr>
            <a:r>
              <a:rPr b="1" lang="en" sz="1500">
                <a:solidFill>
                  <a:srgbClr val="002F6C"/>
                </a:solidFill>
                <a:latin typeface="Gill Sans"/>
                <a:ea typeface="Gill Sans"/>
                <a:cs typeface="Gill Sans"/>
                <a:sym typeface="Gill Sans"/>
              </a:rPr>
              <a:t>Contact</a:t>
            </a:r>
            <a:endParaRPr b="1" sz="1500">
              <a:solidFill>
                <a:srgbClr val="002F6C"/>
              </a:solidFill>
              <a:latin typeface="Gill Sans"/>
              <a:ea typeface="Gill Sans"/>
              <a:cs typeface="Gill Sans"/>
              <a:sym typeface="Gill Sans"/>
            </a:endParaRPr>
          </a:p>
          <a:p>
            <a:pPr indent="0" lvl="0" marL="0" rtl="0" algn="l">
              <a:lnSpc>
                <a:spcPct val="115000"/>
              </a:lnSpc>
              <a:spcBef>
                <a:spcPts val="500"/>
              </a:spcBef>
              <a:spcAft>
                <a:spcPts val="0"/>
              </a:spcAft>
              <a:buClr>
                <a:schemeClr val="dk1"/>
              </a:buClr>
              <a:buSzPts val="1100"/>
              <a:buFont typeface="Arial"/>
              <a:buNone/>
            </a:pPr>
            <a:r>
              <a:rPr lang="en" sz="1100">
                <a:solidFill>
                  <a:srgbClr val="434343"/>
                </a:solidFill>
                <a:latin typeface="Gill Sans"/>
                <a:ea typeface="Gill Sans"/>
                <a:cs typeface="Gill Sans"/>
                <a:sym typeface="Gill Sans"/>
              </a:rPr>
              <a:t>Edin Shabani</a:t>
            </a:r>
            <a:br>
              <a:rPr lang="en" sz="1100">
                <a:solidFill>
                  <a:srgbClr val="434343"/>
                </a:solidFill>
                <a:latin typeface="Gill Sans"/>
                <a:ea typeface="Gill Sans"/>
                <a:cs typeface="Gill Sans"/>
                <a:sym typeface="Gill Sans"/>
              </a:rPr>
            </a:br>
            <a:r>
              <a:rPr lang="en" sz="1100">
                <a:solidFill>
                  <a:srgbClr val="434343"/>
                </a:solidFill>
                <a:latin typeface="Gill Sans"/>
                <a:ea typeface="Gill Sans"/>
                <a:cs typeface="Gill Sans"/>
                <a:sym typeface="Gill Sans"/>
              </a:rPr>
              <a:t>Email </a:t>
            </a:r>
            <a:r>
              <a:rPr lang="en" sz="1100" u="sng">
                <a:solidFill>
                  <a:srgbClr val="0000FF"/>
                </a:solidFill>
                <a:latin typeface="Gill Sans"/>
                <a:ea typeface="Gill Sans"/>
                <a:cs typeface="Gill Sans"/>
                <a:sym typeface="Gill Sans"/>
                <a:hlinkClick r:id="rId4">
                  <a:extLst>
                    <a:ext uri="{A12FA001-AC4F-418D-AE19-62706E023703}">
                      <ahyp:hlinkClr val="tx"/>
                    </a:ext>
                  </a:extLst>
                </a:hlinkClick>
              </a:rPr>
              <a:t>eshabani@usaid.gov</a:t>
            </a:r>
            <a:r>
              <a:rPr lang="en" sz="1100">
                <a:solidFill>
                  <a:srgbClr val="0000FF"/>
                </a:solidFill>
                <a:latin typeface="Gill Sans"/>
                <a:ea typeface="Gill Sans"/>
                <a:cs typeface="Gill Sans"/>
                <a:sym typeface="Gill Sans"/>
              </a:rPr>
              <a:t>  </a:t>
            </a:r>
            <a:endParaRPr sz="1100">
              <a:solidFill>
                <a:srgbClr val="0000FF"/>
              </a:solidFill>
              <a:latin typeface="Gill Sans"/>
              <a:ea typeface="Gill Sans"/>
              <a:cs typeface="Gill Sans"/>
              <a:sym typeface="Gill Sans"/>
            </a:endParaRPr>
          </a:p>
          <a:p>
            <a:pPr indent="0" lvl="0" marL="0" rtl="0" algn="l">
              <a:lnSpc>
                <a:spcPct val="115000"/>
              </a:lnSpc>
              <a:spcBef>
                <a:spcPts val="1000"/>
              </a:spcBef>
              <a:spcAft>
                <a:spcPts val="1000"/>
              </a:spcAft>
              <a:buClr>
                <a:schemeClr val="dk1"/>
              </a:buClr>
              <a:buSzPts val="1100"/>
              <a:buFont typeface="Arial"/>
              <a:buNone/>
            </a:pPr>
            <a:r>
              <a:t/>
            </a:r>
            <a:endParaRPr sz="1100">
              <a:solidFill>
                <a:srgbClr val="434343"/>
              </a:solidFill>
              <a:latin typeface="Gill Sans"/>
              <a:ea typeface="Gill Sans"/>
              <a:cs typeface="Gill Sans"/>
              <a:sym typeface="Gill Sans"/>
            </a:endParaRPr>
          </a:p>
        </p:txBody>
      </p:sp>
      <p:cxnSp>
        <p:nvCxnSpPr>
          <p:cNvPr id="58" name="Google Shape;58;p13"/>
          <p:cNvCxnSpPr/>
          <p:nvPr/>
        </p:nvCxnSpPr>
        <p:spPr>
          <a:xfrm>
            <a:off x="2493750" y="2250800"/>
            <a:ext cx="0" cy="7239300"/>
          </a:xfrm>
          <a:prstGeom prst="straightConnector1">
            <a:avLst/>
          </a:prstGeom>
          <a:noFill/>
          <a:ln cap="flat" cmpd="sng" w="9525">
            <a:solidFill>
              <a:schemeClr val="dk2"/>
            </a:solidFill>
            <a:prstDash val="solid"/>
            <a:round/>
            <a:headEnd len="med" w="med" type="none"/>
            <a:tailEnd len="med" w="med" type="none"/>
          </a:ln>
        </p:spPr>
      </p:cxnSp>
      <p:cxnSp>
        <p:nvCxnSpPr>
          <p:cNvPr id="59" name="Google Shape;59;p13"/>
          <p:cNvCxnSpPr/>
          <p:nvPr/>
        </p:nvCxnSpPr>
        <p:spPr>
          <a:xfrm>
            <a:off x="2454300" y="2250800"/>
            <a:ext cx="0" cy="7239300"/>
          </a:xfrm>
          <a:prstGeom prst="straightConnector1">
            <a:avLst/>
          </a:prstGeom>
          <a:noFill/>
          <a:ln cap="flat" cmpd="sng" w="9525">
            <a:solidFill>
              <a:schemeClr val="dk2"/>
            </a:solidFill>
            <a:prstDash val="solid"/>
            <a:round/>
            <a:headEnd len="med" w="med" type="none"/>
            <a:tailEnd len="med" w="med" type="none"/>
          </a:ln>
        </p:spPr>
      </p:cxnSp>
      <p:sp>
        <p:nvSpPr>
          <p:cNvPr id="60" name="Google Shape;60;p13"/>
          <p:cNvSpPr txBox="1"/>
          <p:nvPr/>
        </p:nvSpPr>
        <p:spPr>
          <a:xfrm>
            <a:off x="2722950" y="2076549"/>
            <a:ext cx="4764600" cy="1963500"/>
          </a:xfrm>
          <a:prstGeom prst="rect">
            <a:avLst/>
          </a:prstGeom>
          <a:noFill/>
          <a:ln>
            <a:noFill/>
          </a:ln>
        </p:spPr>
        <p:txBody>
          <a:bodyPr anchorCtr="0" anchor="t" bIns="91425" lIns="91425" spcFirstLastPara="1" rIns="91425" wrap="square" tIns="91425">
            <a:spAutoFit/>
          </a:bodyPr>
          <a:lstStyle/>
          <a:p>
            <a:pPr indent="0" lvl="0" marL="0" rtl="0" algn="l">
              <a:lnSpc>
                <a:spcPct val="80000"/>
              </a:lnSpc>
              <a:spcBef>
                <a:spcPts val="1000"/>
              </a:spcBef>
              <a:spcAft>
                <a:spcPts val="0"/>
              </a:spcAft>
              <a:buNone/>
            </a:pPr>
            <a:r>
              <a:rPr b="1" lang="en" sz="1500">
                <a:solidFill>
                  <a:srgbClr val="CC0000"/>
                </a:solidFill>
                <a:latin typeface="Gill Sans"/>
                <a:ea typeface="Gill Sans"/>
                <a:cs typeface="Gill Sans"/>
                <a:sym typeface="Gill Sans"/>
              </a:rPr>
              <a:t>CHALLENGES</a:t>
            </a:r>
            <a:endParaRPr sz="1500">
              <a:solidFill>
                <a:srgbClr val="CC0000"/>
              </a:solidFill>
              <a:latin typeface="Gill Sans"/>
              <a:ea typeface="Gill Sans"/>
              <a:cs typeface="Gill Sans"/>
              <a:sym typeface="Gill Sans"/>
            </a:endParaRPr>
          </a:p>
          <a:p>
            <a:pPr indent="0" lvl="0" marL="0" rtl="0" algn="just">
              <a:lnSpc>
                <a:spcPct val="115000"/>
              </a:lnSpc>
              <a:spcBef>
                <a:spcPts val="2000"/>
              </a:spcBef>
              <a:spcAft>
                <a:spcPts val="1000"/>
              </a:spcAft>
              <a:buClr>
                <a:schemeClr val="dk1"/>
              </a:buClr>
              <a:buSzPts val="1100"/>
              <a:buFont typeface="Arial"/>
              <a:buNone/>
            </a:pPr>
            <a:r>
              <a:rPr lang="en" sz="1100">
                <a:solidFill>
                  <a:srgbClr val="434343"/>
                </a:solidFill>
                <a:latin typeface="Gill Sans"/>
                <a:ea typeface="Gill Sans"/>
                <a:cs typeface="Gill Sans"/>
                <a:sym typeface="Gill Sans"/>
              </a:rPr>
              <a:t>Most citizens do not contact their local governments to discuss issues of concern. Though municipal authorities may verbally agree to citizen priorities, they often do not act upon them. Therefore, citizens are not proactive and remain reluctant to initiate policy improvements. Community members currently lack opportunities to get to know each other better, understand each other‘s needs and priorities, and build common ground for cooperation and development.</a:t>
            </a:r>
            <a:endParaRPr sz="1800" cap="small">
              <a:solidFill>
                <a:srgbClr val="434343"/>
              </a:solidFill>
              <a:latin typeface="Gill Sans"/>
              <a:ea typeface="Gill Sans"/>
              <a:cs typeface="Gill Sans"/>
              <a:sym typeface="Gill Sans"/>
            </a:endParaRPr>
          </a:p>
        </p:txBody>
      </p:sp>
      <p:sp>
        <p:nvSpPr>
          <p:cNvPr id="61" name="Google Shape;61;p13"/>
          <p:cNvSpPr txBox="1"/>
          <p:nvPr/>
        </p:nvSpPr>
        <p:spPr>
          <a:xfrm>
            <a:off x="9451325" y="6093638"/>
            <a:ext cx="521400" cy="131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100">
                <a:solidFill>
                  <a:schemeClr val="lt1"/>
                </a:solidFill>
                <a:latin typeface="Gill Sans"/>
                <a:ea typeface="Gill Sans"/>
                <a:cs typeface="Gill Sans"/>
                <a:sym typeface="Gill Sans"/>
              </a:rPr>
              <a:t>27</a:t>
            </a:r>
            <a:r>
              <a:rPr lang="en" sz="1100">
                <a:solidFill>
                  <a:schemeClr val="lt1"/>
                </a:solidFill>
                <a:latin typeface="Gill Sans"/>
                <a:ea typeface="Gill Sans"/>
                <a:cs typeface="Gill Sans"/>
                <a:sym typeface="Gill Sans"/>
              </a:rPr>
              <a:t>%</a:t>
            </a:r>
            <a:endParaRPr sz="1100">
              <a:solidFill>
                <a:schemeClr val="lt1"/>
              </a:solidFill>
              <a:latin typeface="Gill Sans"/>
              <a:ea typeface="Gill Sans"/>
              <a:cs typeface="Gill Sans"/>
              <a:sym typeface="Gill Sans"/>
            </a:endParaRPr>
          </a:p>
        </p:txBody>
      </p:sp>
      <p:sp>
        <p:nvSpPr>
          <p:cNvPr id="62" name="Google Shape;62;p13"/>
          <p:cNvSpPr txBox="1"/>
          <p:nvPr/>
        </p:nvSpPr>
        <p:spPr>
          <a:xfrm>
            <a:off x="8296525" y="5857088"/>
            <a:ext cx="521400" cy="131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100">
                <a:solidFill>
                  <a:schemeClr val="lt1"/>
                </a:solidFill>
                <a:latin typeface="Gill Sans"/>
                <a:ea typeface="Gill Sans"/>
                <a:cs typeface="Gill Sans"/>
                <a:sym typeface="Gill Sans"/>
              </a:rPr>
              <a:t>7%</a:t>
            </a:r>
            <a:endParaRPr sz="1100">
              <a:solidFill>
                <a:schemeClr val="lt1"/>
              </a:solidFill>
              <a:latin typeface="Gill Sans"/>
              <a:ea typeface="Gill Sans"/>
              <a:cs typeface="Gill Sans"/>
              <a:sym typeface="Gill Sans"/>
            </a:endParaRPr>
          </a:p>
        </p:txBody>
      </p:sp>
      <p:sp>
        <p:nvSpPr>
          <p:cNvPr id="63" name="Google Shape;63;p13"/>
          <p:cNvSpPr txBox="1"/>
          <p:nvPr/>
        </p:nvSpPr>
        <p:spPr>
          <a:xfrm>
            <a:off x="2713450" y="4222813"/>
            <a:ext cx="4764600" cy="26949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1000"/>
              </a:spcBef>
              <a:spcAft>
                <a:spcPts val="0"/>
              </a:spcAft>
              <a:buNone/>
            </a:pPr>
            <a:r>
              <a:rPr b="1" lang="en" sz="1500" cap="small">
                <a:solidFill>
                  <a:srgbClr val="CC0000"/>
                </a:solidFill>
                <a:latin typeface="Gill Sans"/>
                <a:ea typeface="Gill Sans"/>
                <a:cs typeface="Gill Sans"/>
                <a:sym typeface="Gill Sans"/>
              </a:rPr>
              <a:t>ACTIVITY DESCRIPTION</a:t>
            </a:r>
            <a:endParaRPr b="1" sz="1500" cap="small">
              <a:solidFill>
                <a:srgbClr val="CC0000"/>
              </a:solidFill>
              <a:latin typeface="Gill Sans"/>
              <a:ea typeface="Gill Sans"/>
              <a:cs typeface="Gill Sans"/>
              <a:sym typeface="Gill Sans"/>
            </a:endParaRPr>
          </a:p>
          <a:p>
            <a:pPr indent="0" lvl="0" marL="0" rtl="0" algn="just">
              <a:lnSpc>
                <a:spcPct val="115000"/>
              </a:lnSpc>
              <a:spcBef>
                <a:spcPts val="1000"/>
              </a:spcBef>
              <a:spcAft>
                <a:spcPts val="1000"/>
              </a:spcAft>
              <a:buClr>
                <a:schemeClr val="dk1"/>
              </a:buClr>
              <a:buSzPts val="1100"/>
              <a:buFont typeface="Arial"/>
              <a:buNone/>
            </a:pPr>
            <a:r>
              <a:rPr lang="en" sz="1100">
                <a:solidFill>
                  <a:srgbClr val="434343"/>
                </a:solidFill>
                <a:latin typeface="Gill Sans"/>
                <a:ea typeface="Gill Sans"/>
                <a:cs typeface="Gill Sans"/>
                <a:sym typeface="Gill Sans"/>
              </a:rPr>
              <a:t>This activity will work in nine municipalities in the eastern region of North Macedonia to empower local actors to take the lead in identifying and addressing development challenges in their own communities. The activity works through “community colleges” and “youth banks” to bring community members together to identify, prioritize, and implement community actions, and come up with creative ways to mobilize resources. Community colleges are comprised of prominent community members that local citizens know and trust, including religious leaders, private business owners, and school directors. The youth banks are led and facilitated by youth, focusing on issues of concern to young people. They focus on knowledge and skills development, encouraging youth to become active citizens who lead positive changes in their communities.</a:t>
            </a:r>
            <a:endParaRPr>
              <a:solidFill>
                <a:srgbClr val="434343"/>
              </a:solidFill>
            </a:endParaRPr>
          </a:p>
        </p:txBody>
      </p:sp>
      <p:sp>
        <p:nvSpPr>
          <p:cNvPr id="64" name="Google Shape;64;p13"/>
          <p:cNvSpPr txBox="1"/>
          <p:nvPr/>
        </p:nvSpPr>
        <p:spPr>
          <a:xfrm>
            <a:off x="2713450" y="7099875"/>
            <a:ext cx="4764600" cy="2360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500">
                <a:solidFill>
                  <a:srgbClr val="CC0000"/>
                </a:solidFill>
                <a:latin typeface="Gill Sans"/>
                <a:ea typeface="Gill Sans"/>
                <a:cs typeface="Gill Sans"/>
                <a:sym typeface="Gill Sans"/>
              </a:rPr>
              <a:t>EXPECTED OUTCOMES</a:t>
            </a:r>
            <a:br>
              <a:rPr b="1" lang="en" sz="1200">
                <a:solidFill>
                  <a:srgbClr val="002F6C"/>
                </a:solidFill>
                <a:latin typeface="Gill Sans"/>
                <a:ea typeface="Gill Sans"/>
                <a:cs typeface="Gill Sans"/>
                <a:sym typeface="Gill Sans"/>
              </a:rPr>
            </a:br>
            <a:endParaRPr sz="1100">
              <a:solidFill>
                <a:srgbClr val="434343"/>
              </a:solidFill>
              <a:latin typeface="Gill Sans"/>
              <a:ea typeface="Gill Sans"/>
              <a:cs typeface="Gill Sans"/>
              <a:sym typeface="Gill Sans"/>
            </a:endParaRPr>
          </a:p>
          <a:p>
            <a:pPr indent="-298450" lvl="0" marL="285750" marR="0" rtl="0" algn="l">
              <a:lnSpc>
                <a:spcPct val="115000"/>
              </a:lnSpc>
              <a:spcBef>
                <a:spcPts val="500"/>
              </a:spcBef>
              <a:spcAft>
                <a:spcPts val="0"/>
              </a:spcAft>
              <a:buClr>
                <a:srgbClr val="434343"/>
              </a:buClr>
              <a:buSzPts val="1100"/>
              <a:buFont typeface="Gill Sans"/>
              <a:buChar char="●"/>
            </a:pPr>
            <a:r>
              <a:rPr lang="en" sz="1100">
                <a:solidFill>
                  <a:srgbClr val="434343"/>
                </a:solidFill>
                <a:latin typeface="Gill Sans"/>
                <a:ea typeface="Gill Sans"/>
                <a:cs typeface="Gill Sans"/>
                <a:sym typeface="Gill Sans"/>
              </a:rPr>
              <a:t>Improved ability of local actors to engage citizens and relevant stakeholders.</a:t>
            </a:r>
            <a:endParaRPr sz="1100">
              <a:solidFill>
                <a:srgbClr val="434343"/>
              </a:solidFill>
              <a:latin typeface="Gill Sans"/>
              <a:ea typeface="Gill Sans"/>
              <a:cs typeface="Gill Sans"/>
              <a:sym typeface="Gill Sans"/>
            </a:endParaRPr>
          </a:p>
          <a:p>
            <a:pPr indent="-298450" lvl="0" marL="285750" marR="0" rtl="0" algn="l">
              <a:lnSpc>
                <a:spcPct val="115000"/>
              </a:lnSpc>
              <a:spcBef>
                <a:spcPts val="0"/>
              </a:spcBef>
              <a:spcAft>
                <a:spcPts val="0"/>
              </a:spcAft>
              <a:buClr>
                <a:srgbClr val="434343"/>
              </a:buClr>
              <a:buSzPts val="1100"/>
              <a:buFont typeface="Gill Sans"/>
              <a:buChar char="●"/>
            </a:pPr>
            <a:r>
              <a:rPr lang="en" sz="1100">
                <a:solidFill>
                  <a:srgbClr val="434343"/>
                </a:solidFill>
                <a:latin typeface="Gill Sans"/>
                <a:ea typeface="Gill Sans"/>
                <a:cs typeface="Gill Sans"/>
                <a:sym typeface="Gill Sans"/>
              </a:rPr>
              <a:t>Increased number of effective local partnerships among local actors.</a:t>
            </a:r>
            <a:endParaRPr sz="1100">
              <a:solidFill>
                <a:srgbClr val="434343"/>
              </a:solidFill>
              <a:latin typeface="Gill Sans"/>
              <a:ea typeface="Gill Sans"/>
              <a:cs typeface="Gill Sans"/>
              <a:sym typeface="Gill Sans"/>
            </a:endParaRPr>
          </a:p>
          <a:p>
            <a:pPr indent="-298450" lvl="0" marL="285750" marR="0" rtl="0" algn="l">
              <a:lnSpc>
                <a:spcPct val="115000"/>
              </a:lnSpc>
              <a:spcBef>
                <a:spcPts val="0"/>
              </a:spcBef>
              <a:spcAft>
                <a:spcPts val="0"/>
              </a:spcAft>
              <a:buClr>
                <a:srgbClr val="434343"/>
              </a:buClr>
              <a:buSzPts val="1100"/>
              <a:buFont typeface="Gill Sans"/>
              <a:buChar char="●"/>
            </a:pPr>
            <a:r>
              <a:rPr lang="en" sz="1100">
                <a:solidFill>
                  <a:srgbClr val="434343"/>
                </a:solidFill>
                <a:latin typeface="Gill Sans"/>
                <a:ea typeface="Gill Sans"/>
                <a:cs typeface="Gill Sans"/>
                <a:sym typeface="Gill Sans"/>
              </a:rPr>
              <a:t>Local actors will increasingly identify and prioritize community issues and opportunities.</a:t>
            </a:r>
            <a:endParaRPr sz="1100">
              <a:solidFill>
                <a:srgbClr val="434343"/>
              </a:solidFill>
              <a:latin typeface="Gill Sans"/>
              <a:ea typeface="Gill Sans"/>
              <a:cs typeface="Gill Sans"/>
              <a:sym typeface="Gill Sans"/>
            </a:endParaRPr>
          </a:p>
          <a:p>
            <a:pPr indent="-298450" lvl="0" marL="285750" marR="0" rtl="0" algn="l">
              <a:lnSpc>
                <a:spcPct val="115000"/>
              </a:lnSpc>
              <a:spcBef>
                <a:spcPts val="0"/>
              </a:spcBef>
              <a:spcAft>
                <a:spcPts val="0"/>
              </a:spcAft>
              <a:buClr>
                <a:srgbClr val="434343"/>
              </a:buClr>
              <a:buSzPts val="1100"/>
              <a:buFont typeface="Gill Sans"/>
              <a:buChar char="●"/>
            </a:pPr>
            <a:r>
              <a:rPr lang="en" sz="1100">
                <a:solidFill>
                  <a:srgbClr val="434343"/>
                </a:solidFill>
                <a:latin typeface="Gill Sans"/>
                <a:ea typeface="Gill Sans"/>
                <a:cs typeface="Gill Sans"/>
                <a:sym typeface="Gill Sans"/>
              </a:rPr>
              <a:t>Increased mobilization of all types of resources for local development such as funding, in-kind, and labor.</a:t>
            </a:r>
            <a:endParaRPr sz="1100">
              <a:solidFill>
                <a:srgbClr val="434343"/>
              </a:solidFill>
              <a:latin typeface="Gill Sans"/>
              <a:ea typeface="Gill Sans"/>
              <a:cs typeface="Gill Sans"/>
              <a:sym typeface="Gill Sans"/>
            </a:endParaRPr>
          </a:p>
          <a:p>
            <a:pPr indent="-298450" lvl="0" marL="285750" marR="0" rtl="0" algn="l">
              <a:lnSpc>
                <a:spcPct val="115000"/>
              </a:lnSpc>
              <a:spcBef>
                <a:spcPts val="0"/>
              </a:spcBef>
              <a:spcAft>
                <a:spcPts val="0"/>
              </a:spcAft>
              <a:buClr>
                <a:srgbClr val="434343"/>
              </a:buClr>
              <a:buSzPts val="1100"/>
              <a:buFont typeface="Gill Sans"/>
              <a:buChar char="●"/>
            </a:pPr>
            <a:r>
              <a:rPr lang="en" sz="1100">
                <a:solidFill>
                  <a:srgbClr val="434343"/>
                </a:solidFill>
                <a:latin typeface="Gill Sans"/>
                <a:ea typeface="Gill Sans"/>
                <a:cs typeface="Gill Sans"/>
                <a:sym typeface="Gill Sans"/>
              </a:rPr>
              <a:t>Sustainable locally led development models will be replicated in other communities.</a:t>
            </a:r>
            <a:endParaRPr sz="1000">
              <a:latin typeface="Gill Sans"/>
              <a:ea typeface="Gill Sans"/>
              <a:cs typeface="Gill Sans"/>
              <a:sym typeface="Gill Sans"/>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 name="Shape 68"/>
        <p:cNvGrpSpPr/>
        <p:nvPr/>
      </p:nvGrpSpPr>
      <p:grpSpPr>
        <a:xfrm>
          <a:off x="0" y="0"/>
          <a:ext cx="0" cy="0"/>
          <a:chOff x="0" y="0"/>
          <a:chExt cx="0" cy="0"/>
        </a:xfrm>
      </p:grpSpPr>
      <p:pic>
        <p:nvPicPr>
          <p:cNvPr id="69" name="Google Shape;69;p14"/>
          <p:cNvPicPr preferRelativeResize="0"/>
          <p:nvPr/>
        </p:nvPicPr>
        <p:blipFill>
          <a:blip r:embed="rId3">
            <a:alphaModFix/>
          </a:blip>
          <a:stretch>
            <a:fillRect/>
          </a:stretch>
        </p:blipFill>
        <p:spPr>
          <a:xfrm>
            <a:off x="3460411" y="469375"/>
            <a:ext cx="1886639" cy="1741750"/>
          </a:xfrm>
          <a:prstGeom prst="rect">
            <a:avLst/>
          </a:prstGeom>
          <a:noFill/>
          <a:ln>
            <a:noFill/>
          </a:ln>
        </p:spPr>
      </p:pic>
      <p:pic>
        <p:nvPicPr>
          <p:cNvPr id="70" name="Google Shape;70;p14"/>
          <p:cNvPicPr preferRelativeResize="0"/>
          <p:nvPr/>
        </p:nvPicPr>
        <p:blipFill rotWithShape="1">
          <a:blip r:embed="rId4">
            <a:alphaModFix/>
          </a:blip>
          <a:srcRect b="64329" l="55656" r="0" t="0"/>
          <a:stretch/>
        </p:blipFill>
        <p:spPr>
          <a:xfrm>
            <a:off x="325750" y="4113350"/>
            <a:ext cx="1274675" cy="1327325"/>
          </a:xfrm>
          <a:prstGeom prst="rect">
            <a:avLst/>
          </a:prstGeom>
          <a:noFill/>
          <a:ln>
            <a:noFill/>
          </a:ln>
        </p:spPr>
      </p:pic>
      <p:sp>
        <p:nvSpPr>
          <p:cNvPr id="71" name="Google Shape;71;p14"/>
          <p:cNvSpPr txBox="1"/>
          <p:nvPr/>
        </p:nvSpPr>
        <p:spPr>
          <a:xfrm>
            <a:off x="5233050" y="4494350"/>
            <a:ext cx="2239200" cy="338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500"/>
              </a:spcAft>
              <a:buNone/>
            </a:pPr>
            <a:r>
              <a:t/>
            </a:r>
            <a:endParaRPr sz="1000">
              <a:latin typeface="Gill Sans"/>
              <a:ea typeface="Gill Sans"/>
              <a:cs typeface="Gill Sans"/>
              <a:sym typeface="Gill Sans"/>
            </a:endParaRPr>
          </a:p>
        </p:txBody>
      </p:sp>
      <p:sp>
        <p:nvSpPr>
          <p:cNvPr id="72" name="Google Shape;72;p14"/>
          <p:cNvSpPr/>
          <p:nvPr/>
        </p:nvSpPr>
        <p:spPr>
          <a:xfrm rot="5400000">
            <a:off x="3685925" y="2050100"/>
            <a:ext cx="5766900" cy="2258400"/>
          </a:xfrm>
          <a:prstGeom prst="rect">
            <a:avLst/>
          </a:prstGeom>
          <a:solidFill>
            <a:srgbClr val="EEEEEE"/>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73" name="Google Shape;73;p14"/>
          <p:cNvSpPr txBox="1"/>
          <p:nvPr/>
        </p:nvSpPr>
        <p:spPr>
          <a:xfrm>
            <a:off x="467325" y="389000"/>
            <a:ext cx="2358300" cy="4155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1000"/>
              </a:spcBef>
              <a:spcAft>
                <a:spcPts val="1000"/>
              </a:spcAft>
              <a:buNone/>
            </a:pPr>
            <a:r>
              <a:rPr b="1" lang="en" sz="1500" cap="small">
                <a:solidFill>
                  <a:srgbClr val="CC0000"/>
                </a:solidFill>
                <a:latin typeface="Gill Sans"/>
                <a:ea typeface="Gill Sans"/>
                <a:cs typeface="Gill Sans"/>
                <a:sym typeface="Gill Sans"/>
              </a:rPr>
              <a:t>KEY RESULTS </a:t>
            </a:r>
            <a:endParaRPr sz="1500" cap="small">
              <a:solidFill>
                <a:srgbClr val="CC0000"/>
              </a:solidFill>
              <a:latin typeface="Gill Sans"/>
              <a:ea typeface="Gill Sans"/>
              <a:cs typeface="Gill Sans"/>
              <a:sym typeface="Gill Sans"/>
            </a:endParaRPr>
          </a:p>
        </p:txBody>
      </p:sp>
      <p:sp>
        <p:nvSpPr>
          <p:cNvPr id="74" name="Google Shape;74;p14"/>
          <p:cNvSpPr txBox="1"/>
          <p:nvPr/>
        </p:nvSpPr>
        <p:spPr>
          <a:xfrm>
            <a:off x="5514000" y="354550"/>
            <a:ext cx="2258400" cy="56994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1000"/>
              </a:spcBef>
              <a:spcAft>
                <a:spcPts val="0"/>
              </a:spcAft>
              <a:buNone/>
            </a:pPr>
            <a:r>
              <a:rPr b="1" lang="en" cap="small">
                <a:solidFill>
                  <a:srgbClr val="CC0000"/>
                </a:solidFill>
                <a:latin typeface="Gill Sans"/>
                <a:ea typeface="Gill Sans"/>
                <a:cs typeface="Gill Sans"/>
                <a:sym typeface="Gill Sans"/>
              </a:rPr>
              <a:t>ACCOMPLISHMENTS</a:t>
            </a:r>
            <a:endParaRPr sz="1100">
              <a:solidFill>
                <a:srgbClr val="002F6C"/>
              </a:solidFill>
              <a:latin typeface="Gill Sans"/>
              <a:ea typeface="Gill Sans"/>
              <a:cs typeface="Gill Sans"/>
              <a:sym typeface="Gill Sans"/>
            </a:endParaRPr>
          </a:p>
          <a:p>
            <a:pPr indent="0" lvl="0" marL="0" rtl="0" algn="l">
              <a:lnSpc>
                <a:spcPct val="115000"/>
              </a:lnSpc>
              <a:spcBef>
                <a:spcPts val="1000"/>
              </a:spcBef>
              <a:spcAft>
                <a:spcPts val="0"/>
              </a:spcAft>
              <a:buNone/>
            </a:pPr>
            <a:r>
              <a:rPr lang="en" sz="1100">
                <a:solidFill>
                  <a:srgbClr val="002F6C"/>
                </a:solidFill>
                <a:latin typeface="Gill Sans"/>
                <a:ea typeface="Gill Sans"/>
                <a:cs typeface="Gill Sans"/>
                <a:sym typeface="Gill Sans"/>
              </a:rPr>
              <a:t>A total of</a:t>
            </a:r>
            <a:r>
              <a:rPr b="1" lang="en">
                <a:solidFill>
                  <a:srgbClr val="002F6C"/>
                </a:solidFill>
                <a:latin typeface="Gill Sans"/>
                <a:ea typeface="Gill Sans"/>
                <a:cs typeface="Gill Sans"/>
                <a:sym typeface="Gill Sans"/>
              </a:rPr>
              <a:t> six C</a:t>
            </a:r>
            <a:r>
              <a:rPr b="1" lang="en">
                <a:solidFill>
                  <a:srgbClr val="002F6C"/>
                </a:solidFill>
                <a:latin typeface="Gill Sans"/>
                <a:ea typeface="Gill Sans"/>
                <a:cs typeface="Gill Sans"/>
                <a:sym typeface="Gill Sans"/>
              </a:rPr>
              <a:t>ommunity Colleges</a:t>
            </a:r>
            <a:r>
              <a:rPr lang="en" sz="1100">
                <a:solidFill>
                  <a:srgbClr val="002F6C"/>
                </a:solidFill>
                <a:latin typeface="Gill Sans"/>
                <a:ea typeface="Gill Sans"/>
                <a:cs typeface="Gill Sans"/>
                <a:sym typeface="Gill Sans"/>
              </a:rPr>
              <a:t> and </a:t>
            </a:r>
            <a:r>
              <a:rPr b="1" lang="en" sz="1500">
                <a:solidFill>
                  <a:srgbClr val="002F6C"/>
                </a:solidFill>
                <a:latin typeface="Gill Sans"/>
                <a:ea typeface="Gill Sans"/>
                <a:cs typeface="Gill Sans"/>
                <a:sym typeface="Gill Sans"/>
              </a:rPr>
              <a:t>six Youth Banks</a:t>
            </a:r>
            <a:r>
              <a:rPr lang="en" sz="1100">
                <a:solidFill>
                  <a:srgbClr val="002F6C"/>
                </a:solidFill>
                <a:latin typeface="Gill Sans"/>
                <a:ea typeface="Gill Sans"/>
                <a:cs typeface="Gill Sans"/>
                <a:sym typeface="Gill Sans"/>
              </a:rPr>
              <a:t> were established in the Municipalities of Stip, Kocani, Vinica, Delcevo, Makedonska Kamenica and Karbinci to increase effectiveness of local </a:t>
            </a:r>
            <a:r>
              <a:rPr b="1" lang="en">
                <a:solidFill>
                  <a:srgbClr val="002F6C"/>
                </a:solidFill>
                <a:latin typeface="Gill Sans"/>
                <a:ea typeface="Gill Sans"/>
                <a:cs typeface="Gill Sans"/>
                <a:sym typeface="Gill Sans"/>
              </a:rPr>
              <a:t>partnerships </a:t>
            </a:r>
            <a:r>
              <a:rPr lang="en" sz="1100">
                <a:solidFill>
                  <a:srgbClr val="002F6C"/>
                </a:solidFill>
                <a:latin typeface="Gill Sans"/>
                <a:ea typeface="Gill Sans"/>
                <a:cs typeface="Gill Sans"/>
                <a:sym typeface="Gill Sans"/>
              </a:rPr>
              <a:t>among </a:t>
            </a:r>
            <a:r>
              <a:rPr b="1" lang="en" sz="1500">
                <a:solidFill>
                  <a:srgbClr val="002F6C"/>
                </a:solidFill>
                <a:latin typeface="Gill Sans"/>
                <a:ea typeface="Gill Sans"/>
                <a:cs typeface="Gill Sans"/>
                <a:sym typeface="Gill Sans"/>
              </a:rPr>
              <a:t>local actors</a:t>
            </a:r>
            <a:r>
              <a:rPr lang="en" sz="1100">
                <a:solidFill>
                  <a:srgbClr val="002F6C"/>
                </a:solidFill>
                <a:latin typeface="Gill Sans"/>
                <a:ea typeface="Gill Sans"/>
                <a:cs typeface="Gill Sans"/>
                <a:sym typeface="Gill Sans"/>
              </a:rPr>
              <a:t>.</a:t>
            </a:r>
            <a:endParaRPr sz="1100">
              <a:solidFill>
                <a:srgbClr val="002F6C"/>
              </a:solidFill>
              <a:latin typeface="Gill Sans"/>
              <a:ea typeface="Gill Sans"/>
              <a:cs typeface="Gill Sans"/>
              <a:sym typeface="Gill Sans"/>
            </a:endParaRPr>
          </a:p>
          <a:p>
            <a:pPr indent="0" lvl="0" marL="0" rtl="0" algn="l">
              <a:lnSpc>
                <a:spcPct val="115000"/>
              </a:lnSpc>
              <a:spcBef>
                <a:spcPts val="1000"/>
              </a:spcBef>
              <a:spcAft>
                <a:spcPts val="0"/>
              </a:spcAft>
              <a:buNone/>
            </a:pPr>
            <a:r>
              <a:rPr b="1" lang="en" sz="1500">
                <a:solidFill>
                  <a:srgbClr val="002F6C"/>
                </a:solidFill>
                <a:latin typeface="Gill Sans"/>
                <a:ea typeface="Gill Sans"/>
                <a:cs typeface="Gill Sans"/>
                <a:sym typeface="Gill Sans"/>
              </a:rPr>
              <a:t>Municipalities</a:t>
            </a:r>
            <a:r>
              <a:rPr lang="en" sz="1100">
                <a:solidFill>
                  <a:srgbClr val="002F6C"/>
                </a:solidFill>
                <a:latin typeface="Gill Sans"/>
                <a:ea typeface="Gill Sans"/>
                <a:cs typeface="Gill Sans"/>
                <a:sym typeface="Gill Sans"/>
              </a:rPr>
              <a:t> have started addressing the </a:t>
            </a:r>
            <a:r>
              <a:rPr b="1" lang="en" sz="1300">
                <a:solidFill>
                  <a:srgbClr val="002F6C"/>
                </a:solidFill>
                <a:latin typeface="Gill Sans"/>
                <a:ea typeface="Gill Sans"/>
                <a:cs typeface="Gill Sans"/>
                <a:sym typeface="Gill Sans"/>
              </a:rPr>
              <a:t>needs</a:t>
            </a:r>
            <a:r>
              <a:rPr lang="en" sz="1100">
                <a:solidFill>
                  <a:srgbClr val="002F6C"/>
                </a:solidFill>
                <a:latin typeface="Gill Sans"/>
                <a:ea typeface="Gill Sans"/>
                <a:cs typeface="Gill Sans"/>
                <a:sym typeface="Gill Sans"/>
              </a:rPr>
              <a:t> and </a:t>
            </a:r>
            <a:r>
              <a:rPr b="1" lang="en" sz="1300">
                <a:solidFill>
                  <a:srgbClr val="002F6C"/>
                </a:solidFill>
                <a:latin typeface="Gill Sans"/>
                <a:ea typeface="Gill Sans"/>
                <a:cs typeface="Gill Sans"/>
                <a:sym typeface="Gill Sans"/>
              </a:rPr>
              <a:t>priorities</a:t>
            </a:r>
            <a:r>
              <a:rPr lang="en" sz="1100">
                <a:solidFill>
                  <a:srgbClr val="002F6C"/>
                </a:solidFill>
                <a:latin typeface="Gill Sans"/>
                <a:ea typeface="Gill Sans"/>
                <a:cs typeface="Gill Sans"/>
                <a:sym typeface="Gill Sans"/>
              </a:rPr>
              <a:t> of the community identified by Community colleges and youth banks.</a:t>
            </a:r>
            <a:r>
              <a:rPr lang="en" sz="1100">
                <a:solidFill>
                  <a:srgbClr val="002F6C"/>
                </a:solidFill>
                <a:latin typeface="Gill Sans"/>
                <a:ea typeface="Gill Sans"/>
                <a:cs typeface="Gill Sans"/>
                <a:sym typeface="Gill Sans"/>
              </a:rPr>
              <a:t> Already, 32 priorities have been addressed.</a:t>
            </a:r>
            <a:endParaRPr sz="1100">
              <a:solidFill>
                <a:srgbClr val="002F6C"/>
              </a:solidFill>
              <a:latin typeface="Gill Sans"/>
              <a:ea typeface="Gill Sans"/>
              <a:cs typeface="Gill Sans"/>
              <a:sym typeface="Gill Sans"/>
            </a:endParaRPr>
          </a:p>
          <a:p>
            <a:pPr indent="0" lvl="0" marL="0" rtl="0" algn="l">
              <a:lnSpc>
                <a:spcPct val="115000"/>
              </a:lnSpc>
              <a:spcBef>
                <a:spcPts val="1000"/>
              </a:spcBef>
              <a:spcAft>
                <a:spcPts val="0"/>
              </a:spcAft>
              <a:buClr>
                <a:schemeClr val="dk1"/>
              </a:buClr>
              <a:buSzPts val="1100"/>
              <a:buFont typeface="Arial"/>
              <a:buNone/>
            </a:pPr>
            <a:r>
              <a:rPr b="1" lang="en" sz="1100">
                <a:solidFill>
                  <a:srgbClr val="002E6C"/>
                </a:solidFill>
                <a:latin typeface="Gill Sans"/>
                <a:ea typeface="Gill Sans"/>
                <a:cs typeface="Gill Sans"/>
                <a:sym typeface="Gill Sans"/>
              </a:rPr>
              <a:t> </a:t>
            </a:r>
            <a:r>
              <a:rPr b="1" lang="en" sz="1600">
                <a:solidFill>
                  <a:srgbClr val="002E6C"/>
                </a:solidFill>
                <a:latin typeface="Gill Sans"/>
                <a:ea typeface="Gill Sans"/>
                <a:cs typeface="Gill Sans"/>
                <a:sym typeface="Gill Sans"/>
              </a:rPr>
              <a:t>75</a:t>
            </a:r>
            <a:r>
              <a:rPr lang="en" sz="1200">
                <a:solidFill>
                  <a:srgbClr val="002E6C"/>
                </a:solidFill>
                <a:latin typeface="Gill Sans"/>
                <a:ea typeface="Gill Sans"/>
                <a:cs typeface="Gill Sans"/>
                <a:sym typeface="Gill Sans"/>
              </a:rPr>
              <a:t> local community</a:t>
            </a:r>
            <a:r>
              <a:rPr b="1" lang="en" sz="1200">
                <a:solidFill>
                  <a:srgbClr val="002E6C"/>
                </a:solidFill>
                <a:latin typeface="Gill Sans"/>
                <a:ea typeface="Gill Sans"/>
                <a:cs typeface="Gill Sans"/>
                <a:sym typeface="Gill Sans"/>
              </a:rPr>
              <a:t> leaders</a:t>
            </a:r>
            <a:r>
              <a:rPr lang="en" sz="1200">
                <a:solidFill>
                  <a:srgbClr val="002E6C"/>
                </a:solidFill>
                <a:latin typeface="Gill Sans"/>
                <a:ea typeface="Gill Sans"/>
                <a:cs typeface="Gill Sans"/>
                <a:sym typeface="Gill Sans"/>
              </a:rPr>
              <a:t> were trained on fundraising and outreach. </a:t>
            </a:r>
            <a:endParaRPr sz="1100">
              <a:solidFill>
                <a:srgbClr val="002E6C"/>
              </a:solidFill>
              <a:latin typeface="Gill Sans"/>
              <a:ea typeface="Gill Sans"/>
              <a:cs typeface="Gill Sans"/>
              <a:sym typeface="Gill Sans"/>
            </a:endParaRPr>
          </a:p>
          <a:p>
            <a:pPr indent="0" lvl="0" marL="0" rtl="0" algn="l">
              <a:lnSpc>
                <a:spcPct val="115000"/>
              </a:lnSpc>
              <a:spcBef>
                <a:spcPts val="1000"/>
              </a:spcBef>
              <a:spcAft>
                <a:spcPts val="1000"/>
              </a:spcAft>
              <a:buNone/>
            </a:pPr>
            <a:r>
              <a:rPr b="1" lang="en" sz="1300">
                <a:solidFill>
                  <a:srgbClr val="002F6C"/>
                </a:solidFill>
                <a:latin typeface="Gill Sans"/>
                <a:ea typeface="Gill Sans"/>
                <a:cs typeface="Gill Sans"/>
                <a:sym typeface="Gill Sans"/>
              </a:rPr>
              <a:t>Youth Banks</a:t>
            </a:r>
            <a:r>
              <a:rPr lang="en" sz="1100">
                <a:solidFill>
                  <a:srgbClr val="002F6C"/>
                </a:solidFill>
                <a:latin typeface="Gill Sans"/>
                <a:ea typeface="Gill Sans"/>
                <a:cs typeface="Gill Sans"/>
                <a:sym typeface="Gill Sans"/>
              </a:rPr>
              <a:t> are recognized as a </a:t>
            </a:r>
            <a:r>
              <a:rPr b="1" lang="en" sz="1500">
                <a:solidFill>
                  <a:srgbClr val="002F6C"/>
                </a:solidFill>
                <a:latin typeface="Gill Sans"/>
                <a:ea typeface="Gill Sans"/>
                <a:cs typeface="Gill Sans"/>
                <a:sym typeface="Gill Sans"/>
              </a:rPr>
              <a:t>replicable model</a:t>
            </a:r>
            <a:r>
              <a:rPr lang="en" sz="1100">
                <a:solidFill>
                  <a:srgbClr val="002F6C"/>
                </a:solidFill>
                <a:latin typeface="Gill Sans"/>
                <a:ea typeface="Gill Sans"/>
                <a:cs typeface="Gill Sans"/>
                <a:sym typeface="Gill Sans"/>
              </a:rPr>
              <a:t> for local youth led community development in the country.</a:t>
            </a:r>
            <a:endParaRPr sz="1000">
              <a:solidFill>
                <a:srgbClr val="002E6C"/>
              </a:solidFill>
              <a:latin typeface="Gill Sans"/>
              <a:ea typeface="Gill Sans"/>
              <a:cs typeface="Gill Sans"/>
              <a:sym typeface="Gill Sans"/>
            </a:endParaRPr>
          </a:p>
        </p:txBody>
      </p:sp>
      <p:sp>
        <p:nvSpPr>
          <p:cNvPr id="75" name="Google Shape;75;p14"/>
          <p:cNvSpPr txBox="1"/>
          <p:nvPr/>
        </p:nvSpPr>
        <p:spPr>
          <a:xfrm>
            <a:off x="408250" y="947550"/>
            <a:ext cx="4660200" cy="24180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b="1" lang="en" sz="1500">
                <a:solidFill>
                  <a:srgbClr val="002E6C"/>
                </a:solidFill>
                <a:latin typeface="Gill Sans"/>
                <a:ea typeface="Gill Sans"/>
                <a:cs typeface="Gill Sans"/>
                <a:sym typeface="Gill Sans"/>
              </a:rPr>
              <a:t>Citizen and Stakeholder </a:t>
            </a:r>
            <a:br>
              <a:rPr b="1" lang="en" sz="1500">
                <a:solidFill>
                  <a:srgbClr val="002E6C"/>
                </a:solidFill>
                <a:latin typeface="Gill Sans"/>
                <a:ea typeface="Gill Sans"/>
                <a:cs typeface="Gill Sans"/>
                <a:sym typeface="Gill Sans"/>
              </a:rPr>
            </a:br>
            <a:r>
              <a:rPr b="1" lang="en" sz="1500">
                <a:solidFill>
                  <a:srgbClr val="002E6C"/>
                </a:solidFill>
                <a:latin typeface="Gill Sans"/>
                <a:ea typeface="Gill Sans"/>
                <a:cs typeface="Gill Sans"/>
                <a:sym typeface="Gill Sans"/>
              </a:rPr>
              <a:t>Engagement</a:t>
            </a:r>
            <a:br>
              <a:rPr b="1" lang="en" sz="1200">
                <a:solidFill>
                  <a:srgbClr val="002E6C"/>
                </a:solidFill>
                <a:latin typeface="Gill Sans"/>
                <a:ea typeface="Gill Sans"/>
                <a:cs typeface="Gill Sans"/>
                <a:sym typeface="Gill Sans"/>
              </a:rPr>
            </a:br>
            <a:br>
              <a:rPr b="1" lang="en" sz="1200">
                <a:solidFill>
                  <a:srgbClr val="002E6C"/>
                </a:solidFill>
                <a:latin typeface="Gill Sans"/>
                <a:ea typeface="Gill Sans"/>
                <a:cs typeface="Gill Sans"/>
                <a:sym typeface="Gill Sans"/>
              </a:rPr>
            </a:br>
            <a:r>
              <a:rPr lang="en" sz="1200">
                <a:solidFill>
                  <a:srgbClr val="434343"/>
                </a:solidFill>
                <a:latin typeface="Gill Sans"/>
                <a:ea typeface="Gill Sans"/>
                <a:cs typeface="Gill Sans"/>
                <a:sym typeface="Gill Sans"/>
              </a:rPr>
              <a:t>The activity established around </a:t>
            </a:r>
            <a:r>
              <a:rPr lang="en" sz="1600">
                <a:solidFill>
                  <a:srgbClr val="434343"/>
                </a:solidFill>
                <a:latin typeface="Gill Sans"/>
                <a:ea typeface="Gill Sans"/>
                <a:cs typeface="Gill Sans"/>
                <a:sym typeface="Gill Sans"/>
              </a:rPr>
              <a:t>70</a:t>
            </a:r>
            <a:r>
              <a:rPr lang="en" sz="1200">
                <a:solidFill>
                  <a:srgbClr val="434343"/>
                </a:solidFill>
                <a:latin typeface="Gill Sans"/>
                <a:ea typeface="Gill Sans"/>
                <a:cs typeface="Gill Sans"/>
                <a:sym typeface="Gill Sans"/>
              </a:rPr>
              <a:t> </a:t>
            </a:r>
            <a:br>
              <a:rPr lang="en" sz="1200">
                <a:solidFill>
                  <a:srgbClr val="434343"/>
                </a:solidFill>
                <a:latin typeface="Gill Sans"/>
                <a:ea typeface="Gill Sans"/>
                <a:cs typeface="Gill Sans"/>
                <a:sym typeface="Gill Sans"/>
              </a:rPr>
            </a:br>
            <a:r>
              <a:rPr lang="en" sz="1200">
                <a:solidFill>
                  <a:srgbClr val="434343"/>
                </a:solidFill>
                <a:latin typeface="Gill Sans"/>
                <a:ea typeface="Gill Sans"/>
                <a:cs typeface="Gill Sans"/>
                <a:sym typeface="Gill Sans"/>
              </a:rPr>
              <a:t>local partnerships with local actors. </a:t>
            </a:r>
            <a:br>
              <a:rPr lang="en" sz="1200">
                <a:solidFill>
                  <a:srgbClr val="434343"/>
                </a:solidFill>
                <a:latin typeface="Gill Sans"/>
                <a:ea typeface="Gill Sans"/>
                <a:cs typeface="Gill Sans"/>
                <a:sym typeface="Gill Sans"/>
              </a:rPr>
            </a:br>
            <a:r>
              <a:rPr lang="en" sz="1600">
                <a:solidFill>
                  <a:srgbClr val="434343"/>
                </a:solidFill>
                <a:latin typeface="Gill Sans"/>
                <a:ea typeface="Gill Sans"/>
                <a:cs typeface="Gill Sans"/>
                <a:sym typeface="Gill Sans"/>
              </a:rPr>
              <a:t>32</a:t>
            </a:r>
            <a:r>
              <a:rPr lang="en" sz="1200">
                <a:solidFill>
                  <a:srgbClr val="434343"/>
                </a:solidFill>
                <a:latin typeface="Gill Sans"/>
                <a:ea typeface="Gill Sans"/>
                <a:cs typeface="Gill Sans"/>
                <a:sym typeface="Gill Sans"/>
              </a:rPr>
              <a:t> locally lead initiatives were successfully implemented. </a:t>
            </a:r>
            <a:br>
              <a:rPr lang="en" sz="1200">
                <a:solidFill>
                  <a:srgbClr val="434343"/>
                </a:solidFill>
                <a:latin typeface="Gill Sans"/>
                <a:ea typeface="Gill Sans"/>
                <a:cs typeface="Gill Sans"/>
                <a:sym typeface="Gill Sans"/>
              </a:rPr>
            </a:br>
            <a:r>
              <a:rPr lang="en" sz="1600">
                <a:solidFill>
                  <a:srgbClr val="434343"/>
                </a:solidFill>
                <a:latin typeface="Gill Sans"/>
                <a:ea typeface="Gill Sans"/>
                <a:cs typeface="Gill Sans"/>
                <a:sym typeface="Gill Sans"/>
              </a:rPr>
              <a:t>330 </a:t>
            </a:r>
            <a:r>
              <a:rPr lang="en" sz="1200">
                <a:solidFill>
                  <a:srgbClr val="434343"/>
                </a:solidFill>
                <a:latin typeface="Gill Sans"/>
                <a:ea typeface="Gill Sans"/>
                <a:cs typeface="Gill Sans"/>
                <a:sym typeface="Gill Sans"/>
              </a:rPr>
              <a:t>volunteers were involved in resource mobilization activities and implementation of the initiatives.</a:t>
            </a:r>
            <a:endParaRPr sz="1300">
              <a:solidFill>
                <a:schemeClr val="dk1"/>
              </a:solidFill>
              <a:latin typeface="Gill Sans"/>
              <a:ea typeface="Gill Sans"/>
              <a:cs typeface="Gill Sans"/>
              <a:sym typeface="Gill Sans"/>
            </a:endParaRPr>
          </a:p>
          <a:p>
            <a:pPr indent="0" lvl="0" marL="0" rtl="0" algn="l">
              <a:lnSpc>
                <a:spcPct val="115000"/>
              </a:lnSpc>
              <a:spcBef>
                <a:spcPts val="0"/>
              </a:spcBef>
              <a:spcAft>
                <a:spcPts val="0"/>
              </a:spcAft>
              <a:buNone/>
            </a:pPr>
            <a:r>
              <a:t/>
            </a:r>
            <a:endParaRPr>
              <a:solidFill>
                <a:srgbClr val="002E6C"/>
              </a:solidFill>
              <a:latin typeface="Gill Sans"/>
              <a:ea typeface="Gill Sans"/>
              <a:cs typeface="Gill Sans"/>
              <a:sym typeface="Gill Sans"/>
            </a:endParaRPr>
          </a:p>
        </p:txBody>
      </p:sp>
      <p:cxnSp>
        <p:nvCxnSpPr>
          <p:cNvPr id="76" name="Google Shape;76;p14"/>
          <p:cNvCxnSpPr/>
          <p:nvPr/>
        </p:nvCxnSpPr>
        <p:spPr>
          <a:xfrm rot="10800000">
            <a:off x="369225" y="3239825"/>
            <a:ext cx="4835100" cy="0"/>
          </a:xfrm>
          <a:prstGeom prst="straightConnector1">
            <a:avLst/>
          </a:prstGeom>
          <a:noFill/>
          <a:ln cap="flat" cmpd="sng" w="9525">
            <a:solidFill>
              <a:schemeClr val="dk2"/>
            </a:solidFill>
            <a:prstDash val="solid"/>
            <a:round/>
            <a:headEnd len="med" w="med" type="none"/>
            <a:tailEnd len="med" w="med" type="none"/>
          </a:ln>
        </p:spPr>
      </p:cxnSp>
      <p:cxnSp>
        <p:nvCxnSpPr>
          <p:cNvPr id="77" name="Google Shape;77;p14"/>
          <p:cNvCxnSpPr/>
          <p:nvPr/>
        </p:nvCxnSpPr>
        <p:spPr>
          <a:xfrm rot="10800000">
            <a:off x="369225" y="3303250"/>
            <a:ext cx="4835100" cy="0"/>
          </a:xfrm>
          <a:prstGeom prst="straightConnector1">
            <a:avLst/>
          </a:prstGeom>
          <a:noFill/>
          <a:ln cap="flat" cmpd="sng" w="9525">
            <a:solidFill>
              <a:schemeClr val="dk2"/>
            </a:solidFill>
            <a:prstDash val="solid"/>
            <a:round/>
            <a:headEnd len="med" w="med" type="none"/>
            <a:tailEnd len="med" w="med" type="none"/>
          </a:ln>
        </p:spPr>
      </p:cxnSp>
      <p:sp>
        <p:nvSpPr>
          <p:cNvPr id="78" name="Google Shape;78;p14"/>
          <p:cNvSpPr txBox="1"/>
          <p:nvPr/>
        </p:nvSpPr>
        <p:spPr>
          <a:xfrm>
            <a:off x="4560575" y="9676350"/>
            <a:ext cx="3000000" cy="338700"/>
          </a:xfrm>
          <a:prstGeom prst="rect">
            <a:avLst/>
          </a:prstGeom>
          <a:noFill/>
          <a:ln>
            <a:noFill/>
          </a:ln>
        </p:spPr>
        <p:txBody>
          <a:bodyPr anchorCtr="0" anchor="t" bIns="91425" lIns="91425" spcFirstLastPara="1" rIns="91425" wrap="square" tIns="91425">
            <a:spAutoFit/>
          </a:bodyPr>
          <a:lstStyle/>
          <a:p>
            <a:pPr indent="0" lvl="0" marL="0" rtl="0" algn="r">
              <a:spcBef>
                <a:spcPts val="0"/>
              </a:spcBef>
              <a:spcAft>
                <a:spcPts val="0"/>
              </a:spcAft>
              <a:buNone/>
            </a:pPr>
            <a:r>
              <a:rPr lang="en" sz="1000">
                <a:solidFill>
                  <a:srgbClr val="666666"/>
                </a:solidFill>
                <a:latin typeface="Gill Sans"/>
                <a:ea typeface="Gill Sans"/>
                <a:cs typeface="Gill Sans"/>
                <a:sym typeface="Gill Sans"/>
              </a:rPr>
              <a:t>Last updated: October 2024   </a:t>
            </a:r>
            <a:endParaRPr/>
          </a:p>
        </p:txBody>
      </p:sp>
      <p:cxnSp>
        <p:nvCxnSpPr>
          <p:cNvPr id="79" name="Google Shape;79;p14"/>
          <p:cNvCxnSpPr/>
          <p:nvPr/>
        </p:nvCxnSpPr>
        <p:spPr>
          <a:xfrm>
            <a:off x="2814686" y="3567525"/>
            <a:ext cx="0" cy="2270400"/>
          </a:xfrm>
          <a:prstGeom prst="straightConnector1">
            <a:avLst/>
          </a:prstGeom>
          <a:noFill/>
          <a:ln cap="flat" cmpd="sng" w="9525">
            <a:solidFill>
              <a:schemeClr val="dk2"/>
            </a:solidFill>
            <a:prstDash val="solid"/>
            <a:round/>
            <a:headEnd len="med" w="med" type="none"/>
            <a:tailEnd len="med" w="med" type="none"/>
          </a:ln>
        </p:spPr>
      </p:cxnSp>
      <p:cxnSp>
        <p:nvCxnSpPr>
          <p:cNvPr id="80" name="Google Shape;80;p14"/>
          <p:cNvCxnSpPr/>
          <p:nvPr/>
        </p:nvCxnSpPr>
        <p:spPr>
          <a:xfrm>
            <a:off x="2864873" y="3567525"/>
            <a:ext cx="0" cy="2270400"/>
          </a:xfrm>
          <a:prstGeom prst="straightConnector1">
            <a:avLst/>
          </a:prstGeom>
          <a:noFill/>
          <a:ln cap="flat" cmpd="sng" w="9525">
            <a:solidFill>
              <a:schemeClr val="dk2"/>
            </a:solidFill>
            <a:prstDash val="solid"/>
            <a:round/>
            <a:headEnd len="med" w="med" type="none"/>
            <a:tailEnd len="med" w="med" type="none"/>
          </a:ln>
        </p:spPr>
      </p:cxnSp>
      <p:sp>
        <p:nvSpPr>
          <p:cNvPr id="81" name="Google Shape;81;p14"/>
          <p:cNvSpPr txBox="1"/>
          <p:nvPr/>
        </p:nvSpPr>
        <p:spPr>
          <a:xfrm>
            <a:off x="3043150" y="3520750"/>
            <a:ext cx="2025300" cy="4155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b="1" lang="en" sz="1500">
                <a:solidFill>
                  <a:srgbClr val="002F6C"/>
                </a:solidFill>
                <a:latin typeface="Gill Sans"/>
                <a:ea typeface="Gill Sans"/>
                <a:cs typeface="Gill Sans"/>
                <a:sym typeface="Gill Sans"/>
              </a:rPr>
              <a:t>Capacity Building</a:t>
            </a:r>
            <a:endParaRPr sz="1700"/>
          </a:p>
        </p:txBody>
      </p:sp>
      <p:sp>
        <p:nvSpPr>
          <p:cNvPr id="82" name="Google Shape;82;p14"/>
          <p:cNvSpPr txBox="1"/>
          <p:nvPr/>
        </p:nvSpPr>
        <p:spPr>
          <a:xfrm>
            <a:off x="2998213" y="4242975"/>
            <a:ext cx="2258400" cy="20709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1200">
                <a:solidFill>
                  <a:srgbClr val="434343"/>
                </a:solidFill>
                <a:latin typeface="Gill Sans"/>
                <a:ea typeface="Gill Sans"/>
                <a:cs typeface="Gill Sans"/>
                <a:sym typeface="Gill Sans"/>
              </a:rPr>
              <a:t>More than </a:t>
            </a:r>
            <a:br>
              <a:rPr lang="en" sz="1200">
                <a:solidFill>
                  <a:srgbClr val="434343"/>
                </a:solidFill>
                <a:latin typeface="Gill Sans"/>
                <a:ea typeface="Gill Sans"/>
                <a:cs typeface="Gill Sans"/>
                <a:sym typeface="Gill Sans"/>
              </a:rPr>
            </a:br>
            <a:r>
              <a:rPr lang="en" sz="1600">
                <a:solidFill>
                  <a:srgbClr val="434343"/>
                </a:solidFill>
                <a:latin typeface="Gill Sans"/>
                <a:ea typeface="Gill Sans"/>
                <a:cs typeface="Gill Sans"/>
                <a:sym typeface="Gill Sans"/>
              </a:rPr>
              <a:t>100 </a:t>
            </a:r>
            <a:r>
              <a:rPr lang="en" sz="1200">
                <a:solidFill>
                  <a:srgbClr val="434343"/>
                </a:solidFill>
                <a:latin typeface="Gill Sans"/>
                <a:ea typeface="Gill Sans"/>
                <a:cs typeface="Gill Sans"/>
                <a:sym typeface="Gill Sans"/>
              </a:rPr>
              <a:t>youth </a:t>
            </a:r>
            <a:br>
              <a:rPr lang="en" sz="1200">
                <a:solidFill>
                  <a:srgbClr val="434343"/>
                </a:solidFill>
                <a:latin typeface="Gill Sans"/>
                <a:ea typeface="Gill Sans"/>
                <a:cs typeface="Gill Sans"/>
                <a:sym typeface="Gill Sans"/>
              </a:rPr>
            </a:br>
            <a:r>
              <a:rPr lang="en" sz="1200">
                <a:solidFill>
                  <a:srgbClr val="434343"/>
                </a:solidFill>
                <a:latin typeface="Gill Sans"/>
                <a:ea typeface="Gill Sans"/>
                <a:cs typeface="Gill Sans"/>
                <a:sym typeface="Gill Sans"/>
              </a:rPr>
              <a:t>were trained in </a:t>
            </a:r>
            <a:br>
              <a:rPr lang="en" sz="1200">
                <a:solidFill>
                  <a:srgbClr val="434343"/>
                </a:solidFill>
                <a:latin typeface="Gill Sans"/>
                <a:ea typeface="Gill Sans"/>
                <a:cs typeface="Gill Sans"/>
                <a:sym typeface="Gill Sans"/>
              </a:rPr>
            </a:br>
            <a:r>
              <a:rPr lang="en" sz="1200">
                <a:solidFill>
                  <a:srgbClr val="434343"/>
                </a:solidFill>
                <a:latin typeface="Gill Sans"/>
                <a:ea typeface="Gill Sans"/>
                <a:cs typeface="Gill Sans"/>
                <a:sym typeface="Gill Sans"/>
              </a:rPr>
              <a:t>community </a:t>
            </a:r>
            <a:br>
              <a:rPr lang="en" sz="1200">
                <a:solidFill>
                  <a:srgbClr val="434343"/>
                </a:solidFill>
                <a:latin typeface="Gill Sans"/>
                <a:ea typeface="Gill Sans"/>
                <a:cs typeface="Gill Sans"/>
                <a:sym typeface="Gill Sans"/>
              </a:rPr>
            </a:br>
            <a:r>
              <a:rPr lang="en" sz="1200">
                <a:solidFill>
                  <a:srgbClr val="434343"/>
                </a:solidFill>
                <a:latin typeface="Gill Sans"/>
                <a:ea typeface="Gill Sans"/>
                <a:cs typeface="Gill Sans"/>
                <a:sym typeface="Gill Sans"/>
              </a:rPr>
              <a:t>mobilization and civic activism, project cycle management and resource mobilization. </a:t>
            </a:r>
            <a:endParaRPr sz="1200">
              <a:solidFill>
                <a:srgbClr val="434343"/>
              </a:solidFill>
              <a:latin typeface="Gill Sans"/>
              <a:ea typeface="Gill Sans"/>
              <a:cs typeface="Gill Sans"/>
              <a:sym typeface="Gill Sans"/>
            </a:endParaRPr>
          </a:p>
          <a:p>
            <a:pPr indent="0" lvl="0" marL="0" rtl="0" algn="l">
              <a:lnSpc>
                <a:spcPct val="115000"/>
              </a:lnSpc>
              <a:spcBef>
                <a:spcPts val="1000"/>
              </a:spcBef>
              <a:spcAft>
                <a:spcPts val="1000"/>
              </a:spcAft>
              <a:buNone/>
            </a:pPr>
            <a:r>
              <a:t/>
            </a:r>
            <a:endParaRPr sz="1300">
              <a:solidFill>
                <a:srgbClr val="434343"/>
              </a:solidFill>
            </a:endParaRPr>
          </a:p>
        </p:txBody>
      </p:sp>
      <p:pic>
        <p:nvPicPr>
          <p:cNvPr id="83" name="Google Shape;83;p14"/>
          <p:cNvPicPr preferRelativeResize="0"/>
          <p:nvPr/>
        </p:nvPicPr>
        <p:blipFill rotWithShape="1">
          <a:blip r:embed="rId4">
            <a:alphaModFix/>
          </a:blip>
          <a:srcRect b="0" l="0" r="53192" t="61767"/>
          <a:stretch/>
        </p:blipFill>
        <p:spPr>
          <a:xfrm>
            <a:off x="4214864" y="4019675"/>
            <a:ext cx="1132188" cy="1197075"/>
          </a:xfrm>
          <a:prstGeom prst="rect">
            <a:avLst/>
          </a:prstGeom>
          <a:noFill/>
          <a:ln>
            <a:noFill/>
          </a:ln>
        </p:spPr>
      </p:pic>
      <p:pic>
        <p:nvPicPr>
          <p:cNvPr id="84" name="Google Shape;84;p14"/>
          <p:cNvPicPr preferRelativeResize="0"/>
          <p:nvPr/>
        </p:nvPicPr>
        <p:blipFill rotWithShape="1">
          <a:blip r:embed="rId5">
            <a:alphaModFix/>
          </a:blip>
          <a:srcRect b="27288" l="0" r="0" t="19109"/>
          <a:stretch/>
        </p:blipFill>
        <p:spPr>
          <a:xfrm>
            <a:off x="0" y="6338150"/>
            <a:ext cx="7772401" cy="3124643"/>
          </a:xfrm>
          <a:prstGeom prst="rect">
            <a:avLst/>
          </a:prstGeom>
          <a:noFill/>
          <a:ln>
            <a:noFill/>
          </a:ln>
        </p:spPr>
      </p:pic>
      <p:sp>
        <p:nvSpPr>
          <p:cNvPr id="85" name="Google Shape;85;p14"/>
          <p:cNvSpPr txBox="1"/>
          <p:nvPr/>
        </p:nvSpPr>
        <p:spPr>
          <a:xfrm>
            <a:off x="467325" y="3573075"/>
            <a:ext cx="2204100" cy="456000"/>
          </a:xfrm>
          <a:prstGeom prst="rect">
            <a:avLst/>
          </a:prstGeom>
          <a:noFill/>
          <a:ln>
            <a:noFill/>
          </a:ln>
        </p:spPr>
        <p:txBody>
          <a:bodyPr anchorCtr="0" anchor="t" bIns="91425" lIns="91425" spcFirstLastPara="1" rIns="91425" wrap="square" tIns="91425">
            <a:noAutofit/>
          </a:bodyPr>
          <a:lstStyle/>
          <a:p>
            <a:pPr indent="0" lvl="0" marL="0" rtl="0" algn="l">
              <a:lnSpc>
                <a:spcPct val="80000"/>
              </a:lnSpc>
              <a:spcBef>
                <a:spcPts val="0"/>
              </a:spcBef>
              <a:spcAft>
                <a:spcPts val="500"/>
              </a:spcAft>
              <a:buNone/>
            </a:pPr>
            <a:r>
              <a:rPr b="1" lang="en" sz="1500">
                <a:solidFill>
                  <a:srgbClr val="002F6C"/>
                </a:solidFill>
                <a:latin typeface="Gill Sans"/>
                <a:ea typeface="Gill Sans"/>
                <a:cs typeface="Gill Sans"/>
                <a:sym typeface="Gill Sans"/>
              </a:rPr>
              <a:t>Resource Mobilization</a:t>
            </a:r>
            <a:endParaRPr sz="1100">
              <a:solidFill>
                <a:srgbClr val="434343"/>
              </a:solidFill>
              <a:latin typeface="Gill Sans"/>
              <a:ea typeface="Gill Sans"/>
              <a:cs typeface="Gill Sans"/>
              <a:sym typeface="Gill Sans"/>
            </a:endParaRPr>
          </a:p>
        </p:txBody>
      </p:sp>
      <p:sp>
        <p:nvSpPr>
          <p:cNvPr id="86" name="Google Shape;86;p14"/>
          <p:cNvSpPr txBox="1"/>
          <p:nvPr/>
        </p:nvSpPr>
        <p:spPr>
          <a:xfrm>
            <a:off x="296575" y="4252425"/>
            <a:ext cx="2358300" cy="2052000"/>
          </a:xfrm>
          <a:prstGeom prst="rect">
            <a:avLst/>
          </a:prstGeom>
          <a:noFill/>
          <a:ln>
            <a:noFill/>
          </a:ln>
        </p:spPr>
        <p:txBody>
          <a:bodyPr anchorCtr="0" anchor="t" bIns="91425" lIns="91425" spcFirstLastPara="1" rIns="91425" wrap="square" tIns="91425">
            <a:noAutofit/>
          </a:bodyPr>
          <a:lstStyle/>
          <a:p>
            <a:pPr indent="0" lvl="0" marL="0" marR="0" rtl="0" algn="r">
              <a:lnSpc>
                <a:spcPct val="115000"/>
              </a:lnSpc>
              <a:spcBef>
                <a:spcPts val="0"/>
              </a:spcBef>
              <a:spcAft>
                <a:spcPts val="1000"/>
              </a:spcAft>
              <a:buNone/>
            </a:pPr>
            <a:r>
              <a:rPr lang="en" sz="1200">
                <a:solidFill>
                  <a:srgbClr val="434343"/>
                </a:solidFill>
                <a:latin typeface="Gill Sans"/>
                <a:ea typeface="Gill Sans"/>
                <a:cs typeface="Gill Sans"/>
                <a:sym typeface="Gill Sans"/>
              </a:rPr>
              <a:t>A total of </a:t>
            </a:r>
            <a:br>
              <a:rPr lang="en" sz="1200">
                <a:solidFill>
                  <a:srgbClr val="434343"/>
                </a:solidFill>
                <a:latin typeface="Gill Sans"/>
                <a:ea typeface="Gill Sans"/>
                <a:cs typeface="Gill Sans"/>
                <a:sym typeface="Gill Sans"/>
              </a:rPr>
            </a:br>
            <a:r>
              <a:rPr lang="en" sz="1600">
                <a:solidFill>
                  <a:srgbClr val="434343"/>
                </a:solidFill>
                <a:latin typeface="Gill Sans"/>
                <a:ea typeface="Gill Sans"/>
                <a:cs typeface="Gill Sans"/>
                <a:sym typeface="Gill Sans"/>
              </a:rPr>
              <a:t>$349,136</a:t>
            </a:r>
            <a:r>
              <a:rPr lang="en" sz="1200">
                <a:solidFill>
                  <a:srgbClr val="434343"/>
                </a:solidFill>
                <a:latin typeface="Gill Sans"/>
                <a:ea typeface="Gill Sans"/>
                <a:cs typeface="Gill Sans"/>
                <a:sym typeface="Gill Sans"/>
              </a:rPr>
              <a:t> </a:t>
            </a:r>
            <a:br>
              <a:rPr lang="en" sz="1200">
                <a:solidFill>
                  <a:srgbClr val="434343"/>
                </a:solidFill>
                <a:latin typeface="Gill Sans"/>
                <a:ea typeface="Gill Sans"/>
                <a:cs typeface="Gill Sans"/>
                <a:sym typeface="Gill Sans"/>
              </a:rPr>
            </a:br>
            <a:r>
              <a:rPr lang="en" sz="1200">
                <a:solidFill>
                  <a:srgbClr val="434343"/>
                </a:solidFill>
                <a:latin typeface="Gill Sans"/>
                <a:ea typeface="Gill Sans"/>
                <a:cs typeface="Gill Sans"/>
                <a:sym typeface="Gill Sans"/>
              </a:rPr>
              <a:t>in non-donor </a:t>
            </a:r>
            <a:br>
              <a:rPr lang="en" sz="1200">
                <a:solidFill>
                  <a:srgbClr val="434343"/>
                </a:solidFill>
                <a:latin typeface="Gill Sans"/>
                <a:ea typeface="Gill Sans"/>
                <a:cs typeface="Gill Sans"/>
                <a:sym typeface="Gill Sans"/>
              </a:rPr>
            </a:br>
            <a:r>
              <a:rPr lang="en" sz="1200">
                <a:solidFill>
                  <a:srgbClr val="434343"/>
                </a:solidFill>
                <a:latin typeface="Gill Sans"/>
                <a:ea typeface="Gill Sans"/>
                <a:cs typeface="Gill Sans"/>
                <a:sym typeface="Gill Sans"/>
              </a:rPr>
              <a:t>resources was </a:t>
            </a:r>
            <a:br>
              <a:rPr lang="en" sz="1200">
                <a:solidFill>
                  <a:srgbClr val="434343"/>
                </a:solidFill>
                <a:latin typeface="Gill Sans"/>
                <a:ea typeface="Gill Sans"/>
                <a:cs typeface="Gill Sans"/>
                <a:sym typeface="Gill Sans"/>
              </a:rPr>
            </a:br>
            <a:r>
              <a:rPr lang="en" sz="1200">
                <a:solidFill>
                  <a:srgbClr val="434343"/>
                </a:solidFill>
                <a:latin typeface="Gill Sans"/>
                <a:ea typeface="Gill Sans"/>
                <a:cs typeface="Gill Sans"/>
                <a:sym typeface="Gill Sans"/>
              </a:rPr>
              <a:t>mobilized  for </a:t>
            </a:r>
            <a:br>
              <a:rPr lang="en" sz="1200">
                <a:solidFill>
                  <a:srgbClr val="434343"/>
                </a:solidFill>
                <a:latin typeface="Gill Sans"/>
                <a:ea typeface="Gill Sans"/>
                <a:cs typeface="Gill Sans"/>
                <a:sym typeface="Gill Sans"/>
              </a:rPr>
            </a:br>
            <a:r>
              <a:rPr lang="en" sz="1200">
                <a:solidFill>
                  <a:srgbClr val="434343"/>
                </a:solidFill>
                <a:latin typeface="Gill Sans"/>
                <a:ea typeface="Gill Sans"/>
                <a:cs typeface="Gill Sans"/>
                <a:sym typeface="Gill Sans"/>
              </a:rPr>
              <a:t>local initiatives </a:t>
            </a:r>
            <a:br>
              <a:rPr lang="en" sz="1200">
                <a:solidFill>
                  <a:srgbClr val="434343"/>
                </a:solidFill>
                <a:latin typeface="Gill Sans"/>
                <a:ea typeface="Gill Sans"/>
                <a:cs typeface="Gill Sans"/>
                <a:sym typeface="Gill Sans"/>
              </a:rPr>
            </a:br>
            <a:r>
              <a:rPr lang="en" sz="1200">
                <a:solidFill>
                  <a:srgbClr val="434343"/>
                </a:solidFill>
                <a:latin typeface="Gill Sans"/>
                <a:ea typeface="Gill Sans"/>
                <a:cs typeface="Gill Sans"/>
                <a:sym typeface="Gill Sans"/>
              </a:rPr>
              <a:t>in active counterpart municipalities.</a:t>
            </a:r>
            <a:endParaRPr sz="1100">
              <a:solidFill>
                <a:srgbClr val="434343"/>
              </a:solidFill>
              <a:latin typeface="Gill Sans"/>
              <a:ea typeface="Gill Sans"/>
              <a:cs typeface="Gill Sans"/>
              <a:sym typeface="Gill Sans"/>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