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5"/>
  </p:sldMasterIdLst>
  <p:notesMasterIdLst>
    <p:notesMasterId r:id="rId6"/>
  </p:notesMasterIdLst>
  <p:sldIdLst>
    <p:sldId id="256" r:id="rId7"/>
    <p:sldId id="257" r:id="rId8"/>
  </p:sldIdLst>
  <p:sldSz cy="10058400" cx="7772400"/>
  <p:notesSz cx="6858000" cy="9144000"/>
  <p:embeddedFontLst>
    <p:embeddedFont>
      <p:font typeface="Gill Sans"/>
      <p:regular r:id="rId9"/>
      <p:bold r:id="rId1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138">
          <p15:clr>
            <a:srgbClr val="747775"/>
          </p15:clr>
        </p15:guide>
        <p15:guide id="2" orient="horz" pos="1111">
          <p15:clr>
            <a:srgbClr val="747775"/>
          </p15:clr>
        </p15:guide>
        <p15:guide id="3" orient="horz" pos="1234">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6A957FEC-B350-47A6-85B8-DED006649D18}">
  <a:tblStyle styleId="{6A957FEC-B350-47A6-85B8-DED006649D18}"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138" orient="horz"/>
        <p:guide pos="1111" orient="horz"/>
        <p:guide pos="1234" orient="horz"/>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10" Type="http://schemas.openxmlformats.org/officeDocument/2006/relationships/font" Target="fonts/GillSans-bold.fntdata"/><Relationship Id="rId9" Type="http://schemas.openxmlformats.org/officeDocument/2006/relationships/font" Target="fonts/GillSans-regular.fntdata"/><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4" name="Shape 64"/>
        <p:cNvGrpSpPr/>
        <p:nvPr/>
      </p:nvGrpSpPr>
      <p:grpSpPr>
        <a:xfrm>
          <a:off x="0" y="0"/>
          <a:ext cx="0" cy="0"/>
          <a:chOff x="0" y="0"/>
          <a:chExt cx="0" cy="0"/>
        </a:xfrm>
      </p:grpSpPr>
      <p:sp>
        <p:nvSpPr>
          <p:cNvPr id="65" name="Google Shape;65;g1ff1fe4f457_0_14: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66" name="Google Shape;66;g1ff1fe4f457_0_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64952" y="1456058"/>
            <a:ext cx="7242600" cy="40140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64945" y="5542289"/>
            <a:ext cx="7242600" cy="1550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64945" y="2163089"/>
            <a:ext cx="7242600" cy="38397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64945" y="6164351"/>
            <a:ext cx="7242600" cy="25437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64945" y="4206107"/>
            <a:ext cx="7242600" cy="16461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64945" y="2253729"/>
            <a:ext cx="7242600" cy="66810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64945" y="2253729"/>
            <a:ext cx="3399900" cy="6681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107540" y="2253729"/>
            <a:ext cx="3399900" cy="6681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64945" y="1086507"/>
            <a:ext cx="2386800" cy="14778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64945" y="2717440"/>
            <a:ext cx="2386800" cy="62175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16713" y="880293"/>
            <a:ext cx="5412600" cy="7999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886200" y="-244"/>
            <a:ext cx="3886200" cy="100584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25675" y="2411542"/>
            <a:ext cx="3438300" cy="28986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25675" y="5481569"/>
            <a:ext cx="3438300" cy="24153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198575" y="1415969"/>
            <a:ext cx="3261600" cy="7226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64945" y="8273124"/>
            <a:ext cx="5099100" cy="11832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64945" y="2253729"/>
            <a:ext cx="7242600" cy="66810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 Id="rId4" Type="http://schemas.openxmlformats.org/officeDocument/2006/relationships/hyperlink" Target="mailto:kderiban@usaid.gov"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3.jpg"/><Relationship Id="rId4" Type="http://schemas.openxmlformats.org/officeDocument/2006/relationships/image" Target="../media/image2.png"/><Relationship Id="rId5" Type="http://schemas.openxmlformats.org/officeDocument/2006/relationships/image" Target="../media/image4.png"/><Relationship Id="rId6"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p:nvPr/>
        </p:nvSpPr>
        <p:spPr>
          <a:xfrm>
            <a:off x="-21225" y="900775"/>
            <a:ext cx="7793700" cy="1011300"/>
          </a:xfrm>
          <a:prstGeom prst="rect">
            <a:avLst/>
          </a:prstGeom>
          <a:solidFill>
            <a:srgbClr val="002F6C"/>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55" name="Google Shape;55;p13"/>
          <p:cNvSpPr txBox="1"/>
          <p:nvPr/>
        </p:nvSpPr>
        <p:spPr>
          <a:xfrm>
            <a:off x="500275" y="1144325"/>
            <a:ext cx="5251800" cy="554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sz="2400">
                <a:solidFill>
                  <a:srgbClr val="FFFFFF"/>
                </a:solidFill>
                <a:latin typeface="Gill Sans"/>
                <a:ea typeface="Gill Sans"/>
                <a:cs typeface="Gill Sans"/>
                <a:sym typeface="Gill Sans"/>
              </a:rPr>
              <a:t>Partnerships for Economic Growth</a:t>
            </a:r>
            <a:endParaRPr b="1" sz="2400"/>
          </a:p>
        </p:txBody>
      </p:sp>
      <p:pic>
        <p:nvPicPr>
          <p:cNvPr id="56" name="Google Shape;56;p13"/>
          <p:cNvPicPr preferRelativeResize="0"/>
          <p:nvPr/>
        </p:nvPicPr>
        <p:blipFill>
          <a:blip r:embed="rId3">
            <a:alphaModFix/>
          </a:blip>
          <a:stretch>
            <a:fillRect/>
          </a:stretch>
        </p:blipFill>
        <p:spPr>
          <a:xfrm>
            <a:off x="0" y="0"/>
            <a:ext cx="2294500" cy="892545"/>
          </a:xfrm>
          <a:prstGeom prst="rect">
            <a:avLst/>
          </a:prstGeom>
          <a:noFill/>
          <a:ln>
            <a:noFill/>
          </a:ln>
        </p:spPr>
      </p:pic>
      <p:sp>
        <p:nvSpPr>
          <p:cNvPr id="57" name="Google Shape;57;p13"/>
          <p:cNvSpPr txBox="1"/>
          <p:nvPr/>
        </p:nvSpPr>
        <p:spPr>
          <a:xfrm>
            <a:off x="374525" y="2205350"/>
            <a:ext cx="2053800" cy="5357400"/>
          </a:xfrm>
          <a:prstGeom prst="rect">
            <a:avLst/>
          </a:prstGeom>
          <a:noFill/>
          <a:ln>
            <a:noFill/>
          </a:ln>
        </p:spPr>
        <p:txBody>
          <a:bodyPr anchorCtr="0" anchor="t" bIns="91425" lIns="91425" spcFirstLastPara="1" rIns="91425" wrap="square" tIns="91425">
            <a:spAutoFit/>
          </a:bodyPr>
          <a:lstStyle/>
          <a:p>
            <a:pPr indent="0" lvl="0" marL="0" rtl="0" algn="l">
              <a:lnSpc>
                <a:spcPct val="100000"/>
              </a:lnSpc>
              <a:spcBef>
                <a:spcPts val="0"/>
              </a:spcBef>
              <a:spcAft>
                <a:spcPts val="0"/>
              </a:spcAft>
              <a:buNone/>
            </a:pPr>
            <a:r>
              <a:rPr b="1" lang="en">
                <a:solidFill>
                  <a:srgbClr val="0B5394"/>
                </a:solidFill>
                <a:latin typeface="Gill Sans"/>
                <a:ea typeface="Gill Sans"/>
                <a:cs typeface="Gill Sans"/>
                <a:sym typeface="Gill Sans"/>
              </a:rPr>
              <a:t>Goal</a:t>
            </a:r>
            <a:endParaRPr b="1">
              <a:solidFill>
                <a:srgbClr val="0B5394"/>
              </a:solidFill>
              <a:latin typeface="Gill Sans"/>
              <a:ea typeface="Gill Sans"/>
              <a:cs typeface="Gill Sans"/>
              <a:sym typeface="Gill Sans"/>
            </a:endParaRPr>
          </a:p>
          <a:p>
            <a:pPr indent="0" lvl="0" marL="0" rtl="0" algn="l">
              <a:lnSpc>
                <a:spcPct val="115000"/>
              </a:lnSpc>
              <a:spcBef>
                <a:spcPts val="500"/>
              </a:spcBef>
              <a:spcAft>
                <a:spcPts val="0"/>
              </a:spcAft>
              <a:buNone/>
            </a:pPr>
            <a:r>
              <a:rPr lang="en" sz="1100">
                <a:solidFill>
                  <a:srgbClr val="434343"/>
                </a:solidFill>
                <a:latin typeface="Gill Sans"/>
                <a:ea typeface="Gill Sans"/>
                <a:cs typeface="Gill Sans"/>
                <a:sym typeface="Gill Sans"/>
              </a:rPr>
              <a:t>Increase the productivity of MSMEs to spur economic growth.</a:t>
            </a:r>
            <a:endParaRPr sz="1100">
              <a:solidFill>
                <a:srgbClr val="434343"/>
              </a:solidFill>
              <a:latin typeface="Gill Sans"/>
              <a:ea typeface="Gill Sans"/>
              <a:cs typeface="Gill Sans"/>
              <a:sym typeface="Gill Sans"/>
            </a:endParaRPr>
          </a:p>
          <a:p>
            <a:pPr indent="0" lvl="0" marL="0" rtl="0" algn="l">
              <a:lnSpc>
                <a:spcPct val="115000"/>
              </a:lnSpc>
              <a:spcBef>
                <a:spcPts val="1000"/>
              </a:spcBef>
              <a:spcAft>
                <a:spcPts val="0"/>
              </a:spcAft>
              <a:buNone/>
            </a:pPr>
            <a:br>
              <a:rPr b="1" lang="en" sz="1500">
                <a:solidFill>
                  <a:srgbClr val="434343"/>
                </a:solidFill>
                <a:latin typeface="Gill Sans"/>
                <a:ea typeface="Gill Sans"/>
                <a:cs typeface="Gill Sans"/>
                <a:sym typeface="Gill Sans"/>
              </a:rPr>
            </a:br>
            <a:br>
              <a:rPr b="1" lang="en" sz="1500">
                <a:solidFill>
                  <a:srgbClr val="002E6C"/>
                </a:solidFill>
                <a:latin typeface="Gill Sans"/>
                <a:ea typeface="Gill Sans"/>
                <a:cs typeface="Gill Sans"/>
                <a:sym typeface="Gill Sans"/>
              </a:rPr>
            </a:br>
            <a:r>
              <a:rPr b="1" lang="en">
                <a:solidFill>
                  <a:srgbClr val="0B5394"/>
                </a:solidFill>
                <a:latin typeface="Gill Sans"/>
                <a:ea typeface="Gill Sans"/>
                <a:cs typeface="Gill Sans"/>
                <a:sym typeface="Gill Sans"/>
              </a:rPr>
              <a:t>Duration</a:t>
            </a:r>
            <a:endParaRPr b="1">
              <a:solidFill>
                <a:srgbClr val="0B5394"/>
              </a:solidFill>
              <a:latin typeface="Gill Sans"/>
              <a:ea typeface="Gill Sans"/>
              <a:cs typeface="Gill Sans"/>
              <a:sym typeface="Gill Sans"/>
            </a:endParaRPr>
          </a:p>
          <a:p>
            <a:pPr indent="0" lvl="0" marL="0" rtl="0" algn="l">
              <a:lnSpc>
                <a:spcPct val="100000"/>
              </a:lnSpc>
              <a:spcBef>
                <a:spcPts val="1000"/>
              </a:spcBef>
              <a:spcAft>
                <a:spcPts val="0"/>
              </a:spcAft>
              <a:buNone/>
            </a:pPr>
            <a:r>
              <a:rPr lang="en" sz="1100">
                <a:latin typeface="Gill Sans"/>
                <a:ea typeface="Gill Sans"/>
                <a:cs typeface="Gill Sans"/>
                <a:sym typeface="Gill Sans"/>
              </a:rPr>
              <a:t>January 2023–January 2029</a:t>
            </a:r>
            <a:br>
              <a:rPr lang="en" sz="1100">
                <a:solidFill>
                  <a:srgbClr val="6C6463"/>
                </a:solidFill>
                <a:latin typeface="Gill Sans"/>
                <a:ea typeface="Gill Sans"/>
                <a:cs typeface="Gill Sans"/>
                <a:sym typeface="Gill Sans"/>
              </a:rPr>
            </a:br>
            <a:endParaRPr sz="1100">
              <a:solidFill>
                <a:srgbClr val="6C6463"/>
              </a:solidFill>
              <a:latin typeface="Gill Sans"/>
              <a:ea typeface="Gill Sans"/>
              <a:cs typeface="Gill Sans"/>
              <a:sym typeface="Gill Sans"/>
            </a:endParaRPr>
          </a:p>
          <a:p>
            <a:pPr indent="0" lvl="0" marL="0" rtl="0" algn="l">
              <a:lnSpc>
                <a:spcPct val="100000"/>
              </a:lnSpc>
              <a:spcBef>
                <a:spcPts val="500"/>
              </a:spcBef>
              <a:spcAft>
                <a:spcPts val="0"/>
              </a:spcAft>
              <a:buNone/>
            </a:pPr>
            <a:r>
              <a:t/>
            </a:r>
            <a:endParaRPr sz="1100">
              <a:solidFill>
                <a:srgbClr val="6C6463"/>
              </a:solidFill>
              <a:latin typeface="Gill Sans"/>
              <a:ea typeface="Gill Sans"/>
              <a:cs typeface="Gill Sans"/>
              <a:sym typeface="Gill Sans"/>
            </a:endParaRPr>
          </a:p>
          <a:p>
            <a:pPr indent="0" lvl="0" marL="0" rtl="0" algn="l">
              <a:lnSpc>
                <a:spcPct val="100000"/>
              </a:lnSpc>
              <a:spcBef>
                <a:spcPts val="500"/>
              </a:spcBef>
              <a:spcAft>
                <a:spcPts val="0"/>
              </a:spcAft>
              <a:buNone/>
            </a:pPr>
            <a:r>
              <a:rPr b="1" lang="en">
                <a:solidFill>
                  <a:srgbClr val="0B5394"/>
                </a:solidFill>
                <a:latin typeface="Gill Sans"/>
                <a:ea typeface="Gill Sans"/>
                <a:cs typeface="Gill Sans"/>
                <a:sym typeface="Gill Sans"/>
              </a:rPr>
              <a:t>Total Funding</a:t>
            </a:r>
            <a:endParaRPr>
              <a:solidFill>
                <a:srgbClr val="0B5394"/>
              </a:solidFill>
              <a:latin typeface="Times New Roman"/>
              <a:ea typeface="Times New Roman"/>
              <a:cs typeface="Times New Roman"/>
              <a:sym typeface="Times New Roman"/>
            </a:endParaRPr>
          </a:p>
          <a:p>
            <a:pPr indent="0" lvl="0" marL="0" rtl="0" algn="l">
              <a:lnSpc>
                <a:spcPct val="100000"/>
              </a:lnSpc>
              <a:spcBef>
                <a:spcPts val="500"/>
              </a:spcBef>
              <a:spcAft>
                <a:spcPts val="0"/>
              </a:spcAft>
              <a:buNone/>
            </a:pPr>
            <a:r>
              <a:rPr lang="en" sz="1100">
                <a:latin typeface="Gill Sans"/>
                <a:ea typeface="Gill Sans"/>
                <a:cs typeface="Gill Sans"/>
                <a:sym typeface="Gill Sans"/>
              </a:rPr>
              <a:t>$11,000,000 </a:t>
            </a:r>
            <a:endParaRPr sz="1100">
              <a:solidFill>
                <a:srgbClr val="6C6463"/>
              </a:solidFill>
              <a:latin typeface="Gill Sans"/>
              <a:ea typeface="Gill Sans"/>
              <a:cs typeface="Gill Sans"/>
              <a:sym typeface="Gill Sans"/>
            </a:endParaRPr>
          </a:p>
          <a:p>
            <a:pPr indent="0" lvl="0" marL="0" rtl="0" algn="l">
              <a:lnSpc>
                <a:spcPct val="100000"/>
              </a:lnSpc>
              <a:spcBef>
                <a:spcPts val="500"/>
              </a:spcBef>
              <a:spcAft>
                <a:spcPts val="0"/>
              </a:spcAft>
              <a:buNone/>
            </a:pPr>
            <a:r>
              <a:t/>
            </a:r>
            <a:endParaRPr b="1" sz="1500">
              <a:solidFill>
                <a:srgbClr val="0B5394"/>
              </a:solidFill>
              <a:latin typeface="Gill Sans"/>
              <a:ea typeface="Gill Sans"/>
              <a:cs typeface="Gill Sans"/>
              <a:sym typeface="Gill Sans"/>
            </a:endParaRPr>
          </a:p>
          <a:p>
            <a:pPr indent="0" lvl="0" marL="0" rtl="0" algn="l">
              <a:lnSpc>
                <a:spcPct val="100000"/>
              </a:lnSpc>
              <a:spcBef>
                <a:spcPts val="500"/>
              </a:spcBef>
              <a:spcAft>
                <a:spcPts val="0"/>
              </a:spcAft>
              <a:buNone/>
            </a:pPr>
            <a:br>
              <a:rPr b="1" lang="en" sz="1500">
                <a:solidFill>
                  <a:srgbClr val="0B5394"/>
                </a:solidFill>
                <a:latin typeface="Gill Sans"/>
                <a:ea typeface="Gill Sans"/>
                <a:cs typeface="Gill Sans"/>
                <a:sym typeface="Gill Sans"/>
              </a:rPr>
            </a:br>
            <a:r>
              <a:rPr b="1" lang="en">
                <a:solidFill>
                  <a:srgbClr val="0B5394"/>
                </a:solidFill>
                <a:latin typeface="Gill Sans"/>
                <a:ea typeface="Gill Sans"/>
                <a:cs typeface="Gill Sans"/>
                <a:sym typeface="Gill Sans"/>
              </a:rPr>
              <a:t>Implementing Partner</a:t>
            </a:r>
            <a:endParaRPr>
              <a:solidFill>
                <a:srgbClr val="0B5394"/>
              </a:solidFill>
              <a:latin typeface="Times New Roman"/>
              <a:ea typeface="Times New Roman"/>
              <a:cs typeface="Times New Roman"/>
              <a:sym typeface="Times New Roman"/>
            </a:endParaRPr>
          </a:p>
          <a:p>
            <a:pPr indent="0" lvl="0" marL="0" rtl="0" algn="l">
              <a:lnSpc>
                <a:spcPct val="100000"/>
              </a:lnSpc>
              <a:spcBef>
                <a:spcPts val="500"/>
              </a:spcBef>
              <a:spcAft>
                <a:spcPts val="0"/>
              </a:spcAft>
              <a:buNone/>
            </a:pPr>
            <a:r>
              <a:rPr lang="en" sz="1100">
                <a:latin typeface="Gill Sans"/>
                <a:ea typeface="Gill Sans"/>
                <a:cs typeface="Gill Sans"/>
                <a:sym typeface="Gill Sans"/>
              </a:rPr>
              <a:t>Palladium International</a:t>
            </a:r>
            <a:endParaRPr sz="1100">
              <a:latin typeface="Gill Sans"/>
              <a:ea typeface="Gill Sans"/>
              <a:cs typeface="Gill Sans"/>
              <a:sym typeface="Gill Sans"/>
            </a:endParaRPr>
          </a:p>
          <a:p>
            <a:pPr indent="0" lvl="0" marL="0" rtl="0" algn="l">
              <a:lnSpc>
                <a:spcPct val="100000"/>
              </a:lnSpc>
              <a:spcBef>
                <a:spcPts val="500"/>
              </a:spcBef>
              <a:spcAft>
                <a:spcPts val="0"/>
              </a:spcAft>
              <a:buNone/>
            </a:pPr>
            <a:r>
              <a:t/>
            </a:r>
            <a:endParaRPr sz="1100">
              <a:latin typeface="Gill Sans"/>
              <a:ea typeface="Gill Sans"/>
              <a:cs typeface="Gill Sans"/>
              <a:sym typeface="Gill Sans"/>
            </a:endParaRPr>
          </a:p>
          <a:p>
            <a:pPr indent="0" lvl="0" marL="0" rtl="0" algn="l">
              <a:lnSpc>
                <a:spcPct val="100000"/>
              </a:lnSpc>
              <a:spcBef>
                <a:spcPts val="500"/>
              </a:spcBef>
              <a:spcAft>
                <a:spcPts val="0"/>
              </a:spcAft>
              <a:buNone/>
            </a:pPr>
            <a:r>
              <a:t/>
            </a:r>
            <a:endParaRPr sz="1100">
              <a:latin typeface="Gill Sans"/>
              <a:ea typeface="Gill Sans"/>
              <a:cs typeface="Gill Sans"/>
              <a:sym typeface="Gill Sans"/>
            </a:endParaRPr>
          </a:p>
          <a:p>
            <a:pPr indent="0" lvl="0" marL="0" rtl="0" algn="l">
              <a:lnSpc>
                <a:spcPct val="100000"/>
              </a:lnSpc>
              <a:spcBef>
                <a:spcPts val="500"/>
              </a:spcBef>
              <a:spcAft>
                <a:spcPts val="0"/>
              </a:spcAft>
              <a:buNone/>
            </a:pPr>
            <a:r>
              <a:rPr b="1" lang="en">
                <a:solidFill>
                  <a:srgbClr val="0B5394"/>
                </a:solidFill>
                <a:latin typeface="Gill Sans"/>
                <a:ea typeface="Gill Sans"/>
                <a:cs typeface="Gill Sans"/>
                <a:sym typeface="Gill Sans"/>
              </a:rPr>
              <a:t>Contact</a:t>
            </a:r>
            <a:endParaRPr b="1">
              <a:solidFill>
                <a:srgbClr val="0B5394"/>
              </a:solidFill>
              <a:latin typeface="Gill Sans"/>
              <a:ea typeface="Gill Sans"/>
              <a:cs typeface="Gill Sans"/>
              <a:sym typeface="Gill Sans"/>
            </a:endParaRPr>
          </a:p>
          <a:p>
            <a:pPr indent="0" lvl="0" marL="0" rtl="0" algn="l">
              <a:lnSpc>
                <a:spcPct val="100000"/>
              </a:lnSpc>
              <a:spcBef>
                <a:spcPts val="500"/>
              </a:spcBef>
              <a:spcAft>
                <a:spcPts val="500"/>
              </a:spcAft>
              <a:buNone/>
            </a:pPr>
            <a:r>
              <a:rPr lang="en" sz="1100">
                <a:latin typeface="Gill Sans"/>
                <a:ea typeface="Gill Sans"/>
                <a:cs typeface="Gill Sans"/>
                <a:sym typeface="Gill Sans"/>
              </a:rPr>
              <a:t>Kristina Deriban</a:t>
            </a:r>
            <a:br>
              <a:rPr lang="en" sz="1100">
                <a:latin typeface="Gill Sans"/>
                <a:ea typeface="Gill Sans"/>
                <a:cs typeface="Gill Sans"/>
                <a:sym typeface="Gill Sans"/>
              </a:rPr>
            </a:br>
            <a:r>
              <a:rPr lang="en" sz="1100">
                <a:latin typeface="Gill Sans"/>
                <a:ea typeface="Gill Sans"/>
                <a:cs typeface="Gill Sans"/>
                <a:sym typeface="Gill Sans"/>
              </a:rPr>
              <a:t>Email </a:t>
            </a:r>
            <a:r>
              <a:rPr lang="en" sz="1100" u="sng">
                <a:solidFill>
                  <a:schemeClr val="hlink"/>
                </a:solidFill>
                <a:latin typeface="Gill Sans"/>
                <a:ea typeface="Gill Sans"/>
                <a:cs typeface="Gill Sans"/>
                <a:sym typeface="Gill Sans"/>
                <a:hlinkClick r:id="rId4"/>
              </a:rPr>
              <a:t>kderiban@usaid.gov</a:t>
            </a:r>
            <a:r>
              <a:rPr lang="en" sz="1100">
                <a:latin typeface="Gill Sans"/>
                <a:ea typeface="Gill Sans"/>
                <a:cs typeface="Gill Sans"/>
                <a:sym typeface="Gill Sans"/>
              </a:rPr>
              <a:t>  </a:t>
            </a:r>
            <a:endParaRPr sz="1100">
              <a:latin typeface="Gill Sans"/>
              <a:ea typeface="Gill Sans"/>
              <a:cs typeface="Gill Sans"/>
              <a:sym typeface="Gill Sans"/>
            </a:endParaRPr>
          </a:p>
        </p:txBody>
      </p:sp>
      <p:cxnSp>
        <p:nvCxnSpPr>
          <p:cNvPr id="58" name="Google Shape;58;p13"/>
          <p:cNvCxnSpPr/>
          <p:nvPr/>
        </p:nvCxnSpPr>
        <p:spPr>
          <a:xfrm>
            <a:off x="2483925" y="2250800"/>
            <a:ext cx="0" cy="6954900"/>
          </a:xfrm>
          <a:prstGeom prst="straightConnector1">
            <a:avLst/>
          </a:prstGeom>
          <a:noFill/>
          <a:ln cap="flat" cmpd="sng" w="9525">
            <a:solidFill>
              <a:schemeClr val="dk2"/>
            </a:solidFill>
            <a:prstDash val="solid"/>
            <a:round/>
            <a:headEnd len="med" w="med" type="none"/>
            <a:tailEnd len="med" w="med" type="none"/>
          </a:ln>
        </p:spPr>
      </p:cxnSp>
      <p:cxnSp>
        <p:nvCxnSpPr>
          <p:cNvPr id="59" name="Google Shape;59;p13"/>
          <p:cNvCxnSpPr/>
          <p:nvPr/>
        </p:nvCxnSpPr>
        <p:spPr>
          <a:xfrm>
            <a:off x="2454300" y="2250800"/>
            <a:ext cx="0" cy="6954900"/>
          </a:xfrm>
          <a:prstGeom prst="straightConnector1">
            <a:avLst/>
          </a:prstGeom>
          <a:noFill/>
          <a:ln cap="flat" cmpd="sng" w="9525">
            <a:solidFill>
              <a:schemeClr val="dk2"/>
            </a:solidFill>
            <a:prstDash val="solid"/>
            <a:round/>
            <a:headEnd len="med" w="med" type="none"/>
            <a:tailEnd len="med" w="med" type="none"/>
          </a:ln>
        </p:spPr>
      </p:cxnSp>
      <p:sp>
        <p:nvSpPr>
          <p:cNvPr id="60" name="Google Shape;60;p13"/>
          <p:cNvSpPr txBox="1"/>
          <p:nvPr/>
        </p:nvSpPr>
        <p:spPr>
          <a:xfrm>
            <a:off x="12066432" y="3550575"/>
            <a:ext cx="1156200" cy="225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sz="1000">
              <a:latin typeface="Gill Sans"/>
              <a:ea typeface="Gill Sans"/>
              <a:cs typeface="Gill Sans"/>
              <a:sym typeface="Gill Sans"/>
            </a:endParaRPr>
          </a:p>
        </p:txBody>
      </p:sp>
      <p:sp>
        <p:nvSpPr>
          <p:cNvPr id="61" name="Google Shape;61;p13"/>
          <p:cNvSpPr txBox="1"/>
          <p:nvPr/>
        </p:nvSpPr>
        <p:spPr>
          <a:xfrm>
            <a:off x="2788325" y="2151300"/>
            <a:ext cx="4764600" cy="3972600"/>
          </a:xfrm>
          <a:prstGeom prst="rect">
            <a:avLst/>
          </a:prstGeom>
          <a:noFill/>
          <a:ln>
            <a:noFill/>
          </a:ln>
        </p:spPr>
        <p:txBody>
          <a:bodyPr anchorCtr="0" anchor="t" bIns="91425" lIns="91425" spcFirstLastPara="1" rIns="91425" wrap="square" tIns="91425">
            <a:spAutoFit/>
          </a:bodyPr>
          <a:lstStyle/>
          <a:p>
            <a:pPr indent="0" lvl="0" marL="0" rtl="0" algn="just">
              <a:lnSpc>
                <a:spcPct val="80000"/>
              </a:lnSpc>
              <a:spcBef>
                <a:spcPts val="1000"/>
              </a:spcBef>
              <a:spcAft>
                <a:spcPts val="0"/>
              </a:spcAft>
              <a:buNone/>
            </a:pPr>
            <a:r>
              <a:rPr b="1" lang="en" sz="1500">
                <a:solidFill>
                  <a:srgbClr val="CC0000"/>
                </a:solidFill>
                <a:latin typeface="Gill Sans"/>
                <a:ea typeface="Gill Sans"/>
                <a:cs typeface="Gill Sans"/>
                <a:sym typeface="Gill Sans"/>
              </a:rPr>
              <a:t>CHALLENGES</a:t>
            </a:r>
            <a:endParaRPr sz="1500">
              <a:solidFill>
                <a:srgbClr val="CC0000"/>
              </a:solidFill>
              <a:latin typeface="Gill Sans"/>
              <a:ea typeface="Gill Sans"/>
              <a:cs typeface="Gill Sans"/>
              <a:sym typeface="Gill Sans"/>
            </a:endParaRPr>
          </a:p>
          <a:p>
            <a:pPr indent="0" lvl="0" marL="0" rtl="0" algn="just">
              <a:lnSpc>
                <a:spcPct val="115000"/>
              </a:lnSpc>
              <a:spcBef>
                <a:spcPts val="1000"/>
              </a:spcBef>
              <a:spcAft>
                <a:spcPts val="0"/>
              </a:spcAft>
              <a:buClr>
                <a:schemeClr val="dk1"/>
              </a:buClr>
              <a:buSzPts val="1100"/>
              <a:buFont typeface="Arial"/>
              <a:buNone/>
            </a:pPr>
            <a:r>
              <a:rPr lang="en" sz="1100">
                <a:solidFill>
                  <a:srgbClr val="434343"/>
                </a:solidFill>
                <a:latin typeface="Gill Sans"/>
                <a:ea typeface="Gill Sans"/>
                <a:cs typeface="Gill Sans"/>
                <a:sym typeface="Gill Sans"/>
              </a:rPr>
              <a:t>Micro, small, and medium enterprises (MSMEs) in North Macedonia dominate the economy: 96 percent of all firms are MSMEs, accounting for 74 percent of all employment. However, their productivity is 80 percent below the European Union average. Businesses struggle to innovate, modernize, and fully utilize the country’s productive workforce. Additionally, the urgency to address global climate change and meet the EU’s </a:t>
            </a:r>
            <a:r>
              <a:rPr lang="en" sz="1100">
                <a:solidFill>
                  <a:srgbClr val="434343"/>
                </a:solidFill>
                <a:latin typeface="Gill Sans"/>
                <a:ea typeface="Gill Sans"/>
                <a:cs typeface="Gill Sans"/>
                <a:sym typeface="Gill Sans"/>
              </a:rPr>
              <a:t>Green Agenda emphasises the need for reduced greenhouse gas emissions and the promotion of sustainable, cleaner production methods. </a:t>
            </a:r>
            <a:endParaRPr sz="1100">
              <a:solidFill>
                <a:srgbClr val="434343"/>
              </a:solidFill>
              <a:latin typeface="Gill Sans"/>
              <a:ea typeface="Gill Sans"/>
              <a:cs typeface="Gill Sans"/>
              <a:sym typeface="Gill Sans"/>
            </a:endParaRPr>
          </a:p>
          <a:p>
            <a:pPr indent="0" lvl="0" marL="0" rtl="0" algn="just">
              <a:lnSpc>
                <a:spcPct val="115000"/>
              </a:lnSpc>
              <a:spcBef>
                <a:spcPts val="1000"/>
              </a:spcBef>
              <a:spcAft>
                <a:spcPts val="0"/>
              </a:spcAft>
              <a:buClr>
                <a:schemeClr val="dk1"/>
              </a:buClr>
              <a:buSzPts val="1100"/>
              <a:buFont typeface="Arial"/>
              <a:buNone/>
            </a:pPr>
            <a:r>
              <a:rPr lang="en" sz="1100">
                <a:solidFill>
                  <a:srgbClr val="434343"/>
                </a:solidFill>
                <a:latin typeface="Gill Sans"/>
                <a:ea typeface="Gill Sans"/>
                <a:cs typeface="Gill Sans"/>
                <a:sym typeface="Gill Sans"/>
              </a:rPr>
              <a:t>Recognizing that MSMEs must play a major role in the country’s rapid, sustainable, broad-based growth, USAID is investing in partnerships to boost MSME productivity and competitiveness, while better integrating businesses into regional markets. USAID is supporting MSMEs, Business Support Organizations, policymakers, and government agencies in transitioning towards a "greener"</a:t>
            </a:r>
            <a:r>
              <a:rPr lang="en" sz="1100">
                <a:solidFill>
                  <a:srgbClr val="434343"/>
                </a:solidFill>
                <a:latin typeface="Gill Sans"/>
                <a:ea typeface="Gill Sans"/>
                <a:cs typeface="Gill Sans"/>
                <a:sym typeface="Gill Sans"/>
              </a:rPr>
              <a:t> economy.</a:t>
            </a:r>
            <a:endParaRPr sz="1100">
              <a:solidFill>
                <a:srgbClr val="434343"/>
              </a:solidFill>
              <a:latin typeface="Gill Sans"/>
              <a:ea typeface="Gill Sans"/>
              <a:cs typeface="Gill Sans"/>
              <a:sym typeface="Gill Sans"/>
            </a:endParaRPr>
          </a:p>
          <a:p>
            <a:pPr indent="0" lvl="0" marL="0" rtl="0" algn="just">
              <a:lnSpc>
                <a:spcPct val="115000"/>
              </a:lnSpc>
              <a:spcBef>
                <a:spcPts val="1000"/>
              </a:spcBef>
              <a:spcAft>
                <a:spcPts val="0"/>
              </a:spcAft>
              <a:buClr>
                <a:schemeClr val="dk1"/>
              </a:buClr>
              <a:buSzPts val="1100"/>
              <a:buFont typeface="Arial"/>
              <a:buNone/>
            </a:pPr>
            <a:r>
              <a:t/>
            </a:r>
            <a:endParaRPr sz="1100">
              <a:solidFill>
                <a:srgbClr val="434343"/>
              </a:solidFill>
              <a:latin typeface="Gill Sans"/>
              <a:ea typeface="Gill Sans"/>
              <a:cs typeface="Gill Sans"/>
              <a:sym typeface="Gill Sans"/>
            </a:endParaRPr>
          </a:p>
          <a:p>
            <a:pPr indent="0" lvl="0" marL="0" rtl="0" algn="l">
              <a:lnSpc>
                <a:spcPct val="115000"/>
              </a:lnSpc>
              <a:spcBef>
                <a:spcPts val="1000"/>
              </a:spcBef>
              <a:spcAft>
                <a:spcPts val="1000"/>
              </a:spcAft>
              <a:buClr>
                <a:schemeClr val="dk1"/>
              </a:buClr>
              <a:buSzPts val="1100"/>
              <a:buFont typeface="Arial"/>
              <a:buNone/>
            </a:pPr>
            <a:r>
              <a:t/>
            </a:r>
            <a:endParaRPr sz="1100">
              <a:solidFill>
                <a:schemeClr val="dk1"/>
              </a:solidFill>
              <a:latin typeface="Gill Sans"/>
              <a:ea typeface="Gill Sans"/>
              <a:cs typeface="Gill Sans"/>
              <a:sym typeface="Gill Sans"/>
            </a:endParaRPr>
          </a:p>
        </p:txBody>
      </p:sp>
      <p:sp>
        <p:nvSpPr>
          <p:cNvPr id="62" name="Google Shape;62;p13"/>
          <p:cNvSpPr txBox="1"/>
          <p:nvPr/>
        </p:nvSpPr>
        <p:spPr>
          <a:xfrm>
            <a:off x="2788325" y="8088050"/>
            <a:ext cx="4269600" cy="12078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a:solidFill>
                  <a:srgbClr val="CC0000"/>
                </a:solidFill>
                <a:latin typeface="Gill Sans"/>
                <a:ea typeface="Gill Sans"/>
                <a:cs typeface="Gill Sans"/>
                <a:sym typeface="Gill Sans"/>
              </a:rPr>
              <a:t>EXPECTED OUTCOMES</a:t>
            </a:r>
            <a:br>
              <a:rPr b="1" lang="en" sz="1200">
                <a:solidFill>
                  <a:srgbClr val="002F6C"/>
                </a:solidFill>
                <a:latin typeface="Gill Sans"/>
                <a:ea typeface="Gill Sans"/>
                <a:cs typeface="Gill Sans"/>
                <a:sym typeface="Gill Sans"/>
              </a:rPr>
            </a:br>
            <a:endParaRPr sz="1200">
              <a:solidFill>
                <a:schemeClr val="dk1"/>
              </a:solidFill>
              <a:latin typeface="Gill Sans"/>
              <a:ea typeface="Gill Sans"/>
              <a:cs typeface="Gill Sans"/>
              <a:sym typeface="Gill Sans"/>
            </a:endParaRPr>
          </a:p>
          <a:p>
            <a:pPr indent="-69850" lvl="0" marL="171450" rtl="0" algn="l">
              <a:lnSpc>
                <a:spcPct val="115000"/>
              </a:lnSpc>
              <a:spcBef>
                <a:spcPts val="500"/>
              </a:spcBef>
              <a:spcAft>
                <a:spcPts val="0"/>
              </a:spcAft>
              <a:buClr>
                <a:srgbClr val="434343"/>
              </a:buClr>
              <a:buSzPts val="1100"/>
              <a:buFont typeface="Gill Sans"/>
              <a:buChar char="●"/>
            </a:pPr>
            <a:r>
              <a:rPr lang="en" sz="1100">
                <a:solidFill>
                  <a:srgbClr val="434343"/>
                </a:solidFill>
                <a:latin typeface="Gill Sans"/>
                <a:ea typeface="Gill Sans"/>
                <a:cs typeface="Gill Sans"/>
                <a:sym typeface="Gill Sans"/>
              </a:rPr>
              <a:t>  Increased mobilization of capital in MSMEs.</a:t>
            </a:r>
            <a:endParaRPr sz="1100">
              <a:solidFill>
                <a:srgbClr val="434343"/>
              </a:solidFill>
              <a:latin typeface="Gill Sans"/>
              <a:ea typeface="Gill Sans"/>
              <a:cs typeface="Gill Sans"/>
              <a:sym typeface="Gill Sans"/>
            </a:endParaRPr>
          </a:p>
          <a:p>
            <a:pPr indent="-69850" lvl="0" marL="171450" rtl="0" algn="l">
              <a:lnSpc>
                <a:spcPct val="115000"/>
              </a:lnSpc>
              <a:spcBef>
                <a:spcPts val="0"/>
              </a:spcBef>
              <a:spcAft>
                <a:spcPts val="0"/>
              </a:spcAft>
              <a:buClr>
                <a:srgbClr val="434343"/>
              </a:buClr>
              <a:buSzPts val="1100"/>
              <a:buFont typeface="Gill Sans"/>
              <a:buChar char="●"/>
            </a:pPr>
            <a:r>
              <a:rPr lang="en" sz="1100">
                <a:solidFill>
                  <a:srgbClr val="434343"/>
                </a:solidFill>
                <a:latin typeface="Gill Sans"/>
                <a:ea typeface="Gill Sans"/>
                <a:cs typeface="Gill Sans"/>
                <a:sym typeface="Gill Sans"/>
              </a:rPr>
              <a:t>  Improved public-private dialogue.</a:t>
            </a:r>
            <a:endParaRPr sz="1100">
              <a:solidFill>
                <a:srgbClr val="434343"/>
              </a:solidFill>
              <a:latin typeface="Gill Sans"/>
              <a:ea typeface="Gill Sans"/>
              <a:cs typeface="Gill Sans"/>
              <a:sym typeface="Gill Sans"/>
            </a:endParaRPr>
          </a:p>
          <a:p>
            <a:pPr indent="-69850" lvl="0" marL="171450" rtl="0" algn="l">
              <a:lnSpc>
                <a:spcPct val="115000"/>
              </a:lnSpc>
              <a:spcBef>
                <a:spcPts val="0"/>
              </a:spcBef>
              <a:spcAft>
                <a:spcPts val="0"/>
              </a:spcAft>
              <a:buClr>
                <a:srgbClr val="434343"/>
              </a:buClr>
              <a:buSzPts val="1100"/>
              <a:buFont typeface="Gill Sans"/>
              <a:buChar char="●"/>
            </a:pPr>
            <a:r>
              <a:rPr lang="en" sz="1100">
                <a:solidFill>
                  <a:srgbClr val="434343"/>
                </a:solidFill>
                <a:latin typeface="Gill Sans"/>
                <a:ea typeface="Gill Sans"/>
                <a:cs typeface="Gill Sans"/>
                <a:sym typeface="Gill Sans"/>
              </a:rPr>
              <a:t>  Improved management practices to increase access to finance.</a:t>
            </a:r>
            <a:endParaRPr sz="1100">
              <a:solidFill>
                <a:srgbClr val="434343"/>
              </a:solidFill>
              <a:latin typeface="Gill Sans"/>
              <a:ea typeface="Gill Sans"/>
              <a:cs typeface="Gill Sans"/>
              <a:sym typeface="Gill Sans"/>
            </a:endParaRPr>
          </a:p>
        </p:txBody>
      </p:sp>
      <p:sp>
        <p:nvSpPr>
          <p:cNvPr id="63" name="Google Shape;63;p13"/>
          <p:cNvSpPr txBox="1"/>
          <p:nvPr/>
        </p:nvSpPr>
        <p:spPr>
          <a:xfrm>
            <a:off x="2788325" y="5519500"/>
            <a:ext cx="4707900" cy="24825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1000"/>
              </a:spcBef>
              <a:spcAft>
                <a:spcPts val="0"/>
              </a:spcAft>
              <a:buNone/>
            </a:pPr>
            <a:r>
              <a:rPr b="1" lang="en" cap="small">
                <a:solidFill>
                  <a:srgbClr val="CC0000"/>
                </a:solidFill>
                <a:latin typeface="Gill Sans"/>
                <a:ea typeface="Gill Sans"/>
                <a:cs typeface="Gill Sans"/>
                <a:sym typeface="Gill Sans"/>
              </a:rPr>
              <a:t>ACTIVITY DESCRIPTION</a:t>
            </a:r>
            <a:endParaRPr b="1" cap="small">
              <a:solidFill>
                <a:srgbClr val="CC0000"/>
              </a:solidFill>
              <a:latin typeface="Gill Sans"/>
              <a:ea typeface="Gill Sans"/>
              <a:cs typeface="Gill Sans"/>
              <a:sym typeface="Gill Sans"/>
            </a:endParaRPr>
          </a:p>
          <a:p>
            <a:pPr indent="0" lvl="0" marL="0" rtl="0" algn="just">
              <a:lnSpc>
                <a:spcPct val="115000"/>
              </a:lnSpc>
              <a:spcBef>
                <a:spcPts val="1000"/>
              </a:spcBef>
              <a:spcAft>
                <a:spcPts val="1000"/>
              </a:spcAft>
              <a:buNone/>
            </a:pPr>
            <a:r>
              <a:rPr lang="en" sz="1100">
                <a:solidFill>
                  <a:srgbClr val="434343"/>
                </a:solidFill>
                <a:latin typeface="Gill Sans"/>
                <a:ea typeface="Gill Sans"/>
                <a:cs typeface="Gill Sans"/>
                <a:sym typeface="Gill Sans"/>
              </a:rPr>
              <a:t>This activity unlocks the growth, productivity, and employment potential of MSMEs, while fostering a more environmentally sustainable economy by: a) co investing funds, expertise, and technology to modernize operations, improve management practices, build workforce skills, and promote environmentally friendly production methods; b)</a:t>
            </a:r>
            <a:r>
              <a:rPr lang="en" sz="1100">
                <a:solidFill>
                  <a:srgbClr val="0D0D0D"/>
                </a:solidFill>
                <a:highlight>
                  <a:srgbClr val="FFFFFF"/>
                </a:highlight>
                <a:latin typeface="Gill Sans"/>
                <a:ea typeface="Gill Sans"/>
                <a:cs typeface="Gill Sans"/>
                <a:sym typeface="Gill Sans"/>
              </a:rPr>
              <a:t> </a:t>
            </a:r>
            <a:r>
              <a:rPr lang="en" sz="1100">
                <a:solidFill>
                  <a:srgbClr val="434343"/>
                </a:solidFill>
                <a:latin typeface="Gill Sans"/>
                <a:ea typeface="Gill Sans"/>
                <a:cs typeface="Gill Sans"/>
                <a:sym typeface="Gill Sans"/>
              </a:rPr>
              <a:t>facilitating increased access to financing through both traditional and alternative sources - including support for "green" investments - while enhancing investment readiness; and c) advocating and lobbying through the public-private dialogue platform. The Activity also addresses existing trade barriers and limitations to establish an environment conducive to regional economic trade and integration. </a:t>
            </a:r>
            <a:endParaRPr>
              <a:latin typeface="Gill Sans"/>
              <a:ea typeface="Gill Sans"/>
              <a:cs typeface="Gill Sans"/>
              <a:sym typeface="Gill Sans"/>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7" name="Shape 67"/>
        <p:cNvGrpSpPr/>
        <p:nvPr/>
      </p:nvGrpSpPr>
      <p:grpSpPr>
        <a:xfrm>
          <a:off x="0" y="0"/>
          <a:ext cx="0" cy="0"/>
          <a:chOff x="0" y="0"/>
          <a:chExt cx="0" cy="0"/>
        </a:xfrm>
      </p:grpSpPr>
      <p:sp>
        <p:nvSpPr>
          <p:cNvPr id="68" name="Google Shape;68;p14"/>
          <p:cNvSpPr txBox="1"/>
          <p:nvPr/>
        </p:nvSpPr>
        <p:spPr>
          <a:xfrm>
            <a:off x="5148475" y="4957425"/>
            <a:ext cx="2239200" cy="3387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1000"/>
              </a:spcBef>
              <a:spcAft>
                <a:spcPts val="1000"/>
              </a:spcAft>
              <a:buNone/>
            </a:pPr>
            <a:r>
              <a:t/>
            </a:r>
            <a:endParaRPr b="1" sz="1000">
              <a:solidFill>
                <a:srgbClr val="002E6C"/>
              </a:solidFill>
              <a:latin typeface="Gill Sans"/>
              <a:ea typeface="Gill Sans"/>
              <a:cs typeface="Gill Sans"/>
              <a:sym typeface="Gill Sans"/>
            </a:endParaRPr>
          </a:p>
        </p:txBody>
      </p:sp>
      <p:sp>
        <p:nvSpPr>
          <p:cNvPr id="69" name="Google Shape;69;p14"/>
          <p:cNvSpPr txBox="1"/>
          <p:nvPr/>
        </p:nvSpPr>
        <p:spPr>
          <a:xfrm>
            <a:off x="4587750" y="9634650"/>
            <a:ext cx="3000000" cy="338700"/>
          </a:xfrm>
          <a:prstGeom prst="rect">
            <a:avLst/>
          </a:prstGeom>
          <a:noFill/>
          <a:ln>
            <a:noFill/>
          </a:ln>
        </p:spPr>
        <p:txBody>
          <a:bodyPr anchorCtr="0" anchor="t" bIns="91425" lIns="91425" spcFirstLastPara="1" rIns="91425" wrap="square" tIns="91425">
            <a:spAutoFit/>
          </a:bodyPr>
          <a:lstStyle/>
          <a:p>
            <a:pPr indent="0" lvl="0" marL="0" rtl="0" algn="r">
              <a:spcBef>
                <a:spcPts val="0"/>
              </a:spcBef>
              <a:spcAft>
                <a:spcPts val="0"/>
              </a:spcAft>
              <a:buNone/>
            </a:pPr>
            <a:r>
              <a:rPr lang="en" sz="1000">
                <a:solidFill>
                  <a:srgbClr val="666666"/>
                </a:solidFill>
                <a:latin typeface="Gill Sans"/>
                <a:ea typeface="Gill Sans"/>
                <a:cs typeface="Gill Sans"/>
                <a:sym typeface="Gill Sans"/>
              </a:rPr>
              <a:t>Last updated: October 2024   </a:t>
            </a:r>
            <a:endParaRPr/>
          </a:p>
        </p:txBody>
      </p:sp>
      <p:sp>
        <p:nvSpPr>
          <p:cNvPr id="70" name="Google Shape;70;p14"/>
          <p:cNvSpPr/>
          <p:nvPr/>
        </p:nvSpPr>
        <p:spPr>
          <a:xfrm rot="5400000">
            <a:off x="3038400" y="2327250"/>
            <a:ext cx="6631200" cy="2467500"/>
          </a:xfrm>
          <a:prstGeom prst="rect">
            <a:avLst/>
          </a:prstGeom>
          <a:solidFill>
            <a:srgbClr val="EEEEEE"/>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71" name="Google Shape;71;p14"/>
          <p:cNvSpPr txBox="1"/>
          <p:nvPr/>
        </p:nvSpPr>
        <p:spPr>
          <a:xfrm>
            <a:off x="5148475" y="276938"/>
            <a:ext cx="2239200" cy="6810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1000"/>
              </a:spcBef>
              <a:spcAft>
                <a:spcPts val="1000"/>
              </a:spcAft>
              <a:buNone/>
            </a:pPr>
            <a:r>
              <a:rPr b="1" lang="en" sz="1500" cap="small">
                <a:solidFill>
                  <a:srgbClr val="CC0000"/>
                </a:solidFill>
                <a:latin typeface="Gill Sans"/>
                <a:ea typeface="Gill Sans"/>
                <a:cs typeface="Gill Sans"/>
                <a:sym typeface="Gill Sans"/>
              </a:rPr>
              <a:t>EXPECTED ACCOMPLISHMENTS</a:t>
            </a:r>
            <a:endParaRPr b="1" sz="1500" cap="small">
              <a:solidFill>
                <a:srgbClr val="CC0000"/>
              </a:solidFill>
              <a:latin typeface="Gill Sans"/>
              <a:ea typeface="Gill Sans"/>
              <a:cs typeface="Gill Sans"/>
              <a:sym typeface="Gill Sans"/>
            </a:endParaRPr>
          </a:p>
        </p:txBody>
      </p:sp>
      <p:sp>
        <p:nvSpPr>
          <p:cNvPr id="72" name="Google Shape;72;p14"/>
          <p:cNvSpPr txBox="1"/>
          <p:nvPr/>
        </p:nvSpPr>
        <p:spPr>
          <a:xfrm>
            <a:off x="5186975" y="1118925"/>
            <a:ext cx="2310000" cy="60312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1000"/>
              </a:spcBef>
              <a:spcAft>
                <a:spcPts val="0"/>
              </a:spcAft>
              <a:buNone/>
            </a:pPr>
            <a:r>
              <a:rPr lang="en" sz="1100">
                <a:solidFill>
                  <a:srgbClr val="002E6C"/>
                </a:solidFill>
                <a:latin typeface="Gill Sans"/>
                <a:ea typeface="Gill Sans"/>
                <a:cs typeface="Gill Sans"/>
                <a:sym typeface="Gill Sans"/>
              </a:rPr>
              <a:t>MSMEs will </a:t>
            </a:r>
            <a:r>
              <a:rPr b="1" lang="en">
                <a:solidFill>
                  <a:srgbClr val="002E6C"/>
                </a:solidFill>
                <a:latin typeface="Gill Sans"/>
                <a:ea typeface="Gill Sans"/>
                <a:cs typeface="Gill Sans"/>
                <a:sym typeface="Gill Sans"/>
              </a:rPr>
              <a:t>mobilize</a:t>
            </a:r>
            <a:r>
              <a:rPr lang="en">
                <a:solidFill>
                  <a:srgbClr val="002E6C"/>
                </a:solidFill>
                <a:latin typeface="Gill Sans"/>
                <a:ea typeface="Gill Sans"/>
                <a:cs typeface="Gill Sans"/>
                <a:sym typeface="Gill Sans"/>
              </a:rPr>
              <a:t> </a:t>
            </a:r>
            <a:r>
              <a:rPr lang="en" sz="1100">
                <a:solidFill>
                  <a:srgbClr val="002E6C"/>
                </a:solidFill>
                <a:latin typeface="Gill Sans"/>
                <a:ea typeface="Gill Sans"/>
                <a:cs typeface="Gill Sans"/>
                <a:sym typeface="Gill Sans"/>
              </a:rPr>
              <a:t>and channel </a:t>
            </a:r>
            <a:r>
              <a:rPr b="1" lang="en">
                <a:solidFill>
                  <a:srgbClr val="002E6C"/>
                </a:solidFill>
                <a:latin typeface="Gill Sans"/>
                <a:ea typeface="Gill Sans"/>
                <a:cs typeface="Gill Sans"/>
                <a:sym typeface="Gill Sans"/>
              </a:rPr>
              <a:t>capital</a:t>
            </a:r>
            <a:r>
              <a:rPr lang="en">
                <a:solidFill>
                  <a:srgbClr val="002E6C"/>
                </a:solidFill>
                <a:latin typeface="Gill Sans"/>
                <a:ea typeface="Gill Sans"/>
                <a:cs typeface="Gill Sans"/>
                <a:sym typeface="Gill Sans"/>
              </a:rPr>
              <a:t> </a:t>
            </a:r>
            <a:r>
              <a:rPr lang="en" sz="1100">
                <a:solidFill>
                  <a:srgbClr val="002E6C"/>
                </a:solidFill>
                <a:latin typeface="Gill Sans"/>
                <a:ea typeface="Gill Sans"/>
                <a:cs typeface="Gill Sans"/>
                <a:sym typeface="Gill Sans"/>
              </a:rPr>
              <a:t>in modern solutions supporting the </a:t>
            </a:r>
            <a:r>
              <a:rPr lang="en">
                <a:solidFill>
                  <a:srgbClr val="002E6C"/>
                </a:solidFill>
                <a:latin typeface="Gill Sans"/>
                <a:ea typeface="Gill Sans"/>
                <a:cs typeface="Gill Sans"/>
                <a:sym typeface="Gill Sans"/>
              </a:rPr>
              <a:t>transition</a:t>
            </a:r>
            <a:r>
              <a:rPr lang="en" sz="1100">
                <a:solidFill>
                  <a:srgbClr val="002E6C"/>
                </a:solidFill>
                <a:latin typeface="Gill Sans"/>
                <a:ea typeface="Gill Sans"/>
                <a:cs typeface="Gill Sans"/>
                <a:sym typeface="Gill Sans"/>
              </a:rPr>
              <a:t> towards an environmentally </a:t>
            </a:r>
            <a:r>
              <a:rPr b="1" lang="en">
                <a:solidFill>
                  <a:srgbClr val="002E6C"/>
                </a:solidFill>
                <a:latin typeface="Gill Sans"/>
                <a:ea typeface="Gill Sans"/>
                <a:cs typeface="Gill Sans"/>
                <a:sym typeface="Gill Sans"/>
              </a:rPr>
              <a:t>sustainable economy</a:t>
            </a:r>
            <a:r>
              <a:rPr lang="en" sz="1100">
                <a:solidFill>
                  <a:srgbClr val="002E6C"/>
                </a:solidFill>
                <a:latin typeface="Gill Sans"/>
                <a:ea typeface="Gill Sans"/>
                <a:cs typeface="Gill Sans"/>
                <a:sym typeface="Gill Sans"/>
              </a:rPr>
              <a:t>.</a:t>
            </a:r>
            <a:endParaRPr sz="1100">
              <a:solidFill>
                <a:srgbClr val="002E6C"/>
              </a:solidFill>
              <a:latin typeface="Gill Sans"/>
              <a:ea typeface="Gill Sans"/>
              <a:cs typeface="Gill Sans"/>
              <a:sym typeface="Gill Sans"/>
            </a:endParaRPr>
          </a:p>
          <a:p>
            <a:pPr indent="0" lvl="0" marL="0" rtl="0" algn="l">
              <a:lnSpc>
                <a:spcPct val="115000"/>
              </a:lnSpc>
              <a:spcBef>
                <a:spcPts val="1000"/>
              </a:spcBef>
              <a:spcAft>
                <a:spcPts val="0"/>
              </a:spcAft>
              <a:buNone/>
            </a:pPr>
            <a:r>
              <a:t/>
            </a:r>
            <a:endParaRPr sz="1100">
              <a:solidFill>
                <a:srgbClr val="002E6C"/>
              </a:solidFill>
              <a:latin typeface="Gill Sans"/>
              <a:ea typeface="Gill Sans"/>
              <a:cs typeface="Gill Sans"/>
              <a:sym typeface="Gill Sans"/>
            </a:endParaRPr>
          </a:p>
          <a:p>
            <a:pPr indent="0" lvl="0" marL="0" rtl="0" algn="l">
              <a:lnSpc>
                <a:spcPct val="115000"/>
              </a:lnSpc>
              <a:spcBef>
                <a:spcPts val="1000"/>
              </a:spcBef>
              <a:spcAft>
                <a:spcPts val="0"/>
              </a:spcAft>
              <a:buNone/>
            </a:pPr>
            <a:r>
              <a:rPr lang="en" sz="1100">
                <a:solidFill>
                  <a:srgbClr val="002E6C"/>
                </a:solidFill>
                <a:latin typeface="Gill Sans"/>
                <a:ea typeface="Gill Sans"/>
                <a:cs typeface="Gill Sans"/>
                <a:sym typeface="Gill Sans"/>
              </a:rPr>
              <a:t>Micro, small, and medium sized enterprises will have better</a:t>
            </a:r>
            <a:r>
              <a:rPr b="1" lang="en" sz="1500">
                <a:solidFill>
                  <a:srgbClr val="002E6C"/>
                </a:solidFill>
                <a:latin typeface="Gill Sans"/>
                <a:ea typeface="Gill Sans"/>
                <a:cs typeface="Gill Sans"/>
                <a:sym typeface="Gill Sans"/>
              </a:rPr>
              <a:t> </a:t>
            </a:r>
            <a:r>
              <a:rPr b="1" lang="en">
                <a:solidFill>
                  <a:srgbClr val="002E6C"/>
                </a:solidFill>
                <a:latin typeface="Gill Sans"/>
                <a:ea typeface="Gill Sans"/>
                <a:cs typeface="Gill Sans"/>
                <a:sym typeface="Gill Sans"/>
              </a:rPr>
              <a:t>financial management</a:t>
            </a:r>
            <a:r>
              <a:rPr lang="en" sz="1100">
                <a:solidFill>
                  <a:srgbClr val="002E6C"/>
                </a:solidFill>
                <a:latin typeface="Gill Sans"/>
                <a:ea typeface="Gill Sans"/>
                <a:cs typeface="Gill Sans"/>
                <a:sym typeface="Gill Sans"/>
              </a:rPr>
              <a:t>, enabling them to </a:t>
            </a:r>
            <a:r>
              <a:rPr lang="en" sz="1500">
                <a:solidFill>
                  <a:srgbClr val="002E6C"/>
                </a:solidFill>
                <a:latin typeface="Gill Sans"/>
                <a:ea typeface="Gill Sans"/>
                <a:cs typeface="Gill Sans"/>
                <a:sym typeface="Gill Sans"/>
              </a:rPr>
              <a:t>access finance</a:t>
            </a:r>
            <a:r>
              <a:rPr lang="en" sz="1100">
                <a:solidFill>
                  <a:srgbClr val="002E6C"/>
                </a:solidFill>
                <a:latin typeface="Gill Sans"/>
                <a:ea typeface="Gill Sans"/>
                <a:cs typeface="Gill Sans"/>
                <a:sym typeface="Gill Sans"/>
              </a:rPr>
              <a:t>.</a:t>
            </a:r>
            <a:endParaRPr sz="1100">
              <a:solidFill>
                <a:srgbClr val="002E6C"/>
              </a:solidFill>
              <a:latin typeface="Gill Sans"/>
              <a:ea typeface="Gill Sans"/>
              <a:cs typeface="Gill Sans"/>
              <a:sym typeface="Gill Sans"/>
            </a:endParaRPr>
          </a:p>
          <a:p>
            <a:pPr indent="0" lvl="0" marL="0" rtl="0" algn="l">
              <a:lnSpc>
                <a:spcPct val="115000"/>
              </a:lnSpc>
              <a:spcBef>
                <a:spcPts val="1000"/>
              </a:spcBef>
              <a:spcAft>
                <a:spcPts val="0"/>
              </a:spcAft>
              <a:buNone/>
            </a:pPr>
            <a:r>
              <a:t/>
            </a:r>
            <a:endParaRPr sz="1100">
              <a:solidFill>
                <a:srgbClr val="002E6C"/>
              </a:solidFill>
              <a:latin typeface="Gill Sans"/>
              <a:ea typeface="Gill Sans"/>
              <a:cs typeface="Gill Sans"/>
              <a:sym typeface="Gill Sans"/>
            </a:endParaRPr>
          </a:p>
          <a:p>
            <a:pPr indent="0" lvl="0" marL="0" rtl="0" algn="l">
              <a:lnSpc>
                <a:spcPct val="115000"/>
              </a:lnSpc>
              <a:spcBef>
                <a:spcPts val="1000"/>
              </a:spcBef>
              <a:spcAft>
                <a:spcPts val="0"/>
              </a:spcAft>
              <a:buNone/>
            </a:pPr>
            <a:r>
              <a:rPr lang="en" sz="1100">
                <a:solidFill>
                  <a:srgbClr val="002E6C"/>
                </a:solidFill>
                <a:latin typeface="Gill Sans"/>
                <a:ea typeface="Gill Sans"/>
                <a:cs typeface="Gill Sans"/>
                <a:sym typeface="Gill Sans"/>
              </a:rPr>
              <a:t>Targeted </a:t>
            </a:r>
            <a:r>
              <a:rPr b="1" lang="en">
                <a:solidFill>
                  <a:srgbClr val="002E6C"/>
                </a:solidFill>
                <a:latin typeface="Gill Sans"/>
                <a:ea typeface="Gill Sans"/>
                <a:cs typeface="Gill Sans"/>
                <a:sym typeface="Gill Sans"/>
              </a:rPr>
              <a:t>public-private dialogue</a:t>
            </a:r>
            <a:r>
              <a:rPr lang="en" sz="1100">
                <a:solidFill>
                  <a:srgbClr val="002E6C"/>
                </a:solidFill>
                <a:latin typeface="Gill Sans"/>
                <a:ea typeface="Gill Sans"/>
                <a:cs typeface="Gill Sans"/>
                <a:sym typeface="Gill Sans"/>
              </a:rPr>
              <a:t> will address MSME </a:t>
            </a:r>
            <a:r>
              <a:rPr lang="en" sz="1300">
                <a:solidFill>
                  <a:srgbClr val="002E6C"/>
                </a:solidFill>
                <a:latin typeface="Gill Sans"/>
                <a:ea typeface="Gill Sans"/>
                <a:cs typeface="Gill Sans"/>
                <a:sym typeface="Gill Sans"/>
              </a:rPr>
              <a:t>challenges</a:t>
            </a:r>
            <a:r>
              <a:rPr lang="en" sz="1100">
                <a:solidFill>
                  <a:srgbClr val="002E6C"/>
                </a:solidFill>
                <a:latin typeface="Gill Sans"/>
                <a:ea typeface="Gill Sans"/>
                <a:cs typeface="Gill Sans"/>
                <a:sym typeface="Gill Sans"/>
              </a:rPr>
              <a:t> and </a:t>
            </a:r>
            <a:r>
              <a:rPr lang="en" sz="1300">
                <a:solidFill>
                  <a:srgbClr val="002E6C"/>
                </a:solidFill>
                <a:latin typeface="Gill Sans"/>
                <a:ea typeface="Gill Sans"/>
                <a:cs typeface="Gill Sans"/>
                <a:sym typeface="Gill Sans"/>
              </a:rPr>
              <a:t>barriers to growth</a:t>
            </a:r>
            <a:r>
              <a:rPr lang="en" sz="1100">
                <a:solidFill>
                  <a:srgbClr val="002E6C"/>
                </a:solidFill>
                <a:latin typeface="Gill Sans"/>
                <a:ea typeface="Gill Sans"/>
                <a:cs typeface="Gill Sans"/>
                <a:sym typeface="Gill Sans"/>
              </a:rPr>
              <a:t>, fostering </a:t>
            </a:r>
            <a:r>
              <a:rPr b="1" lang="en" sz="1500">
                <a:solidFill>
                  <a:srgbClr val="002E6C"/>
                </a:solidFill>
                <a:latin typeface="Gill Sans"/>
                <a:ea typeface="Gill Sans"/>
                <a:cs typeface="Gill Sans"/>
                <a:sym typeface="Gill Sans"/>
              </a:rPr>
              <a:t>compliance</a:t>
            </a:r>
            <a:r>
              <a:rPr lang="en" sz="1100">
                <a:solidFill>
                  <a:srgbClr val="002E6C"/>
                </a:solidFill>
                <a:latin typeface="Gill Sans"/>
                <a:ea typeface="Gill Sans"/>
                <a:cs typeface="Gill Sans"/>
                <a:sym typeface="Gill Sans"/>
              </a:rPr>
              <a:t> with </a:t>
            </a:r>
            <a:r>
              <a:rPr b="1" lang="en">
                <a:solidFill>
                  <a:srgbClr val="002E6C"/>
                </a:solidFill>
                <a:latin typeface="Gill Sans"/>
                <a:ea typeface="Gill Sans"/>
                <a:cs typeface="Gill Sans"/>
                <a:sym typeface="Gill Sans"/>
              </a:rPr>
              <a:t>EU</a:t>
            </a:r>
            <a:r>
              <a:rPr lang="en">
                <a:solidFill>
                  <a:srgbClr val="002E6C"/>
                </a:solidFill>
                <a:latin typeface="Gill Sans"/>
                <a:ea typeface="Gill Sans"/>
                <a:cs typeface="Gill Sans"/>
                <a:sym typeface="Gill Sans"/>
              </a:rPr>
              <a:t> </a:t>
            </a:r>
            <a:r>
              <a:rPr lang="en" sz="1100">
                <a:solidFill>
                  <a:srgbClr val="002E6C"/>
                </a:solidFill>
                <a:latin typeface="Gill Sans"/>
                <a:ea typeface="Gill Sans"/>
                <a:cs typeface="Gill Sans"/>
                <a:sym typeface="Gill Sans"/>
              </a:rPr>
              <a:t>regulations and standards.</a:t>
            </a:r>
            <a:endParaRPr sz="1100">
              <a:solidFill>
                <a:srgbClr val="002E6C"/>
              </a:solidFill>
              <a:latin typeface="Gill Sans"/>
              <a:ea typeface="Gill Sans"/>
              <a:cs typeface="Gill Sans"/>
              <a:sym typeface="Gill Sans"/>
            </a:endParaRPr>
          </a:p>
          <a:p>
            <a:pPr indent="0" lvl="0" marL="0" rtl="0" algn="l">
              <a:lnSpc>
                <a:spcPct val="115000"/>
              </a:lnSpc>
              <a:spcBef>
                <a:spcPts val="1000"/>
              </a:spcBef>
              <a:spcAft>
                <a:spcPts val="0"/>
              </a:spcAft>
              <a:buNone/>
            </a:pPr>
            <a:r>
              <a:rPr lang="en" sz="1100">
                <a:solidFill>
                  <a:srgbClr val="002E6C"/>
                </a:solidFill>
                <a:latin typeface="Gill Sans"/>
                <a:ea typeface="Gill Sans"/>
                <a:cs typeface="Gill Sans"/>
                <a:sym typeface="Gill Sans"/>
              </a:rPr>
              <a:t> </a:t>
            </a:r>
            <a:endParaRPr sz="1100">
              <a:solidFill>
                <a:srgbClr val="002E6C"/>
              </a:solidFill>
              <a:latin typeface="Gill Sans"/>
              <a:ea typeface="Gill Sans"/>
              <a:cs typeface="Gill Sans"/>
              <a:sym typeface="Gill Sans"/>
            </a:endParaRPr>
          </a:p>
          <a:p>
            <a:pPr indent="0" lvl="0" marL="0" rtl="0" algn="l">
              <a:lnSpc>
                <a:spcPct val="115000"/>
              </a:lnSpc>
              <a:spcBef>
                <a:spcPts val="1000"/>
              </a:spcBef>
              <a:spcAft>
                <a:spcPts val="0"/>
              </a:spcAft>
              <a:buNone/>
            </a:pPr>
            <a:r>
              <a:rPr lang="en" sz="1100">
                <a:solidFill>
                  <a:srgbClr val="002E6C"/>
                </a:solidFill>
                <a:latin typeface="Gill Sans"/>
                <a:ea typeface="Gill Sans"/>
                <a:cs typeface="Gill Sans"/>
                <a:sym typeface="Gill Sans"/>
              </a:rPr>
              <a:t>The </a:t>
            </a:r>
            <a:r>
              <a:rPr lang="en">
                <a:solidFill>
                  <a:srgbClr val="002E6C"/>
                </a:solidFill>
                <a:latin typeface="Gill Sans"/>
                <a:ea typeface="Gill Sans"/>
                <a:cs typeface="Gill Sans"/>
                <a:sym typeface="Gill Sans"/>
              </a:rPr>
              <a:t>business environment</a:t>
            </a:r>
            <a:r>
              <a:rPr lang="en" sz="1100">
                <a:solidFill>
                  <a:srgbClr val="002E6C"/>
                </a:solidFill>
                <a:latin typeface="Gill Sans"/>
                <a:ea typeface="Gill Sans"/>
                <a:cs typeface="Gill Sans"/>
                <a:sym typeface="Gill Sans"/>
              </a:rPr>
              <a:t> will be more conducive to </a:t>
            </a:r>
            <a:r>
              <a:rPr b="1" lang="en">
                <a:solidFill>
                  <a:srgbClr val="002E6C"/>
                </a:solidFill>
                <a:latin typeface="Gill Sans"/>
                <a:ea typeface="Gill Sans"/>
                <a:cs typeface="Gill Sans"/>
                <a:sym typeface="Gill Sans"/>
              </a:rPr>
              <a:t>regional economic integration</a:t>
            </a:r>
            <a:r>
              <a:rPr lang="en" sz="1100">
                <a:solidFill>
                  <a:srgbClr val="002E6C"/>
                </a:solidFill>
                <a:latin typeface="Gill Sans"/>
                <a:ea typeface="Gill Sans"/>
                <a:cs typeface="Gill Sans"/>
                <a:sym typeface="Gill Sans"/>
              </a:rPr>
              <a:t>.</a:t>
            </a:r>
            <a:endParaRPr sz="1100">
              <a:solidFill>
                <a:srgbClr val="002E6C"/>
              </a:solidFill>
              <a:latin typeface="Gill Sans"/>
              <a:ea typeface="Gill Sans"/>
              <a:cs typeface="Gill Sans"/>
              <a:sym typeface="Gill Sans"/>
            </a:endParaRPr>
          </a:p>
          <a:p>
            <a:pPr indent="0" lvl="0" marL="0" rtl="0" algn="l">
              <a:lnSpc>
                <a:spcPct val="115000"/>
              </a:lnSpc>
              <a:spcBef>
                <a:spcPts val="1000"/>
              </a:spcBef>
              <a:spcAft>
                <a:spcPts val="0"/>
              </a:spcAft>
              <a:buNone/>
            </a:pPr>
            <a:r>
              <a:t/>
            </a:r>
            <a:endParaRPr sz="1100">
              <a:solidFill>
                <a:srgbClr val="002E6C"/>
              </a:solidFill>
              <a:latin typeface="Gill Sans"/>
              <a:ea typeface="Gill Sans"/>
              <a:cs typeface="Gill Sans"/>
              <a:sym typeface="Gill Sans"/>
            </a:endParaRPr>
          </a:p>
        </p:txBody>
      </p:sp>
      <p:pic>
        <p:nvPicPr>
          <p:cNvPr id="73" name="Google Shape;73;p14"/>
          <p:cNvPicPr preferRelativeResize="0"/>
          <p:nvPr/>
        </p:nvPicPr>
        <p:blipFill rotWithShape="1">
          <a:blip r:embed="rId3">
            <a:alphaModFix/>
          </a:blip>
          <a:srcRect b="37730" l="0" r="0" t="22041"/>
          <a:stretch/>
        </p:blipFill>
        <p:spPr>
          <a:xfrm>
            <a:off x="-4775" y="7151750"/>
            <a:ext cx="7781924" cy="2347949"/>
          </a:xfrm>
          <a:prstGeom prst="rect">
            <a:avLst/>
          </a:prstGeom>
          <a:noFill/>
          <a:ln>
            <a:noFill/>
          </a:ln>
        </p:spPr>
      </p:pic>
      <p:sp>
        <p:nvSpPr>
          <p:cNvPr id="74" name="Google Shape;74;p14"/>
          <p:cNvSpPr txBox="1"/>
          <p:nvPr/>
        </p:nvSpPr>
        <p:spPr>
          <a:xfrm>
            <a:off x="323125" y="225225"/>
            <a:ext cx="2358300" cy="4155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1000"/>
              </a:spcBef>
              <a:spcAft>
                <a:spcPts val="1000"/>
              </a:spcAft>
              <a:buNone/>
            </a:pPr>
            <a:r>
              <a:rPr b="1" lang="en" sz="1500" cap="small">
                <a:solidFill>
                  <a:srgbClr val="CC0000"/>
                </a:solidFill>
                <a:latin typeface="Gill Sans"/>
                <a:ea typeface="Gill Sans"/>
                <a:cs typeface="Gill Sans"/>
                <a:sym typeface="Gill Sans"/>
              </a:rPr>
              <a:t>KEY RESULTS IN 2023</a:t>
            </a:r>
            <a:endParaRPr sz="1500" cap="small">
              <a:solidFill>
                <a:srgbClr val="CC0000"/>
              </a:solidFill>
              <a:latin typeface="Gill Sans"/>
              <a:ea typeface="Gill Sans"/>
              <a:cs typeface="Gill Sans"/>
              <a:sym typeface="Gill Sans"/>
            </a:endParaRPr>
          </a:p>
        </p:txBody>
      </p:sp>
      <p:sp>
        <p:nvSpPr>
          <p:cNvPr id="75" name="Google Shape;75;p14"/>
          <p:cNvSpPr txBox="1"/>
          <p:nvPr/>
        </p:nvSpPr>
        <p:spPr>
          <a:xfrm>
            <a:off x="3796087" y="5770738"/>
            <a:ext cx="1302300" cy="12036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b="1" lang="en" sz="1500">
                <a:solidFill>
                  <a:srgbClr val="002F6C"/>
                </a:solidFill>
                <a:latin typeface="Gill Sans"/>
                <a:ea typeface="Gill Sans"/>
                <a:cs typeface="Gill Sans"/>
                <a:sym typeface="Gill Sans"/>
              </a:rPr>
              <a:t>$</a:t>
            </a:r>
            <a:r>
              <a:rPr b="1" lang="en" sz="1500">
                <a:solidFill>
                  <a:srgbClr val="002F6C"/>
                </a:solidFill>
                <a:latin typeface="Calibri"/>
                <a:ea typeface="Calibri"/>
                <a:cs typeface="Calibri"/>
                <a:sym typeface="Calibri"/>
              </a:rPr>
              <a:t>402,840 </a:t>
            </a:r>
            <a:br>
              <a:rPr b="1" lang="en" sz="1500">
                <a:solidFill>
                  <a:schemeClr val="dk1"/>
                </a:solidFill>
                <a:latin typeface="Calibri"/>
                <a:ea typeface="Calibri"/>
                <a:cs typeface="Calibri"/>
                <a:sym typeface="Calibri"/>
              </a:rPr>
            </a:br>
            <a:r>
              <a:rPr lang="en" sz="1100">
                <a:solidFill>
                  <a:schemeClr val="dk1"/>
                </a:solidFill>
                <a:latin typeface="Calibri"/>
                <a:ea typeface="Calibri"/>
                <a:cs typeface="Calibri"/>
                <a:sym typeface="Calibri"/>
              </a:rPr>
              <a:t>Of leveraged investments </a:t>
            </a:r>
            <a:br>
              <a:rPr lang="en" sz="1100">
                <a:solidFill>
                  <a:schemeClr val="dk1"/>
                </a:solidFill>
                <a:latin typeface="Calibri"/>
                <a:ea typeface="Calibri"/>
                <a:cs typeface="Calibri"/>
                <a:sym typeface="Calibri"/>
              </a:rPr>
            </a:br>
            <a:r>
              <a:rPr lang="en" sz="1100">
                <a:solidFill>
                  <a:schemeClr val="dk1"/>
                </a:solidFill>
                <a:latin typeface="Calibri"/>
                <a:ea typeface="Calibri"/>
                <a:cs typeface="Calibri"/>
                <a:sym typeface="Calibri"/>
              </a:rPr>
              <a:t>in supported MSMEs.</a:t>
            </a:r>
            <a:endParaRPr>
              <a:solidFill>
                <a:srgbClr val="002E6C"/>
              </a:solidFill>
              <a:latin typeface="Gill Sans"/>
              <a:ea typeface="Gill Sans"/>
              <a:cs typeface="Gill Sans"/>
              <a:sym typeface="Gill Sans"/>
            </a:endParaRPr>
          </a:p>
        </p:txBody>
      </p:sp>
      <p:sp>
        <p:nvSpPr>
          <p:cNvPr id="76" name="Google Shape;76;p14"/>
          <p:cNvSpPr txBox="1"/>
          <p:nvPr/>
        </p:nvSpPr>
        <p:spPr>
          <a:xfrm>
            <a:off x="298325" y="688050"/>
            <a:ext cx="2310000" cy="1805400"/>
          </a:xfrm>
          <a:prstGeom prst="rect">
            <a:avLst/>
          </a:prstGeom>
          <a:noFill/>
          <a:ln>
            <a:noFill/>
          </a:ln>
        </p:spPr>
        <p:txBody>
          <a:bodyPr anchorCtr="0" anchor="t" bIns="91425" lIns="91425" spcFirstLastPara="1" rIns="91425" wrap="square" tIns="91425">
            <a:spAutoFit/>
          </a:bodyPr>
          <a:lstStyle/>
          <a:p>
            <a:pPr indent="0" lvl="0" marL="0" rtl="0" algn="just">
              <a:lnSpc>
                <a:spcPct val="115000"/>
              </a:lnSpc>
              <a:spcBef>
                <a:spcPts val="0"/>
              </a:spcBef>
              <a:spcAft>
                <a:spcPts val="0"/>
              </a:spcAft>
              <a:buNone/>
            </a:pPr>
            <a:r>
              <a:rPr b="1" lang="en" sz="1500">
                <a:solidFill>
                  <a:srgbClr val="002E6C"/>
                </a:solidFill>
                <a:latin typeface="Gill Sans"/>
                <a:ea typeface="Gill Sans"/>
                <a:cs typeface="Gill Sans"/>
                <a:sym typeface="Gill Sans"/>
              </a:rPr>
              <a:t>Increased Productivity </a:t>
            </a:r>
            <a:br>
              <a:rPr b="1" lang="en" sz="1500">
                <a:solidFill>
                  <a:srgbClr val="002E6C"/>
                </a:solidFill>
                <a:latin typeface="Gill Sans"/>
                <a:ea typeface="Gill Sans"/>
                <a:cs typeface="Gill Sans"/>
                <a:sym typeface="Gill Sans"/>
              </a:rPr>
            </a:br>
            <a:r>
              <a:rPr b="1" lang="en" sz="1500">
                <a:solidFill>
                  <a:srgbClr val="434343"/>
                </a:solidFill>
                <a:latin typeface="Gill Sans"/>
                <a:ea typeface="Gill Sans"/>
                <a:cs typeface="Gill Sans"/>
                <a:sym typeface="Gill Sans"/>
              </a:rPr>
              <a:t>449</a:t>
            </a:r>
            <a:r>
              <a:rPr b="1" lang="en" sz="1900">
                <a:solidFill>
                  <a:srgbClr val="434343"/>
                </a:solidFill>
                <a:latin typeface="Gill Sans"/>
                <a:ea typeface="Gill Sans"/>
                <a:cs typeface="Gill Sans"/>
                <a:sym typeface="Gill Sans"/>
              </a:rPr>
              <a:t> </a:t>
            </a:r>
            <a:r>
              <a:rPr lang="en" sz="1100">
                <a:solidFill>
                  <a:schemeClr val="dk1"/>
                </a:solidFill>
                <a:latin typeface="Calibri"/>
                <a:ea typeface="Calibri"/>
                <a:cs typeface="Calibri"/>
                <a:sym typeface="Calibri"/>
              </a:rPr>
              <a:t>private sector firms engaged with USG support through project activities. </a:t>
            </a:r>
            <a:br>
              <a:rPr lang="en" sz="1100">
                <a:solidFill>
                  <a:schemeClr val="dk1"/>
                </a:solidFill>
                <a:latin typeface="Calibri"/>
                <a:ea typeface="Calibri"/>
                <a:cs typeface="Calibri"/>
                <a:sym typeface="Calibri"/>
              </a:rPr>
            </a:br>
            <a:r>
              <a:rPr b="1" lang="en" sz="1500">
                <a:solidFill>
                  <a:srgbClr val="222222"/>
                </a:solidFill>
                <a:latin typeface="Gill Sans"/>
                <a:ea typeface="Gill Sans"/>
                <a:cs typeface="Gill Sans"/>
                <a:sym typeface="Gill Sans"/>
              </a:rPr>
              <a:t>236 </a:t>
            </a:r>
            <a:r>
              <a:rPr lang="en" sz="1100">
                <a:solidFill>
                  <a:schemeClr val="dk1"/>
                </a:solidFill>
                <a:latin typeface="Gill Sans"/>
                <a:ea typeface="Gill Sans"/>
                <a:cs typeface="Gill Sans"/>
                <a:sym typeface="Gill Sans"/>
              </a:rPr>
              <a:t>MSMEs assisted through lead company or direct increased productivity interventions.</a:t>
            </a:r>
            <a:endParaRPr sz="1100">
              <a:solidFill>
                <a:schemeClr val="dk1"/>
              </a:solidFill>
              <a:latin typeface="Gill Sans"/>
              <a:ea typeface="Gill Sans"/>
              <a:cs typeface="Gill Sans"/>
              <a:sym typeface="Gill Sans"/>
            </a:endParaRPr>
          </a:p>
        </p:txBody>
      </p:sp>
      <p:pic>
        <p:nvPicPr>
          <p:cNvPr id="77" name="Google Shape;77;p14" title="Chart"/>
          <p:cNvPicPr preferRelativeResize="0"/>
          <p:nvPr/>
        </p:nvPicPr>
        <p:blipFill>
          <a:blip r:embed="rId4">
            <a:alphaModFix/>
          </a:blip>
          <a:stretch>
            <a:fillRect/>
          </a:stretch>
        </p:blipFill>
        <p:spPr>
          <a:xfrm>
            <a:off x="2683500" y="3559437"/>
            <a:ext cx="2310000" cy="1428339"/>
          </a:xfrm>
          <a:prstGeom prst="rect">
            <a:avLst/>
          </a:prstGeom>
          <a:noFill/>
          <a:ln>
            <a:noFill/>
          </a:ln>
        </p:spPr>
      </p:pic>
      <p:sp>
        <p:nvSpPr>
          <p:cNvPr id="78" name="Google Shape;78;p14"/>
          <p:cNvSpPr txBox="1"/>
          <p:nvPr/>
        </p:nvSpPr>
        <p:spPr>
          <a:xfrm>
            <a:off x="-5161200" y="7356050"/>
            <a:ext cx="1530900" cy="5640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t/>
            </a:r>
            <a:endParaRPr sz="1100">
              <a:solidFill>
                <a:schemeClr val="dk1"/>
              </a:solidFill>
              <a:latin typeface="Gill Sans"/>
              <a:ea typeface="Gill Sans"/>
              <a:cs typeface="Gill Sans"/>
              <a:sym typeface="Gill Sans"/>
            </a:endParaRPr>
          </a:p>
          <a:p>
            <a:pPr indent="0" lvl="0" marL="0" rtl="0" algn="l">
              <a:spcBef>
                <a:spcPts val="0"/>
              </a:spcBef>
              <a:spcAft>
                <a:spcPts val="0"/>
              </a:spcAft>
              <a:buNone/>
            </a:pPr>
            <a:r>
              <a:t/>
            </a:r>
            <a:endParaRPr b="1" sz="1200">
              <a:solidFill>
                <a:srgbClr val="002F6C"/>
              </a:solidFill>
              <a:latin typeface="Gill Sans"/>
              <a:ea typeface="Gill Sans"/>
              <a:cs typeface="Gill Sans"/>
              <a:sym typeface="Gill Sans"/>
            </a:endParaRPr>
          </a:p>
        </p:txBody>
      </p:sp>
      <p:sp>
        <p:nvSpPr>
          <p:cNvPr id="79" name="Google Shape;79;p14"/>
          <p:cNvSpPr txBox="1"/>
          <p:nvPr/>
        </p:nvSpPr>
        <p:spPr>
          <a:xfrm>
            <a:off x="-5102000" y="5903400"/>
            <a:ext cx="1794900" cy="477000"/>
          </a:xfrm>
          <a:prstGeom prst="rect">
            <a:avLst/>
          </a:prstGeom>
          <a:noFill/>
          <a:ln>
            <a:noFill/>
          </a:ln>
        </p:spPr>
        <p:txBody>
          <a:bodyPr anchorCtr="0" anchor="t" bIns="91425" lIns="91425" spcFirstLastPara="1" rIns="91425" wrap="square" tIns="91425">
            <a:spAutoFit/>
          </a:bodyPr>
          <a:lstStyle/>
          <a:p>
            <a:pPr indent="0" lvl="0" marL="0" rtl="0" algn="r">
              <a:spcBef>
                <a:spcPts val="0"/>
              </a:spcBef>
              <a:spcAft>
                <a:spcPts val="0"/>
              </a:spcAft>
              <a:buNone/>
            </a:pPr>
            <a:r>
              <a:rPr b="1" lang="en" sz="1900">
                <a:solidFill>
                  <a:srgbClr val="434343"/>
                </a:solidFill>
                <a:latin typeface="Gill Sans"/>
                <a:ea typeface="Gill Sans"/>
                <a:cs typeface="Gill Sans"/>
                <a:sym typeface="Gill Sans"/>
              </a:rPr>
              <a:t> </a:t>
            </a:r>
            <a:endParaRPr/>
          </a:p>
        </p:txBody>
      </p:sp>
      <p:sp>
        <p:nvSpPr>
          <p:cNvPr id="80" name="Google Shape;80;p14"/>
          <p:cNvSpPr txBox="1"/>
          <p:nvPr/>
        </p:nvSpPr>
        <p:spPr>
          <a:xfrm>
            <a:off x="2709276" y="2795600"/>
            <a:ext cx="2487600" cy="646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sz="1500">
                <a:solidFill>
                  <a:srgbClr val="002E6C"/>
                </a:solidFill>
                <a:latin typeface="Gill Sans"/>
                <a:ea typeface="Gill Sans"/>
                <a:cs typeface="Gill Sans"/>
                <a:sym typeface="Gill Sans"/>
              </a:rPr>
              <a:t>Total Capital Mobilized</a:t>
            </a:r>
            <a:endParaRPr b="1" sz="1500">
              <a:solidFill>
                <a:srgbClr val="002E6C"/>
              </a:solidFill>
              <a:latin typeface="Gill Sans"/>
              <a:ea typeface="Gill Sans"/>
              <a:cs typeface="Gill Sans"/>
              <a:sym typeface="Gill Sans"/>
            </a:endParaRPr>
          </a:p>
          <a:p>
            <a:pPr indent="0" lvl="0" marL="0" rtl="0" algn="l">
              <a:spcBef>
                <a:spcPts val="0"/>
              </a:spcBef>
              <a:spcAft>
                <a:spcPts val="0"/>
              </a:spcAft>
              <a:buNone/>
            </a:pPr>
            <a:r>
              <a:rPr b="1" lang="en" sz="1500">
                <a:solidFill>
                  <a:schemeClr val="dk1"/>
                </a:solidFill>
                <a:latin typeface="Gill Sans"/>
                <a:ea typeface="Gill Sans"/>
                <a:cs typeface="Gill Sans"/>
                <a:sym typeface="Gill Sans"/>
              </a:rPr>
              <a:t>$</a:t>
            </a:r>
            <a:r>
              <a:rPr b="1" lang="en" sz="1500">
                <a:solidFill>
                  <a:schemeClr val="dk1"/>
                </a:solidFill>
                <a:latin typeface="Calibri"/>
                <a:ea typeface="Calibri"/>
                <a:cs typeface="Calibri"/>
                <a:sym typeface="Calibri"/>
              </a:rPr>
              <a:t>6,530,263</a:t>
            </a:r>
            <a:endParaRPr b="1" sz="1200">
              <a:solidFill>
                <a:schemeClr val="dk1"/>
              </a:solidFill>
              <a:latin typeface="Gill Sans"/>
              <a:ea typeface="Gill Sans"/>
              <a:cs typeface="Gill Sans"/>
              <a:sym typeface="Gill Sans"/>
            </a:endParaRPr>
          </a:p>
        </p:txBody>
      </p:sp>
      <p:sp>
        <p:nvSpPr>
          <p:cNvPr id="81" name="Google Shape;81;p14"/>
          <p:cNvSpPr txBox="1"/>
          <p:nvPr/>
        </p:nvSpPr>
        <p:spPr>
          <a:xfrm>
            <a:off x="-5708600" y="6147150"/>
            <a:ext cx="2850000" cy="1056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br>
              <a:rPr i="1" lang="en" sz="1100">
                <a:solidFill>
                  <a:srgbClr val="002E6C"/>
                </a:solidFill>
                <a:latin typeface="Calibri"/>
                <a:ea typeface="Calibri"/>
                <a:cs typeface="Calibri"/>
                <a:sym typeface="Calibri"/>
              </a:rPr>
            </a:br>
            <a:endParaRPr i="1" sz="1100">
              <a:solidFill>
                <a:srgbClr val="002E6C"/>
              </a:solidFill>
              <a:latin typeface="Calibri"/>
              <a:ea typeface="Calibri"/>
              <a:cs typeface="Calibri"/>
              <a:sym typeface="Calibri"/>
            </a:endParaRPr>
          </a:p>
          <a:p>
            <a:pPr indent="0" lvl="0" marL="0" rtl="0" algn="l">
              <a:spcBef>
                <a:spcPts val="0"/>
              </a:spcBef>
              <a:spcAft>
                <a:spcPts val="0"/>
              </a:spcAft>
              <a:buNone/>
            </a:pPr>
            <a:r>
              <a:t/>
            </a:r>
            <a:endParaRPr i="1" sz="1100">
              <a:solidFill>
                <a:srgbClr val="002E6C"/>
              </a:solidFill>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1100">
                <a:solidFill>
                  <a:schemeClr val="dk1"/>
                </a:solidFill>
                <a:latin typeface="Gill Sans"/>
                <a:ea typeface="Gill Sans"/>
                <a:cs typeface="Gill Sans"/>
                <a:sym typeface="Gill Sans"/>
              </a:rPr>
              <a:t>.</a:t>
            </a:r>
            <a:endParaRPr sz="1100">
              <a:solidFill>
                <a:schemeClr val="dk1"/>
              </a:solidFill>
              <a:latin typeface="Gill Sans"/>
              <a:ea typeface="Gill Sans"/>
              <a:cs typeface="Gill Sans"/>
              <a:sym typeface="Gill Sans"/>
            </a:endParaRPr>
          </a:p>
          <a:p>
            <a:pPr indent="0" lvl="0" marL="0" rtl="0" algn="l">
              <a:spcBef>
                <a:spcPts val="0"/>
              </a:spcBef>
              <a:spcAft>
                <a:spcPts val="0"/>
              </a:spcAft>
              <a:buNone/>
            </a:pPr>
            <a:r>
              <a:t/>
            </a:r>
            <a:endParaRPr i="1" sz="1100">
              <a:solidFill>
                <a:srgbClr val="002E6C"/>
              </a:solidFill>
              <a:latin typeface="Calibri"/>
              <a:ea typeface="Calibri"/>
              <a:cs typeface="Calibri"/>
              <a:sym typeface="Calibri"/>
            </a:endParaRPr>
          </a:p>
        </p:txBody>
      </p:sp>
      <p:graphicFrame>
        <p:nvGraphicFramePr>
          <p:cNvPr id="82" name="Google Shape;82;p14"/>
          <p:cNvGraphicFramePr/>
          <p:nvPr/>
        </p:nvGraphicFramePr>
        <p:xfrm>
          <a:off x="323050" y="4556113"/>
          <a:ext cx="3000000" cy="3000000"/>
        </p:xfrm>
        <a:graphic>
          <a:graphicData uri="http://schemas.openxmlformats.org/drawingml/2006/table">
            <a:tbl>
              <a:tblPr>
                <a:noFill/>
                <a:tableStyleId>{6A957FEC-B350-47A6-85B8-DED006649D18}</a:tableStyleId>
              </a:tblPr>
              <a:tblGrid>
                <a:gridCol w="2139600"/>
              </a:tblGrid>
              <a:tr h="941300">
                <a:tc>
                  <a:txBody>
                    <a:bodyPr/>
                    <a:lstStyle/>
                    <a:p>
                      <a:pPr indent="0" lvl="0" marL="0" rtl="0" algn="ctr">
                        <a:spcBef>
                          <a:spcPts val="0"/>
                        </a:spcBef>
                        <a:spcAft>
                          <a:spcPts val="0"/>
                        </a:spcAft>
                        <a:buNone/>
                      </a:pPr>
                      <a:br>
                        <a:rPr b="1" lang="en" sz="1300">
                          <a:solidFill>
                            <a:srgbClr val="002E6C"/>
                          </a:solidFill>
                          <a:latin typeface="Gill Sans"/>
                          <a:ea typeface="Gill Sans"/>
                          <a:cs typeface="Gill Sans"/>
                          <a:sym typeface="Gill Sans"/>
                        </a:rPr>
                      </a:br>
                      <a:r>
                        <a:rPr b="1" lang="en" sz="1300">
                          <a:solidFill>
                            <a:srgbClr val="002E6C"/>
                          </a:solidFill>
                          <a:latin typeface="Gill Sans"/>
                          <a:ea typeface="Gill Sans"/>
                          <a:cs typeface="Gill Sans"/>
                          <a:sym typeface="Gill Sans"/>
                        </a:rPr>
                        <a:t>206 MSMEs</a:t>
                      </a:r>
                      <a:endParaRPr b="1" sz="1300">
                        <a:solidFill>
                          <a:srgbClr val="002E6C"/>
                        </a:solidFill>
                        <a:latin typeface="Gill Sans"/>
                        <a:ea typeface="Gill Sans"/>
                        <a:cs typeface="Gill Sans"/>
                        <a:sym typeface="Gill Sans"/>
                      </a:endParaRPr>
                    </a:p>
                    <a:p>
                      <a:pPr indent="0" lvl="0" marL="0" rtl="0" algn="ctr">
                        <a:spcBef>
                          <a:spcPts val="0"/>
                        </a:spcBef>
                        <a:spcAft>
                          <a:spcPts val="0"/>
                        </a:spcAft>
                        <a:buNone/>
                      </a:pPr>
                      <a:r>
                        <a:rPr lang="en" sz="1300">
                          <a:latin typeface="Gill Sans"/>
                          <a:ea typeface="Gill Sans"/>
                          <a:cs typeface="Gill Sans"/>
                          <a:sym typeface="Gill Sans"/>
                        </a:rPr>
                        <a:t>Received USAID </a:t>
                      </a:r>
                      <a:br>
                        <a:rPr lang="en" sz="1300">
                          <a:latin typeface="Gill Sans"/>
                          <a:ea typeface="Gill Sans"/>
                          <a:cs typeface="Gill Sans"/>
                          <a:sym typeface="Gill Sans"/>
                        </a:rPr>
                      </a:br>
                      <a:r>
                        <a:rPr lang="en" sz="1300">
                          <a:latin typeface="Gill Sans"/>
                          <a:ea typeface="Gill Sans"/>
                          <a:cs typeface="Gill Sans"/>
                          <a:sym typeface="Gill Sans"/>
                        </a:rPr>
                        <a:t>financial mentoring</a:t>
                      </a:r>
                      <a:endParaRPr sz="1300">
                        <a:latin typeface="Gill Sans"/>
                        <a:ea typeface="Gill Sans"/>
                        <a:cs typeface="Gill Sans"/>
                        <a:sym typeface="Gill Sans"/>
                      </a:endParaRPr>
                    </a:p>
                    <a:p>
                      <a:pPr indent="0" lvl="0" marL="0" rtl="0" algn="ctr">
                        <a:spcBef>
                          <a:spcPts val="0"/>
                        </a:spcBef>
                        <a:spcAft>
                          <a:spcPts val="0"/>
                        </a:spcAft>
                        <a:buNone/>
                      </a:pPr>
                      <a:r>
                        <a:t/>
                      </a:r>
                      <a:endParaRPr sz="1300">
                        <a:latin typeface="Gill Sans"/>
                        <a:ea typeface="Gill Sans"/>
                        <a:cs typeface="Gill Sans"/>
                        <a:sym typeface="Gill Sans"/>
                      </a:endParaRPr>
                    </a:p>
                  </a:txBody>
                  <a:tcPr marT="91425" marB="91425" marR="91425" marL="91425">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D0E2F3"/>
                    </a:solidFill>
                  </a:tcPr>
                </a:tc>
              </a:tr>
              <a:tr h="1119400">
                <a:tc>
                  <a:txBody>
                    <a:bodyPr/>
                    <a:lstStyle/>
                    <a:p>
                      <a:pPr indent="0" lvl="0" marL="0" rtl="0" algn="ctr">
                        <a:spcBef>
                          <a:spcPts val="0"/>
                        </a:spcBef>
                        <a:spcAft>
                          <a:spcPts val="0"/>
                        </a:spcAft>
                        <a:buNone/>
                      </a:pPr>
                      <a:br>
                        <a:rPr b="1" lang="en" sz="1300">
                          <a:solidFill>
                            <a:srgbClr val="002E6C"/>
                          </a:solidFill>
                          <a:latin typeface="Gill Sans"/>
                          <a:ea typeface="Gill Sans"/>
                          <a:cs typeface="Gill Sans"/>
                          <a:sym typeface="Gill Sans"/>
                        </a:rPr>
                      </a:br>
                      <a:r>
                        <a:rPr b="1" lang="en" sz="1300">
                          <a:solidFill>
                            <a:srgbClr val="002E6C"/>
                          </a:solidFill>
                          <a:latin typeface="Gill Sans"/>
                          <a:ea typeface="Gill Sans"/>
                          <a:cs typeface="Gill Sans"/>
                          <a:sym typeface="Gill Sans"/>
                        </a:rPr>
                        <a:t>45 MSMEs</a:t>
                      </a:r>
                      <a:endParaRPr b="1" sz="1300">
                        <a:solidFill>
                          <a:srgbClr val="002E6C"/>
                        </a:solidFill>
                        <a:latin typeface="Gill Sans"/>
                        <a:ea typeface="Gill Sans"/>
                        <a:cs typeface="Gill Sans"/>
                        <a:sym typeface="Gill Sans"/>
                      </a:endParaRPr>
                    </a:p>
                    <a:p>
                      <a:pPr indent="0" lvl="0" marL="0" rtl="0" algn="ctr">
                        <a:spcBef>
                          <a:spcPts val="0"/>
                        </a:spcBef>
                        <a:spcAft>
                          <a:spcPts val="0"/>
                        </a:spcAft>
                        <a:buNone/>
                      </a:pPr>
                      <a:r>
                        <a:rPr lang="en">
                          <a:latin typeface="Gill Sans"/>
                          <a:ea typeface="Gill Sans"/>
                          <a:cs typeface="Gill Sans"/>
                          <a:sym typeface="Gill Sans"/>
                        </a:rPr>
                        <a:t>Successfully </a:t>
                      </a:r>
                      <a:br>
                        <a:rPr lang="en">
                          <a:latin typeface="Gill Sans"/>
                          <a:ea typeface="Gill Sans"/>
                          <a:cs typeface="Gill Sans"/>
                          <a:sym typeface="Gill Sans"/>
                        </a:rPr>
                      </a:br>
                      <a:r>
                        <a:rPr lang="en">
                          <a:latin typeface="Gill Sans"/>
                          <a:ea typeface="Gill Sans"/>
                          <a:cs typeface="Gill Sans"/>
                          <a:sym typeface="Gill Sans"/>
                        </a:rPr>
                        <a:t>accessed finance</a:t>
                      </a:r>
                      <a:endParaRPr>
                        <a:latin typeface="Gill Sans"/>
                        <a:ea typeface="Gill Sans"/>
                        <a:cs typeface="Gill Sans"/>
                        <a:sym typeface="Gill Sans"/>
                      </a:endParaRPr>
                    </a:p>
                  </a:txBody>
                  <a:tcPr marT="91425" marB="91425" marR="91425" marL="91425">
                    <a:lnL cap="flat" cmpd="sng" w="9525">
                      <a:solidFill>
                        <a:schemeClr val="lt1"/>
                      </a:solidFill>
                      <a:prstDash val="solid"/>
                      <a:round/>
                      <a:headEnd len="sm" w="sm" type="none"/>
                      <a:tailEnd len="sm" w="sm" type="none"/>
                    </a:lnL>
                    <a:lnR cap="flat" cmpd="sng" w="9525">
                      <a:solidFill>
                        <a:schemeClr val="lt1"/>
                      </a:solidFill>
                      <a:prstDash val="solid"/>
                      <a:round/>
                      <a:headEnd len="sm" w="sm" type="none"/>
                      <a:tailEnd len="sm" w="sm" type="none"/>
                    </a:lnR>
                    <a:lnT cap="flat" cmpd="sng" w="9525">
                      <a:solidFill>
                        <a:schemeClr val="lt1"/>
                      </a:solidFill>
                      <a:prstDash val="solid"/>
                      <a:round/>
                      <a:headEnd len="sm" w="sm" type="none"/>
                      <a:tailEnd len="sm" w="sm" type="none"/>
                    </a:lnT>
                    <a:lnB cap="flat" cmpd="sng" w="9525">
                      <a:solidFill>
                        <a:schemeClr val="lt1"/>
                      </a:solidFill>
                      <a:prstDash val="solid"/>
                      <a:round/>
                      <a:headEnd len="sm" w="sm" type="none"/>
                      <a:tailEnd len="sm" w="sm" type="none"/>
                    </a:lnB>
                    <a:solidFill>
                      <a:srgbClr val="D0E2F3"/>
                    </a:solidFill>
                  </a:tcPr>
                </a:tc>
              </a:tr>
            </a:tbl>
          </a:graphicData>
        </a:graphic>
      </p:graphicFrame>
      <p:sp>
        <p:nvSpPr>
          <p:cNvPr id="83" name="Google Shape;83;p14"/>
          <p:cNvSpPr txBox="1"/>
          <p:nvPr/>
        </p:nvSpPr>
        <p:spPr>
          <a:xfrm>
            <a:off x="298324" y="4140625"/>
            <a:ext cx="1993800" cy="4155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b="1" lang="en" sz="1500">
                <a:solidFill>
                  <a:srgbClr val="002E6C"/>
                </a:solidFill>
                <a:latin typeface="Gill Sans"/>
                <a:ea typeface="Gill Sans"/>
                <a:cs typeface="Gill Sans"/>
                <a:sym typeface="Gill Sans"/>
              </a:rPr>
              <a:t>Increased Access</a:t>
            </a:r>
            <a:endParaRPr>
              <a:solidFill>
                <a:srgbClr val="002E6C"/>
              </a:solidFill>
              <a:latin typeface="Gill Sans"/>
              <a:ea typeface="Gill Sans"/>
              <a:cs typeface="Gill Sans"/>
              <a:sym typeface="Gill Sans"/>
            </a:endParaRPr>
          </a:p>
        </p:txBody>
      </p:sp>
      <p:cxnSp>
        <p:nvCxnSpPr>
          <p:cNvPr id="84" name="Google Shape;84;p14"/>
          <p:cNvCxnSpPr/>
          <p:nvPr/>
        </p:nvCxnSpPr>
        <p:spPr>
          <a:xfrm rot="10800000">
            <a:off x="367200" y="2659100"/>
            <a:ext cx="4657500" cy="16500"/>
          </a:xfrm>
          <a:prstGeom prst="straightConnector1">
            <a:avLst/>
          </a:prstGeom>
          <a:noFill/>
          <a:ln cap="flat" cmpd="sng" w="9525">
            <a:solidFill>
              <a:srgbClr val="595959"/>
            </a:solidFill>
            <a:prstDash val="solid"/>
            <a:round/>
            <a:headEnd len="med" w="med" type="none"/>
            <a:tailEnd len="med" w="med" type="none"/>
          </a:ln>
        </p:spPr>
      </p:cxnSp>
      <p:cxnSp>
        <p:nvCxnSpPr>
          <p:cNvPr id="85" name="Google Shape;85;p14"/>
          <p:cNvCxnSpPr/>
          <p:nvPr/>
        </p:nvCxnSpPr>
        <p:spPr>
          <a:xfrm rot="10800000">
            <a:off x="379525" y="2703575"/>
            <a:ext cx="4650000" cy="10500"/>
          </a:xfrm>
          <a:prstGeom prst="straightConnector1">
            <a:avLst/>
          </a:prstGeom>
          <a:noFill/>
          <a:ln cap="flat" cmpd="sng" w="9525">
            <a:solidFill>
              <a:srgbClr val="595959"/>
            </a:solidFill>
            <a:prstDash val="solid"/>
            <a:round/>
            <a:headEnd len="med" w="med" type="none"/>
            <a:tailEnd len="med" w="med" type="none"/>
          </a:ln>
        </p:spPr>
      </p:cxnSp>
      <p:cxnSp>
        <p:nvCxnSpPr>
          <p:cNvPr id="86" name="Google Shape;86;p14"/>
          <p:cNvCxnSpPr/>
          <p:nvPr/>
        </p:nvCxnSpPr>
        <p:spPr>
          <a:xfrm rot="10800000">
            <a:off x="2687625" y="5200750"/>
            <a:ext cx="2291400" cy="6900"/>
          </a:xfrm>
          <a:prstGeom prst="straightConnector1">
            <a:avLst/>
          </a:prstGeom>
          <a:noFill/>
          <a:ln cap="flat" cmpd="sng" w="9525">
            <a:solidFill>
              <a:srgbClr val="595959"/>
            </a:solidFill>
            <a:prstDash val="solid"/>
            <a:round/>
            <a:headEnd len="med" w="med" type="none"/>
            <a:tailEnd len="med" w="med" type="none"/>
          </a:ln>
        </p:spPr>
      </p:cxnSp>
      <p:cxnSp>
        <p:nvCxnSpPr>
          <p:cNvPr id="87" name="Google Shape;87;p14"/>
          <p:cNvCxnSpPr/>
          <p:nvPr/>
        </p:nvCxnSpPr>
        <p:spPr>
          <a:xfrm rot="10800000">
            <a:off x="2687625" y="5250450"/>
            <a:ext cx="2296200" cy="600"/>
          </a:xfrm>
          <a:prstGeom prst="straightConnector1">
            <a:avLst/>
          </a:prstGeom>
          <a:noFill/>
          <a:ln cap="flat" cmpd="sng" w="9525">
            <a:solidFill>
              <a:srgbClr val="595959"/>
            </a:solidFill>
            <a:prstDash val="solid"/>
            <a:round/>
            <a:headEnd len="med" w="med" type="none"/>
            <a:tailEnd len="med" w="med" type="none"/>
          </a:ln>
        </p:spPr>
      </p:cxnSp>
      <p:cxnSp>
        <p:nvCxnSpPr>
          <p:cNvPr id="88" name="Google Shape;88;p14"/>
          <p:cNvCxnSpPr/>
          <p:nvPr/>
        </p:nvCxnSpPr>
        <p:spPr>
          <a:xfrm rot="10800000">
            <a:off x="323050" y="3937800"/>
            <a:ext cx="2138700" cy="4200"/>
          </a:xfrm>
          <a:prstGeom prst="straightConnector1">
            <a:avLst/>
          </a:prstGeom>
          <a:noFill/>
          <a:ln cap="flat" cmpd="sng" w="9525">
            <a:solidFill>
              <a:srgbClr val="595959"/>
            </a:solidFill>
            <a:prstDash val="solid"/>
            <a:round/>
            <a:headEnd len="med" w="med" type="none"/>
            <a:tailEnd len="med" w="med" type="none"/>
          </a:ln>
        </p:spPr>
      </p:cxnSp>
      <p:cxnSp>
        <p:nvCxnSpPr>
          <p:cNvPr id="89" name="Google Shape;89;p14"/>
          <p:cNvCxnSpPr/>
          <p:nvPr/>
        </p:nvCxnSpPr>
        <p:spPr>
          <a:xfrm flipH="1">
            <a:off x="326625" y="3984075"/>
            <a:ext cx="2139600" cy="3900"/>
          </a:xfrm>
          <a:prstGeom prst="straightConnector1">
            <a:avLst/>
          </a:prstGeom>
          <a:noFill/>
          <a:ln cap="flat" cmpd="sng" w="9525">
            <a:solidFill>
              <a:srgbClr val="595959"/>
            </a:solidFill>
            <a:prstDash val="solid"/>
            <a:round/>
            <a:headEnd len="med" w="med" type="none"/>
            <a:tailEnd len="med" w="med" type="none"/>
          </a:ln>
        </p:spPr>
      </p:cxnSp>
      <p:pic>
        <p:nvPicPr>
          <p:cNvPr id="90" name="Google Shape;90;p14"/>
          <p:cNvPicPr preferRelativeResize="0"/>
          <p:nvPr/>
        </p:nvPicPr>
        <p:blipFill rotWithShape="1">
          <a:blip r:embed="rId5">
            <a:alphaModFix/>
          </a:blip>
          <a:srcRect b="34573" l="27907" r="23866" t="19845"/>
          <a:stretch/>
        </p:blipFill>
        <p:spPr>
          <a:xfrm>
            <a:off x="2785950" y="5953350"/>
            <a:ext cx="826560" cy="1011300"/>
          </a:xfrm>
          <a:prstGeom prst="rect">
            <a:avLst/>
          </a:prstGeom>
          <a:noFill/>
          <a:ln>
            <a:noFill/>
          </a:ln>
        </p:spPr>
      </p:pic>
      <p:pic>
        <p:nvPicPr>
          <p:cNvPr id="91" name="Google Shape;91;p14"/>
          <p:cNvPicPr preferRelativeResize="0"/>
          <p:nvPr/>
        </p:nvPicPr>
        <p:blipFill rotWithShape="1">
          <a:blip r:embed="rId6">
            <a:alphaModFix/>
          </a:blip>
          <a:srcRect b="31553" l="0" r="52031" t="32277"/>
          <a:stretch/>
        </p:blipFill>
        <p:spPr>
          <a:xfrm>
            <a:off x="2955600" y="544325"/>
            <a:ext cx="2023425" cy="1975105"/>
          </a:xfrm>
          <a:prstGeom prst="rect">
            <a:avLst/>
          </a:prstGeom>
          <a:noFill/>
          <a:ln>
            <a:noFill/>
          </a:ln>
        </p:spPr>
      </p:pic>
      <p:sp>
        <p:nvSpPr>
          <p:cNvPr id="92" name="Google Shape;92;p14"/>
          <p:cNvSpPr txBox="1"/>
          <p:nvPr/>
        </p:nvSpPr>
        <p:spPr>
          <a:xfrm>
            <a:off x="2790325" y="5318925"/>
            <a:ext cx="2239200" cy="415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Clr>
                <a:schemeClr val="dk1"/>
              </a:buClr>
              <a:buSzPts val="1100"/>
              <a:buFont typeface="Arial"/>
              <a:buNone/>
            </a:pPr>
            <a:r>
              <a:rPr b="1" lang="en" sz="1500">
                <a:solidFill>
                  <a:srgbClr val="002E6C"/>
                </a:solidFill>
                <a:latin typeface="Gill Sans"/>
                <a:ea typeface="Gill Sans"/>
                <a:cs typeface="Gill Sans"/>
                <a:sym typeface="Gill Sans"/>
              </a:rPr>
              <a:t>Leveraged </a:t>
            </a:r>
            <a:r>
              <a:rPr b="1" lang="en" sz="1500">
                <a:solidFill>
                  <a:srgbClr val="002E6C"/>
                </a:solidFill>
                <a:latin typeface="Gill Sans"/>
                <a:ea typeface="Gill Sans"/>
                <a:cs typeface="Gill Sans"/>
                <a:sym typeface="Gill Sans"/>
              </a:rPr>
              <a:t>Investments</a:t>
            </a:r>
            <a:endParaRPr>
              <a:solidFill>
                <a:srgbClr val="002E6C"/>
              </a:solidFill>
              <a:latin typeface="Gill Sans"/>
              <a:ea typeface="Gill Sans"/>
              <a:cs typeface="Gill Sans"/>
              <a:sym typeface="Gill Sans"/>
            </a:endParaRPr>
          </a:p>
        </p:txBody>
      </p:sp>
      <p:sp>
        <p:nvSpPr>
          <p:cNvPr id="93" name="Google Shape;93;p14"/>
          <p:cNvSpPr txBox="1"/>
          <p:nvPr/>
        </p:nvSpPr>
        <p:spPr>
          <a:xfrm>
            <a:off x="298325" y="2780963"/>
            <a:ext cx="2310000" cy="9156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b="1" lang="en" sz="1500">
                <a:solidFill>
                  <a:srgbClr val="002E6C"/>
                </a:solidFill>
                <a:latin typeface="Gill Sans"/>
                <a:ea typeface="Gill Sans"/>
                <a:cs typeface="Gill Sans"/>
                <a:sym typeface="Gill Sans"/>
              </a:rPr>
              <a:t>Improved Management </a:t>
            </a:r>
            <a:endParaRPr b="1" sz="1500">
              <a:solidFill>
                <a:srgbClr val="002E6C"/>
              </a:solidFill>
              <a:latin typeface="Gill Sans"/>
              <a:ea typeface="Gill Sans"/>
              <a:cs typeface="Gill Sans"/>
              <a:sym typeface="Gill Sans"/>
            </a:endParaRPr>
          </a:p>
          <a:p>
            <a:pPr indent="0" lvl="0" marL="0" rtl="0" algn="l">
              <a:lnSpc>
                <a:spcPct val="115000"/>
              </a:lnSpc>
              <a:spcBef>
                <a:spcPts val="0"/>
              </a:spcBef>
              <a:spcAft>
                <a:spcPts val="0"/>
              </a:spcAft>
              <a:buClr>
                <a:schemeClr val="dk1"/>
              </a:buClr>
              <a:buSzPts val="1100"/>
              <a:buFont typeface="Arial"/>
              <a:buNone/>
            </a:pPr>
            <a:r>
              <a:rPr b="1" lang="en" sz="1500">
                <a:solidFill>
                  <a:srgbClr val="434343"/>
                </a:solidFill>
                <a:latin typeface="Gill Sans"/>
                <a:ea typeface="Gill Sans"/>
                <a:cs typeface="Gill Sans"/>
                <a:sym typeface="Gill Sans"/>
              </a:rPr>
              <a:t>238</a:t>
            </a:r>
            <a:r>
              <a:rPr b="1" lang="en" sz="1900">
                <a:solidFill>
                  <a:srgbClr val="434343"/>
                </a:solidFill>
                <a:latin typeface="Gill Sans"/>
                <a:ea typeface="Gill Sans"/>
                <a:cs typeface="Gill Sans"/>
                <a:sym typeface="Gill Sans"/>
              </a:rPr>
              <a:t> </a:t>
            </a:r>
            <a:r>
              <a:rPr lang="en" sz="1100">
                <a:solidFill>
                  <a:schemeClr val="dk1"/>
                </a:solidFill>
                <a:latin typeface="Calibri"/>
                <a:ea typeface="Calibri"/>
                <a:cs typeface="Calibri"/>
                <a:sym typeface="Calibri"/>
              </a:rPr>
              <a:t>private sector firms reported improved management practice. </a:t>
            </a:r>
            <a:endParaRPr sz="1100">
              <a:solidFill>
                <a:schemeClr val="dk1"/>
              </a:solidFill>
              <a:latin typeface="Gill Sans"/>
              <a:ea typeface="Gill Sans"/>
              <a:cs typeface="Gill Sans"/>
              <a:sym typeface="Gill Sans"/>
            </a:endParaRPr>
          </a:p>
          <a:p>
            <a:pPr indent="0" lvl="0" marL="0" rtl="0" algn="l">
              <a:spcBef>
                <a:spcPts val="0"/>
              </a:spcBef>
              <a:spcAft>
                <a:spcPts val="0"/>
              </a:spcAft>
              <a:buNone/>
            </a:pPr>
            <a:r>
              <a:rPr lang="en" sz="1800">
                <a:solidFill>
                  <a:schemeClr val="dk2"/>
                </a:solidFill>
              </a:rPr>
              <a:t> </a:t>
            </a:r>
            <a:endParaRPr sz="1800">
              <a:solidFill>
                <a:schemeClr val="dk2"/>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