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4" autoAdjust="0"/>
    <p:restoredTop sz="94673" autoAdjust="0"/>
  </p:normalViewPr>
  <p:slideViewPr>
    <p:cSldViewPr>
      <p:cViewPr varScale="1">
        <p:scale>
          <a:sx n="105" d="100"/>
          <a:sy n="105" d="100"/>
        </p:scale>
        <p:origin x="-30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5334000"/>
            <a:ext cx="9144000" cy="1295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296" tIns="45720" rIns="82296" bIns="45720" numCol="1" rtlCol="0" anchor="ctr" anchorCtr="0" compatLnSpc="1">
            <a:prstTxWarp prst="textNoShape">
              <a:avLst/>
            </a:prstTxWarp>
          </a:bodyPr>
          <a:lstStyle/>
          <a:p>
            <a:pPr defTabSz="85725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>
              <a:solidFill>
                <a:prstClr val="black"/>
              </a:solidFill>
              <a:latin typeface="Arial" charset="0"/>
              <a:sym typeface="Symbol" pitchFamily="18" charset="2"/>
            </a:endParaRPr>
          </a:p>
        </p:txBody>
      </p:sp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6394450" y="254000"/>
          <a:ext cx="1120775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Photo Editor Photo" r:id="rId3" imgW="7621064" imgH="1809524" progId="">
                  <p:embed/>
                </p:oleObj>
              </mc:Choice>
              <mc:Fallback>
                <p:oleObj name="Photo Editor Photo" r:id="rId3" imgW="7621064" imgH="18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4450" y="254000"/>
                        <a:ext cx="1120775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58738" y="5486400"/>
            <a:ext cx="5029200" cy="5334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658813" y="5867400"/>
            <a:ext cx="3760787" cy="609600"/>
          </a:xfrm>
        </p:spPr>
        <p:txBody>
          <a:bodyPr/>
          <a:lstStyle>
            <a:lvl1pPr marL="0" indent="0">
              <a:buNone/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725302"/>
            <a:ext cx="5760244" cy="1627498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8001000" y="6477000"/>
            <a:ext cx="1116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prstClr val="black"/>
                </a:solidFill>
                <a:sym typeface="Symbol" pitchFamily="18" charset="2"/>
              </a:rPr>
              <a:t>DRAFT</a:t>
            </a:r>
          </a:p>
        </p:txBody>
      </p:sp>
      <p:cxnSp>
        <p:nvCxnSpPr>
          <p:cNvPr id="15" name="Straight Connector 14"/>
          <p:cNvCxnSpPr/>
          <p:nvPr userDrawn="1"/>
        </p:nvCxnSpPr>
        <p:spPr bwMode="auto">
          <a:xfrm>
            <a:off x="8195096" y="6774768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 userDrawn="1"/>
        </p:nvCxnSpPr>
        <p:spPr bwMode="auto">
          <a:xfrm>
            <a:off x="8186470" y="6573342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/>
          <p:cNvSpPr txBox="1"/>
          <p:nvPr userDrawn="1"/>
        </p:nvSpPr>
        <p:spPr>
          <a:xfrm>
            <a:off x="1943099" y="155642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600" dirty="0">
                <a:solidFill>
                  <a:prstClr val="white">
                    <a:lumMod val="85000"/>
                  </a:prstClr>
                </a:solidFill>
                <a:sym typeface="Symbol" pitchFamily="18" charset="2"/>
              </a:rPr>
              <a:t>D R A F T</a:t>
            </a:r>
          </a:p>
        </p:txBody>
      </p:sp>
    </p:spTree>
    <p:extLst>
      <p:ext uri="{BB962C8B-B14F-4D97-AF65-F5344CB8AC3E}">
        <p14:creationId xmlns:p14="http://schemas.microsoft.com/office/powerpoint/2010/main" val="13551254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3913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04825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8250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481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2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609600" cy="2222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t>Page </a:t>
            </a: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91970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10603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599075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2953688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007839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54000"/>
            <a:ext cx="2128838" cy="6053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54000"/>
            <a:ext cx="6238875" cy="6053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8348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48458217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53509432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98900886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black"/>
                </a:solidFill>
                <a:sym typeface="Symbol" pitchFamily="18" charset="2"/>
              </a:rPr>
              <a:t>DRAFT</a:t>
            </a:r>
          </a:p>
        </p:txBody>
      </p:sp>
      <p:cxnSp>
        <p:nvCxnSpPr>
          <p:cNvPr id="14" name="Straight Connector 13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6615113"/>
            <a:ext cx="1524000" cy="166687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20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725671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black"/>
                </a:solidFill>
                <a:sym typeface="Symbol" pitchFamily="18" charset="2"/>
              </a:rPr>
              <a:t>DRAFT</a:t>
            </a: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01440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200" b="0">
          <a:solidFill>
            <a:schemeClr val="tx2">
              <a:lumMod val="50000"/>
            </a:schemeClr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SzPct val="100000"/>
        <a:buChar char="•"/>
        <a:defRPr sz="2400">
          <a:solidFill>
            <a:schemeClr val="tx2">
              <a:lumMod val="50000"/>
            </a:schemeClr>
          </a:solidFill>
          <a:latin typeface="Calibri" pitchFamily="34" charset="0"/>
          <a:ea typeface="+mn-ea"/>
          <a:cs typeface="+mn-cs"/>
        </a:defRPr>
      </a:lvl1pPr>
      <a:lvl2pPr marL="336550" indent="-22225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2">
              <a:lumMod val="50000"/>
            </a:schemeClr>
          </a:solidFill>
          <a:latin typeface="Calibri" pitchFamily="34" charset="0"/>
        </a:defRPr>
      </a:lvl2pPr>
      <a:lvl3pPr marL="909638" indent="-2238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3pPr>
      <a:lvl4pPr marL="1371600" indent="-231775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4pPr>
      <a:lvl5pPr marL="18335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5pPr>
      <a:lvl6pPr marL="22907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6pPr>
      <a:lvl7pPr marL="27479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7pPr>
      <a:lvl8pPr marL="32051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8pPr>
      <a:lvl9pPr marL="36623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Template-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Market Sizing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en-US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-88900" y="1600200"/>
            <a:ext cx="9232900" cy="3918684"/>
            <a:chOff x="-88900" y="2335213"/>
            <a:chExt cx="9232900" cy="3918684"/>
          </a:xfrm>
        </p:grpSpPr>
        <p:sp>
          <p:nvSpPr>
            <p:cNvPr id="3" name="Rectangle 7"/>
            <p:cNvSpPr>
              <a:spLocks noChangeArrowheads="1"/>
            </p:cNvSpPr>
            <p:nvPr/>
          </p:nvSpPr>
          <p:spPr bwMode="auto">
            <a:xfrm>
              <a:off x="1604963" y="2792413"/>
              <a:ext cx="2311400" cy="33401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074B8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" name="Rectangle 8"/>
            <p:cNvSpPr>
              <a:spLocks noChangeArrowheads="1"/>
            </p:cNvSpPr>
            <p:nvPr/>
          </p:nvSpPr>
          <p:spPr bwMode="auto">
            <a:xfrm>
              <a:off x="1604963" y="3714750"/>
              <a:ext cx="1606550" cy="241776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>
              <a:solidFill>
                <a:srgbClr val="074B8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1604963" y="4495800"/>
              <a:ext cx="936625" cy="163671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solidFill>
                <a:srgbClr val="074B8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Rectangle 10"/>
            <p:cNvSpPr>
              <a:spLocks noChangeArrowheads="1"/>
            </p:cNvSpPr>
            <p:nvPr/>
          </p:nvSpPr>
          <p:spPr bwMode="auto">
            <a:xfrm>
              <a:off x="1609725" y="5254625"/>
              <a:ext cx="427038" cy="877888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 w="9525">
              <a:solidFill>
                <a:srgbClr val="074B8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Text Box 11"/>
            <p:cNvSpPr txBox="1">
              <a:spLocks noChangeArrowheads="1"/>
            </p:cNvSpPr>
            <p:nvPr/>
          </p:nvSpPr>
          <p:spPr bwMode="auto">
            <a:xfrm>
              <a:off x="-88900" y="3886200"/>
              <a:ext cx="1627188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en-US" sz="1200" dirty="0">
                  <a:solidFill>
                    <a:prstClr val="black"/>
                  </a:solidFill>
                </a:rPr>
                <a:t>[e.g. Diagnosed]</a:t>
              </a:r>
            </a:p>
          </p:txBody>
        </p:sp>
        <p:sp>
          <p:nvSpPr>
            <p:cNvPr id="8" name="Text Box 12"/>
            <p:cNvSpPr txBox="1">
              <a:spLocks noChangeArrowheads="1"/>
            </p:cNvSpPr>
            <p:nvPr/>
          </p:nvSpPr>
          <p:spPr bwMode="auto">
            <a:xfrm>
              <a:off x="22225" y="4643438"/>
              <a:ext cx="1516063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en-US" sz="1200" dirty="0">
                  <a:solidFill>
                    <a:prstClr val="black"/>
                  </a:solidFill>
                </a:rPr>
                <a:t>[e.g. Diagnosed, treated with </a:t>
              </a:r>
              <a:r>
                <a:rPr lang="en-US" sz="1200" dirty="0" smtClean="0">
                  <a:solidFill>
                    <a:prstClr val="black"/>
                  </a:solidFill>
                </a:rPr>
                <a:t>a product]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17463" y="5422900"/>
              <a:ext cx="1520825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en-US" sz="1200" dirty="0">
                  <a:solidFill>
                    <a:prstClr val="black"/>
                  </a:solidFill>
                </a:rPr>
                <a:t>[e.g. Diagnosed, treated with </a:t>
              </a:r>
              <a:r>
                <a:rPr lang="en-US" sz="1200" dirty="0" smtClean="0">
                  <a:solidFill>
                    <a:prstClr val="black"/>
                  </a:solidFill>
                </a:rPr>
                <a:t>recommended product]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10" name="Line 14"/>
            <p:cNvSpPr>
              <a:spLocks noChangeShapeType="1"/>
            </p:cNvSpPr>
            <p:nvPr/>
          </p:nvSpPr>
          <p:spPr bwMode="auto">
            <a:xfrm>
              <a:off x="2052638" y="5540375"/>
              <a:ext cx="2151062" cy="1588"/>
            </a:xfrm>
            <a:prstGeom prst="line">
              <a:avLst/>
            </a:prstGeom>
            <a:noFill/>
            <a:ln w="9525">
              <a:solidFill>
                <a:srgbClr val="074B85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>
              <a:off x="2538413" y="4799013"/>
              <a:ext cx="1665287" cy="1587"/>
            </a:xfrm>
            <a:prstGeom prst="line">
              <a:avLst/>
            </a:prstGeom>
            <a:noFill/>
            <a:ln w="9525">
              <a:solidFill>
                <a:srgbClr val="074B85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Line 16"/>
            <p:cNvSpPr>
              <a:spLocks noChangeShapeType="1"/>
            </p:cNvSpPr>
            <p:nvPr/>
          </p:nvSpPr>
          <p:spPr bwMode="auto">
            <a:xfrm>
              <a:off x="3189288" y="4141788"/>
              <a:ext cx="1014412" cy="1587"/>
            </a:xfrm>
            <a:prstGeom prst="line">
              <a:avLst/>
            </a:prstGeom>
            <a:noFill/>
            <a:ln w="9525">
              <a:solidFill>
                <a:srgbClr val="074B85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Text Box 17"/>
            <p:cNvSpPr txBox="1">
              <a:spLocks noChangeArrowheads="1"/>
            </p:cNvSpPr>
            <p:nvPr/>
          </p:nvSpPr>
          <p:spPr bwMode="auto">
            <a:xfrm>
              <a:off x="4398963" y="4006850"/>
              <a:ext cx="606425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prstClr val="black"/>
                  </a:solidFill>
                </a:rPr>
                <a:t>20MM</a:t>
              </a:r>
              <a:endParaRPr lang="en-US" sz="1200" b="1">
                <a:solidFill>
                  <a:prstClr val="black"/>
                </a:solidFill>
              </a:endParaRPr>
            </a:p>
          </p:txBody>
        </p:sp>
        <p:sp>
          <p:nvSpPr>
            <p:cNvPr id="14" name="Text Box 18"/>
            <p:cNvSpPr txBox="1">
              <a:spLocks noChangeArrowheads="1"/>
            </p:cNvSpPr>
            <p:nvPr/>
          </p:nvSpPr>
          <p:spPr bwMode="auto">
            <a:xfrm>
              <a:off x="4211638" y="2520176"/>
              <a:ext cx="928331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b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</a:rPr>
                <a:t>Market Size</a:t>
              </a:r>
            </a:p>
          </p:txBody>
        </p:sp>
        <p:sp>
          <p:nvSpPr>
            <p:cNvPr id="15" name="Text Box 19"/>
            <p:cNvSpPr txBox="1">
              <a:spLocks noChangeArrowheads="1"/>
            </p:cNvSpPr>
            <p:nvPr/>
          </p:nvSpPr>
          <p:spPr bwMode="auto">
            <a:xfrm>
              <a:off x="5395913" y="2339975"/>
              <a:ext cx="6731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b">
              <a:spAutoFit/>
            </a:bodyPr>
            <a:lstStyle/>
            <a:p>
              <a:r>
                <a:rPr lang="en-US" sz="1200" b="1">
                  <a:solidFill>
                    <a:prstClr val="black"/>
                  </a:solidFill>
                </a:rPr>
                <a:t>Market</a:t>
              </a:r>
              <a:br>
                <a:rPr lang="en-US" sz="1200" b="1">
                  <a:solidFill>
                    <a:prstClr val="black"/>
                  </a:solidFill>
                </a:rPr>
              </a:br>
              <a:r>
                <a:rPr lang="en-US" sz="1200" b="1">
                  <a:solidFill>
                    <a:prstClr val="black"/>
                  </a:solidFill>
                </a:rPr>
                <a:t>Share</a:t>
              </a:r>
            </a:p>
          </p:txBody>
        </p:sp>
        <p:sp>
          <p:nvSpPr>
            <p:cNvPr id="16" name="Text Box 20"/>
            <p:cNvSpPr txBox="1">
              <a:spLocks noChangeArrowheads="1"/>
            </p:cNvSpPr>
            <p:nvPr/>
          </p:nvSpPr>
          <p:spPr bwMode="auto">
            <a:xfrm>
              <a:off x="828675" y="2432050"/>
              <a:ext cx="4021138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b">
              <a:spAutoFit/>
            </a:bodyPr>
            <a:lstStyle/>
            <a:p>
              <a:r>
                <a:rPr lang="en-US" sz="1200" b="1" i="1">
                  <a:solidFill>
                    <a:prstClr val="black"/>
                  </a:solidFill>
                </a:rPr>
                <a:t>[Example: Patient Market ]</a:t>
              </a:r>
            </a:p>
          </p:txBody>
        </p:sp>
        <p:sp>
          <p:nvSpPr>
            <p:cNvPr id="17" name="Text Box 21"/>
            <p:cNvSpPr txBox="1">
              <a:spLocks noChangeArrowheads="1"/>
            </p:cNvSpPr>
            <p:nvPr/>
          </p:nvSpPr>
          <p:spPr bwMode="auto">
            <a:xfrm>
              <a:off x="4495800" y="4646613"/>
              <a:ext cx="1419225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</a:rPr>
                <a:t>[x]</a:t>
              </a:r>
              <a:endParaRPr lang="en-US" sz="1200" b="1" dirty="0">
                <a:solidFill>
                  <a:prstClr val="black"/>
                </a:solidFill>
              </a:endParaRPr>
            </a:p>
          </p:txBody>
        </p:sp>
        <p:sp>
          <p:nvSpPr>
            <p:cNvPr id="18" name="Text Box 22"/>
            <p:cNvSpPr txBox="1">
              <a:spLocks noChangeArrowheads="1"/>
            </p:cNvSpPr>
            <p:nvPr/>
          </p:nvSpPr>
          <p:spPr bwMode="auto">
            <a:xfrm>
              <a:off x="4527550" y="5391150"/>
              <a:ext cx="346075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prstClr val="black"/>
                  </a:solidFill>
                </a:rPr>
                <a:t>[x]</a:t>
              </a:r>
              <a:endParaRPr lang="en-US" sz="1200" b="1">
                <a:solidFill>
                  <a:prstClr val="black"/>
                </a:solidFill>
              </a:endParaRPr>
            </a:p>
          </p:txBody>
        </p:sp>
        <p:sp>
          <p:nvSpPr>
            <p:cNvPr id="19" name="Line 23"/>
            <p:cNvSpPr>
              <a:spLocks noChangeShapeType="1"/>
            </p:cNvSpPr>
            <p:nvPr/>
          </p:nvSpPr>
          <p:spPr bwMode="auto">
            <a:xfrm flipV="1">
              <a:off x="3889375" y="3440113"/>
              <a:ext cx="314325" cy="0"/>
            </a:xfrm>
            <a:prstGeom prst="line">
              <a:avLst/>
            </a:prstGeom>
            <a:noFill/>
            <a:ln w="9525">
              <a:solidFill>
                <a:srgbClr val="074B85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Text Box 24"/>
            <p:cNvSpPr txBox="1">
              <a:spLocks noChangeArrowheads="1"/>
            </p:cNvSpPr>
            <p:nvPr/>
          </p:nvSpPr>
          <p:spPr bwMode="auto">
            <a:xfrm>
              <a:off x="-88900" y="3016250"/>
              <a:ext cx="1627188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en-US" sz="1200">
                  <a:solidFill>
                    <a:prstClr val="black"/>
                  </a:solidFill>
                </a:rPr>
                <a:t>[e.g. Undiagnosed]</a:t>
              </a:r>
            </a:p>
          </p:txBody>
        </p:sp>
        <p:sp>
          <p:nvSpPr>
            <p:cNvPr id="21" name="Text Box 25"/>
            <p:cNvSpPr txBox="1">
              <a:spLocks noChangeArrowheads="1"/>
            </p:cNvSpPr>
            <p:nvPr/>
          </p:nvSpPr>
          <p:spPr bwMode="auto">
            <a:xfrm>
              <a:off x="4403725" y="3282950"/>
              <a:ext cx="2149475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</a:rPr>
                <a:t>28MM</a:t>
              </a:r>
              <a:endParaRPr lang="en-US" sz="1200" b="1" dirty="0">
                <a:solidFill>
                  <a:prstClr val="black"/>
                </a:solidFill>
              </a:endParaRPr>
            </a:p>
          </p:txBody>
        </p:sp>
        <p:sp>
          <p:nvSpPr>
            <p:cNvPr id="22" name="Text Box 26"/>
            <p:cNvSpPr txBox="1">
              <a:spLocks noChangeArrowheads="1"/>
            </p:cNvSpPr>
            <p:nvPr/>
          </p:nvSpPr>
          <p:spPr bwMode="auto">
            <a:xfrm>
              <a:off x="1714500" y="3998913"/>
              <a:ext cx="816249" cy="323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74B8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500" b="1" kern="0" smtClean="0">
                  <a:solidFill>
                    <a:srgbClr val="FFFFFF"/>
                  </a:solidFill>
                </a:rPr>
                <a:t>TARGET</a:t>
              </a:r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>
              <a:off x="4148138" y="2792413"/>
              <a:ext cx="1146175" cy="0"/>
            </a:xfrm>
            <a:prstGeom prst="line">
              <a:avLst/>
            </a:prstGeom>
            <a:noFill/>
            <a:ln w="9525">
              <a:solidFill>
                <a:srgbClr val="074B85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lIns="45720" rIns="45720" anchor="ctr"/>
            <a:lstStyle/>
            <a:p>
              <a:pPr>
                <a:defRPr/>
              </a:pPr>
              <a:endParaRPr 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Line 28"/>
            <p:cNvSpPr>
              <a:spLocks noChangeShapeType="1"/>
            </p:cNvSpPr>
            <p:nvPr/>
          </p:nvSpPr>
          <p:spPr bwMode="auto">
            <a:xfrm>
              <a:off x="5400675" y="2792413"/>
              <a:ext cx="679450" cy="0"/>
            </a:xfrm>
            <a:prstGeom prst="line">
              <a:avLst/>
            </a:prstGeom>
            <a:noFill/>
            <a:ln w="9525">
              <a:solidFill>
                <a:srgbClr val="074B85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lIns="45720" rIns="45720" anchor="ctr"/>
            <a:lstStyle/>
            <a:p>
              <a:pPr>
                <a:defRPr/>
              </a:pPr>
              <a:endParaRPr 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" name="Text Box 29"/>
            <p:cNvSpPr txBox="1">
              <a:spLocks noChangeArrowheads="1"/>
            </p:cNvSpPr>
            <p:nvPr/>
          </p:nvSpPr>
          <p:spPr bwMode="auto">
            <a:xfrm>
              <a:off x="6061075" y="2522538"/>
              <a:ext cx="1195388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b">
              <a:spAutoFit/>
            </a:bodyPr>
            <a:lstStyle/>
            <a:p>
              <a:r>
                <a:rPr lang="en-US" sz="1200" b="1">
                  <a:solidFill>
                    <a:prstClr val="black"/>
                  </a:solidFill>
                </a:rPr>
                <a:t>Growth Rate</a:t>
              </a:r>
            </a:p>
          </p:txBody>
        </p:sp>
        <p:sp>
          <p:nvSpPr>
            <p:cNvPr id="26" name="Line 30"/>
            <p:cNvSpPr>
              <a:spLocks noChangeShapeType="1"/>
            </p:cNvSpPr>
            <p:nvPr/>
          </p:nvSpPr>
          <p:spPr bwMode="auto">
            <a:xfrm>
              <a:off x="6216650" y="2792413"/>
              <a:ext cx="869950" cy="0"/>
            </a:xfrm>
            <a:prstGeom prst="line">
              <a:avLst/>
            </a:prstGeom>
            <a:noFill/>
            <a:ln w="9525">
              <a:solidFill>
                <a:srgbClr val="074B85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lIns="45720" rIns="45720" anchor="ctr"/>
            <a:lstStyle/>
            <a:p>
              <a:pPr>
                <a:defRPr/>
              </a:pPr>
              <a:endParaRPr 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" name="Rectangle 31"/>
            <p:cNvSpPr>
              <a:spLocks noChangeArrowheads="1"/>
            </p:cNvSpPr>
            <p:nvPr/>
          </p:nvSpPr>
          <p:spPr bwMode="auto">
            <a:xfrm>
              <a:off x="5478463" y="4006850"/>
              <a:ext cx="452368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74B8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prstClr val="black"/>
                  </a:solidFill>
                </a:rPr>
                <a:t>20%</a:t>
              </a:r>
            </a:p>
          </p:txBody>
        </p:sp>
        <p:sp>
          <p:nvSpPr>
            <p:cNvPr id="28" name="Rectangle 32"/>
            <p:cNvSpPr>
              <a:spLocks noChangeArrowheads="1"/>
            </p:cNvSpPr>
            <p:nvPr/>
          </p:nvSpPr>
          <p:spPr bwMode="auto">
            <a:xfrm>
              <a:off x="5478463" y="4646613"/>
              <a:ext cx="45557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74B8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prstClr val="black"/>
                  </a:solidFill>
                </a:rPr>
                <a:t>[x]%</a:t>
              </a:r>
            </a:p>
          </p:txBody>
        </p:sp>
        <p:sp>
          <p:nvSpPr>
            <p:cNvPr id="29" name="Rectangle 33"/>
            <p:cNvSpPr>
              <a:spLocks noChangeArrowheads="1"/>
            </p:cNvSpPr>
            <p:nvPr/>
          </p:nvSpPr>
          <p:spPr bwMode="auto">
            <a:xfrm>
              <a:off x="5478463" y="5391150"/>
              <a:ext cx="45557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74B8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prstClr val="black"/>
                  </a:solidFill>
                </a:rPr>
                <a:t>[x]%</a:t>
              </a:r>
            </a:p>
          </p:txBody>
        </p:sp>
        <p:sp>
          <p:nvSpPr>
            <p:cNvPr id="30" name="Rectangle 34"/>
            <p:cNvSpPr>
              <a:spLocks noChangeArrowheads="1"/>
            </p:cNvSpPr>
            <p:nvPr/>
          </p:nvSpPr>
          <p:spPr bwMode="auto">
            <a:xfrm>
              <a:off x="5478463" y="3282950"/>
              <a:ext cx="452368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74B8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prstClr val="black"/>
                  </a:solidFill>
                </a:rPr>
                <a:t>70%</a:t>
              </a:r>
            </a:p>
          </p:txBody>
        </p:sp>
        <p:sp>
          <p:nvSpPr>
            <p:cNvPr id="31" name="Rectangle 35"/>
            <p:cNvSpPr>
              <a:spLocks noChangeArrowheads="1"/>
            </p:cNvSpPr>
            <p:nvPr/>
          </p:nvSpPr>
          <p:spPr bwMode="auto">
            <a:xfrm>
              <a:off x="6413500" y="4002088"/>
              <a:ext cx="452368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74B8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prstClr val="black"/>
                  </a:solidFill>
                </a:rPr>
                <a:t>16%</a:t>
              </a:r>
            </a:p>
          </p:txBody>
        </p:sp>
        <p:sp>
          <p:nvSpPr>
            <p:cNvPr id="32" name="Rectangle 36"/>
            <p:cNvSpPr>
              <a:spLocks noChangeArrowheads="1"/>
            </p:cNvSpPr>
            <p:nvPr/>
          </p:nvSpPr>
          <p:spPr bwMode="auto">
            <a:xfrm>
              <a:off x="6413500" y="4641850"/>
              <a:ext cx="45557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74B8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prstClr val="black"/>
                  </a:solidFill>
                </a:rPr>
                <a:t>[x]%</a:t>
              </a:r>
            </a:p>
          </p:txBody>
        </p:sp>
        <p:sp>
          <p:nvSpPr>
            <p:cNvPr id="33" name="Rectangle 37"/>
            <p:cNvSpPr>
              <a:spLocks noChangeArrowheads="1"/>
            </p:cNvSpPr>
            <p:nvPr/>
          </p:nvSpPr>
          <p:spPr bwMode="auto">
            <a:xfrm>
              <a:off x="6413500" y="5386388"/>
              <a:ext cx="45557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74B8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prstClr val="black"/>
                  </a:solidFill>
                </a:rPr>
                <a:t>[x]%</a:t>
              </a:r>
            </a:p>
          </p:txBody>
        </p:sp>
        <p:sp>
          <p:nvSpPr>
            <p:cNvPr id="34" name="Rectangle 38"/>
            <p:cNvSpPr>
              <a:spLocks noChangeArrowheads="1"/>
            </p:cNvSpPr>
            <p:nvPr/>
          </p:nvSpPr>
          <p:spPr bwMode="auto">
            <a:xfrm>
              <a:off x="6413500" y="3278188"/>
              <a:ext cx="37382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74B8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prstClr val="black"/>
                  </a:solidFill>
                </a:rPr>
                <a:t>4%</a:t>
              </a:r>
            </a:p>
          </p:txBody>
        </p:sp>
        <p:sp>
          <p:nvSpPr>
            <p:cNvPr id="35" name="Text Box 39"/>
            <p:cNvSpPr txBox="1">
              <a:spLocks noChangeArrowheads="1"/>
            </p:cNvSpPr>
            <p:nvPr/>
          </p:nvSpPr>
          <p:spPr bwMode="auto">
            <a:xfrm>
              <a:off x="7245350" y="2335213"/>
              <a:ext cx="1671638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b">
              <a:spAutoFit/>
            </a:bodyPr>
            <a:lstStyle/>
            <a:p>
              <a:r>
                <a:rPr lang="en-US" sz="1200" b="1">
                  <a:solidFill>
                    <a:prstClr val="black"/>
                  </a:solidFill>
                </a:rPr>
                <a:t>Rationale for Use of Market Definition</a:t>
              </a:r>
            </a:p>
          </p:txBody>
        </p:sp>
        <p:sp>
          <p:nvSpPr>
            <p:cNvPr id="36" name="Line 40"/>
            <p:cNvSpPr>
              <a:spLocks noChangeShapeType="1"/>
            </p:cNvSpPr>
            <p:nvPr/>
          </p:nvSpPr>
          <p:spPr bwMode="auto">
            <a:xfrm>
              <a:off x="7350125" y="2787650"/>
              <a:ext cx="1484313" cy="0"/>
            </a:xfrm>
            <a:prstGeom prst="line">
              <a:avLst/>
            </a:prstGeom>
            <a:noFill/>
            <a:ln w="9525">
              <a:solidFill>
                <a:srgbClr val="074B85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lIns="45720" rIns="45720" anchor="ctr"/>
            <a:lstStyle/>
            <a:p>
              <a:pPr>
                <a:defRPr/>
              </a:pPr>
              <a:endParaRPr 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7" name="Rectangle 41"/>
            <p:cNvSpPr>
              <a:spLocks noChangeArrowheads="1"/>
            </p:cNvSpPr>
            <p:nvPr/>
          </p:nvSpPr>
          <p:spPr bwMode="auto">
            <a:xfrm>
              <a:off x="7289800" y="3241675"/>
              <a:ext cx="1644650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74B8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en-US" sz="1000">
                  <a:solidFill>
                    <a:prstClr val="black"/>
                  </a:solidFill>
                </a:rPr>
                <a:t>e.g. Costly to target</a:t>
              </a:r>
            </a:p>
          </p:txBody>
        </p:sp>
        <p:sp>
          <p:nvSpPr>
            <p:cNvPr id="38" name="Rectangle 42"/>
            <p:cNvSpPr>
              <a:spLocks noChangeArrowheads="1"/>
            </p:cNvSpPr>
            <p:nvPr/>
          </p:nvSpPr>
          <p:spPr bwMode="auto">
            <a:xfrm>
              <a:off x="7289800" y="3835400"/>
              <a:ext cx="1854200" cy="231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74B8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173038" indent="-173038">
                <a:buFontTx/>
                <a:buChar char="•"/>
              </a:pPr>
              <a:r>
                <a:rPr lang="en-US" sz="1000" dirty="0">
                  <a:solidFill>
                    <a:prstClr val="black"/>
                  </a:solidFill>
                </a:rPr>
                <a:t>Rapid Growth Rate</a:t>
              </a:r>
            </a:p>
            <a:p>
              <a:pPr marL="173038" indent="-173038">
                <a:buFontTx/>
                <a:buChar char="•"/>
              </a:pPr>
              <a:r>
                <a:rPr lang="en-US" sz="1000" dirty="0">
                  <a:solidFill>
                    <a:prstClr val="black"/>
                  </a:solidFill>
                </a:rPr>
                <a:t>Easily identified patients</a:t>
              </a:r>
            </a:p>
            <a:p>
              <a:pPr marL="173038" indent="-173038">
                <a:buFontTx/>
                <a:buChar char="•"/>
              </a:pPr>
              <a:r>
                <a:rPr lang="en-US" sz="1000" dirty="0">
                  <a:solidFill>
                    <a:prstClr val="black"/>
                  </a:solidFill>
                </a:rPr>
                <a:t>Low share = potential for growth</a:t>
              </a:r>
            </a:p>
          </p:txBody>
        </p:sp>
        <p:sp>
          <p:nvSpPr>
            <p:cNvPr id="39" name="Rectangle 43"/>
            <p:cNvSpPr>
              <a:spLocks noChangeArrowheads="1"/>
            </p:cNvSpPr>
            <p:nvPr/>
          </p:nvSpPr>
          <p:spPr bwMode="auto">
            <a:xfrm>
              <a:off x="7289800" y="4749800"/>
              <a:ext cx="1644650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74B8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en-US" sz="1000">
                  <a:solidFill>
                    <a:prstClr val="black"/>
                  </a:solidFill>
                </a:rPr>
                <a:t>Text</a:t>
              </a:r>
            </a:p>
          </p:txBody>
        </p:sp>
        <p:sp>
          <p:nvSpPr>
            <p:cNvPr id="40" name="Rectangle 44"/>
            <p:cNvSpPr>
              <a:spLocks noChangeArrowheads="1"/>
            </p:cNvSpPr>
            <p:nvPr/>
          </p:nvSpPr>
          <p:spPr bwMode="auto">
            <a:xfrm>
              <a:off x="7289800" y="5461000"/>
              <a:ext cx="1644650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74B8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en-US" sz="1000">
                  <a:solidFill>
                    <a:prstClr val="black"/>
                  </a:solidFill>
                </a:rPr>
                <a:t>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047236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_Bkgd_Division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lnDef>
  </a:objectDefaults>
  <a:extraClrSchemeLst>
    <a:extraClrScheme>
      <a:clrScheme name="White_Bkgd_Divis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_Bkgd_Divis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86B3"/>
        </a:accent1>
        <a:accent2>
          <a:srgbClr val="2FB457"/>
        </a:accent2>
        <a:accent3>
          <a:srgbClr val="FFFFFF"/>
        </a:accent3>
        <a:accent4>
          <a:srgbClr val="000000"/>
        </a:accent4>
        <a:accent5>
          <a:srgbClr val="ADC3D6"/>
        </a:accent5>
        <a:accent6>
          <a:srgbClr val="2AA34E"/>
        </a:accent6>
        <a:hlink>
          <a:srgbClr val="DF6F1D"/>
        </a:hlink>
        <a:folHlink>
          <a:srgbClr val="FFD5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98</Words>
  <Application>Microsoft Office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Office Theme</vt:lpstr>
      <vt:lpstr>White_Bkgd_Division</vt:lpstr>
      <vt:lpstr>Photo Editor Photo</vt:lpstr>
      <vt:lpstr>Template- Market Sizing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Template- Market Sizing</dc:title>
  <dc:creator>Kapil, Vinesh G. (GH/AA/CAII)</dc:creator>
  <cp:lastModifiedBy>USAID</cp:lastModifiedBy>
  <cp:revision>4</cp:revision>
  <dcterms:created xsi:type="dcterms:W3CDTF">2006-08-16T00:00:00Z</dcterms:created>
  <dcterms:modified xsi:type="dcterms:W3CDTF">2015-01-22T16:29:41Z</dcterms:modified>
</cp:coreProperties>
</file>