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EE42E-FD59-4F69-A2CA-62C0596689CE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659FF-A16D-4CFB-A90C-B1E2D068E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3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13655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985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7104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4611542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359411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85480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6972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62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98317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636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183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8810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20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18361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9771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5541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Knowledge Mapping Tool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25" name="Group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262411"/>
              </p:ext>
            </p:extLst>
          </p:nvPr>
        </p:nvGraphicFramePr>
        <p:xfrm>
          <a:off x="571500" y="1219200"/>
          <a:ext cx="8015288" cy="1073815"/>
        </p:xfrm>
        <a:graphic>
          <a:graphicData uri="http://schemas.openxmlformats.org/drawingml/2006/table">
            <a:tbl>
              <a:tblPr/>
              <a:tblGrid>
                <a:gridCol w="3136900"/>
                <a:gridCol w="4878388"/>
              </a:tblGrid>
              <a:tr h="3573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Health element / product class</a:t>
                      </a: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73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Stakeholder (patient, physician,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pharma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9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Focus market (country, rural/urban, etc.)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AutoShape 26"/>
          <p:cNvSpPr>
            <a:spLocks noChangeArrowheads="1"/>
          </p:cNvSpPr>
          <p:nvPr/>
        </p:nvSpPr>
        <p:spPr bwMode="auto">
          <a:xfrm rot="5400000">
            <a:off x="2152813" y="3782907"/>
            <a:ext cx="231775" cy="495300"/>
          </a:xfrm>
          <a:prstGeom prst="rightArrow">
            <a:avLst>
              <a:gd name="adj1" fmla="val 53852"/>
              <a:gd name="adj2" fmla="val 61593"/>
            </a:avLst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lIns="88697" tIns="44347" rIns="88697" bIns="44347" anchor="ctr"/>
          <a:lstStyle/>
          <a:p>
            <a:pPr defTabSz="799769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100" kern="0">
              <a:solidFill>
                <a:srgbClr val="FFFFFF"/>
              </a:solidFill>
              <a:sym typeface="Symbol" pitchFamily="18" charset="2"/>
            </a:endParaRPr>
          </a:p>
        </p:txBody>
      </p:sp>
      <p:sp>
        <p:nvSpPr>
          <p:cNvPr id="27" name="AutoShape 26"/>
          <p:cNvSpPr>
            <a:spLocks noChangeArrowheads="1"/>
          </p:cNvSpPr>
          <p:nvPr/>
        </p:nvSpPr>
        <p:spPr bwMode="auto">
          <a:xfrm rot="16200000">
            <a:off x="6832764" y="3781320"/>
            <a:ext cx="231775" cy="495300"/>
          </a:xfrm>
          <a:prstGeom prst="rightArrow">
            <a:avLst>
              <a:gd name="adj1" fmla="val 53852"/>
              <a:gd name="adj2" fmla="val 61593"/>
            </a:avLst>
          </a:prstGeom>
          <a:solidFill>
            <a:srgbClr val="336699"/>
          </a:solidFill>
          <a:ln w="9525">
            <a:noFill/>
            <a:miter lim="800000"/>
            <a:headEnd/>
            <a:tailEnd/>
          </a:ln>
        </p:spPr>
        <p:txBody>
          <a:bodyPr vert="eaVert" wrap="none" lIns="88697" tIns="44347" rIns="88697" bIns="44347" anchor="ctr"/>
          <a:lstStyle/>
          <a:p>
            <a:pPr defTabSz="799769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100" kern="0">
              <a:solidFill>
                <a:srgbClr val="FFFFFF"/>
              </a:solidFill>
              <a:sym typeface="Symbol" pitchFamily="18" charset="2"/>
            </a:endParaRPr>
          </a:p>
        </p:txBody>
      </p:sp>
      <p:graphicFrame>
        <p:nvGraphicFramePr>
          <p:cNvPr id="28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616233"/>
              </p:ext>
            </p:extLst>
          </p:nvPr>
        </p:nvGraphicFramePr>
        <p:xfrm>
          <a:off x="571504" y="2549419"/>
          <a:ext cx="3157538" cy="2889250"/>
        </p:xfrm>
        <a:graphic>
          <a:graphicData uri="http://schemas.openxmlformats.org/drawingml/2006/table">
            <a:tbl>
              <a:tblPr/>
              <a:tblGrid>
                <a:gridCol w="3157538"/>
              </a:tblGrid>
              <a:tr h="2825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Current practice</a:t>
                      </a: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976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Current knowledge</a:t>
                      </a: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1F28"/>
                    </a:solidFill>
                  </a:tcPr>
                </a:tc>
              </a:tr>
              <a:tr h="92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AutoShape 22"/>
          <p:cNvSpPr>
            <a:spLocks noChangeArrowheads="1"/>
          </p:cNvSpPr>
          <p:nvPr/>
        </p:nvSpPr>
        <p:spPr bwMode="auto">
          <a:xfrm>
            <a:off x="3854455" y="4654609"/>
            <a:ext cx="1581150" cy="392113"/>
          </a:xfrm>
          <a:prstGeom prst="rightArrow">
            <a:avLst>
              <a:gd name="adj1" fmla="val 49796"/>
              <a:gd name="adj2" fmla="val 91102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lIns="88697" tIns="44347" rIns="88697" bIns="44347" anchor="ctr"/>
          <a:lstStyle/>
          <a:p>
            <a:pPr defTabSz="799769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100" kern="0">
              <a:solidFill>
                <a:srgbClr val="FFFFFF"/>
              </a:solidFill>
              <a:sym typeface="Symbol" pitchFamily="18" charset="2"/>
            </a:endParaRP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3779838" y="4243447"/>
            <a:ext cx="1647825" cy="357187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wrap="none" lIns="88697" tIns="44347" rIns="88697" bIns="44347" anchor="ctr"/>
          <a:lstStyle/>
          <a:p>
            <a:pPr algn="ctr" defTabSz="799769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i="1" kern="0">
                <a:solidFill>
                  <a:srgbClr val="FFFFFF"/>
                </a:solidFill>
                <a:sym typeface="Symbol" pitchFamily="18" charset="2"/>
              </a:rPr>
              <a:t>Knowledge Shift</a:t>
            </a:r>
          </a:p>
        </p:txBody>
      </p:sp>
      <p:graphicFrame>
        <p:nvGraphicFramePr>
          <p:cNvPr id="31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077721"/>
              </p:ext>
            </p:extLst>
          </p:nvPr>
        </p:nvGraphicFramePr>
        <p:xfrm>
          <a:off x="5483388" y="2549419"/>
          <a:ext cx="3103563" cy="2889250"/>
        </p:xfrm>
        <a:graphic>
          <a:graphicData uri="http://schemas.openxmlformats.org/drawingml/2006/table">
            <a:tbl>
              <a:tblPr/>
              <a:tblGrid>
                <a:gridCol w="3103563"/>
              </a:tblGrid>
              <a:tr h="2825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Future practice</a:t>
                      </a: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1F28"/>
                    </a:solidFill>
                  </a:tcPr>
                </a:tc>
              </a:tr>
              <a:tr h="976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Future knowledge</a:t>
                      </a: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1F28"/>
                    </a:solidFill>
                  </a:tcPr>
                </a:tc>
              </a:tr>
              <a:tr h="9286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328" marR="91328" marT="45664" marB="45664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318000" y="1416050"/>
            <a:ext cx="3835400" cy="64135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sym typeface="Symbol" pitchFamily="18" charset="2"/>
              </a:rPr>
              <a:t>Knowledge maps are a picture of current practice and knowledge for a specific stakeholder at a point in time</a:t>
            </a:r>
          </a:p>
        </p:txBody>
      </p:sp>
      <p:sp>
        <p:nvSpPr>
          <p:cNvPr id="33" name="Oval 32"/>
          <p:cNvSpPr/>
          <p:nvPr/>
        </p:nvSpPr>
        <p:spPr>
          <a:xfrm>
            <a:off x="3902074" y="1484319"/>
            <a:ext cx="474663" cy="474662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973928" y="2898669"/>
            <a:ext cx="2433637" cy="8429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sym typeface="Symbol" pitchFamily="18" charset="2"/>
              </a:rPr>
              <a:t>A detailed description of the desired future practice based on insightful understanding</a:t>
            </a:r>
          </a:p>
        </p:txBody>
      </p:sp>
      <p:sp>
        <p:nvSpPr>
          <p:cNvPr id="35" name="Oval 34"/>
          <p:cNvSpPr/>
          <p:nvPr/>
        </p:nvSpPr>
        <p:spPr>
          <a:xfrm>
            <a:off x="5551492" y="3060594"/>
            <a:ext cx="474662" cy="47625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4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970590" y="4548084"/>
            <a:ext cx="2435225" cy="84296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What must be understood to enable the customer to change from current practice to future practice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065213" y="2898668"/>
            <a:ext cx="2435225" cy="8429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sym typeface="Symbol" pitchFamily="18" charset="2"/>
              </a:rPr>
              <a:t>A detailed description of the actual practice today based on factual, observed practice rather than theoretical or claimed practice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31875" y="4572059"/>
            <a:ext cx="2433638" cy="82232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sym typeface="Symbol" pitchFamily="18" charset="2"/>
              </a:rPr>
              <a:t>The current knowledge which drives the current practice</a:t>
            </a:r>
          </a:p>
        </p:txBody>
      </p:sp>
      <p:sp>
        <p:nvSpPr>
          <p:cNvPr id="39" name="Oval 38"/>
          <p:cNvSpPr/>
          <p:nvPr/>
        </p:nvSpPr>
        <p:spPr>
          <a:xfrm>
            <a:off x="579438" y="4740173"/>
            <a:ext cx="476250" cy="474663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3</a:t>
            </a:r>
          </a:p>
        </p:txBody>
      </p:sp>
      <p:sp>
        <p:nvSpPr>
          <p:cNvPr id="40" name="Oval 39"/>
          <p:cNvSpPr/>
          <p:nvPr/>
        </p:nvSpPr>
        <p:spPr>
          <a:xfrm>
            <a:off x="625476" y="3003447"/>
            <a:ext cx="474663" cy="474663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2</a:t>
            </a:r>
          </a:p>
        </p:txBody>
      </p:sp>
      <p:sp>
        <p:nvSpPr>
          <p:cNvPr id="41" name="Oval 40"/>
          <p:cNvSpPr/>
          <p:nvPr/>
        </p:nvSpPr>
        <p:spPr>
          <a:xfrm>
            <a:off x="5549900" y="4733819"/>
            <a:ext cx="474663" cy="474663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5</a:t>
            </a:r>
          </a:p>
        </p:txBody>
      </p:sp>
      <p:sp>
        <p:nvSpPr>
          <p:cNvPr id="42" name="Rectangle 66"/>
          <p:cNvSpPr>
            <a:spLocks noChangeArrowheads="1"/>
          </p:cNvSpPr>
          <p:nvPr/>
        </p:nvSpPr>
        <p:spPr bwMode="auto">
          <a:xfrm>
            <a:off x="1536700" y="5556146"/>
            <a:ext cx="4413250" cy="6842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0" b="1" kern="0" dirty="0">
                <a:solidFill>
                  <a:srgbClr val="AEE8FB">
                    <a:lumMod val="10000"/>
                  </a:srgbClr>
                </a:solidFill>
                <a:sym typeface="Symbol" pitchFamily="18" charset="2"/>
              </a:rPr>
              <a:t>Data and evidence</a:t>
            </a:r>
          </a:p>
        </p:txBody>
      </p:sp>
      <p:sp>
        <p:nvSpPr>
          <p:cNvPr id="43" name="Oval 15"/>
          <p:cNvSpPr/>
          <p:nvPr/>
        </p:nvSpPr>
        <p:spPr>
          <a:xfrm>
            <a:off x="1703393" y="5638800"/>
            <a:ext cx="474662" cy="474663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algn="ctr"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0" dirty="0">
                <a:solidFill>
                  <a:srgbClr val="336699"/>
                </a:solidFill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807116" y="5486400"/>
            <a:ext cx="3779836" cy="838199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6699"/>
            </a:solidFill>
            <a:prstDash val="solid"/>
          </a:ln>
          <a:effectLst/>
        </p:spPr>
        <p:txBody>
          <a:bodyPr lIns="88807" tIns="44396" rIns="88807" bIns="44396" anchor="ctr"/>
          <a:lstStyle/>
          <a:p>
            <a:pPr defTabSz="79976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100" kern="0" dirty="0">
                <a:solidFill>
                  <a:srgbClr val="000000"/>
                </a:solidFill>
                <a:sym typeface="Symbol" pitchFamily="18" charset="2"/>
              </a:rPr>
              <a:t>The shift from current to future knowledge must be supported by data and evidence. This may show that additional data and evidence is needed to enable the future knowledge</a:t>
            </a:r>
          </a:p>
        </p:txBody>
      </p:sp>
    </p:spTree>
    <p:extLst>
      <p:ext uri="{BB962C8B-B14F-4D97-AF65-F5344CB8AC3E}">
        <p14:creationId xmlns:p14="http://schemas.microsoft.com/office/powerpoint/2010/main" val="17079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151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White_Bkgd_Division</vt:lpstr>
      <vt:lpstr>Photo Editor Photo</vt:lpstr>
      <vt:lpstr>Template — Knowledge Mapping Tool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I. TOOL — KNOWLEDGE MAPPING TOOL</dc:title>
  <dc:creator>USAID</dc:creator>
  <cp:lastModifiedBy>USAID</cp:lastModifiedBy>
  <cp:revision>4</cp:revision>
  <dcterms:created xsi:type="dcterms:W3CDTF">2014-09-15T14:35:11Z</dcterms:created>
  <dcterms:modified xsi:type="dcterms:W3CDTF">2014-10-16T14:23:21Z</dcterms:modified>
</cp:coreProperties>
</file>