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0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1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92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00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4238830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97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922606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562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6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60837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80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34564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74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527500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7443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0039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20712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0084432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846967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5814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6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0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3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6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0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87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94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6D653-C30B-470D-B071-69F663BCA303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120FC-C790-4676-890F-807D01B3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9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23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152403" y="71122"/>
            <a:ext cx="5850205" cy="620713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—Target Group Analysis</a:t>
            </a:r>
            <a:r>
              <a:rPr lang="en-US" sz="24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24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800" i="1" dirty="0" smtClean="0">
                <a:solidFill>
                  <a:schemeClr val="bg2">
                    <a:lumMod val="10000"/>
                  </a:schemeClr>
                </a:solidFill>
              </a:rPr>
              <a:t>Sample </a:t>
            </a:r>
            <a:r>
              <a:rPr lang="en-US" sz="1800" i="1" dirty="0" smtClean="0">
                <a:solidFill>
                  <a:schemeClr val="bg2">
                    <a:lumMod val="10000"/>
                  </a:schemeClr>
                </a:solidFill>
              </a:rPr>
              <a:t>of </a:t>
            </a:r>
            <a:r>
              <a:rPr lang="en-US" sz="1800" i="1" dirty="0" smtClean="0">
                <a:solidFill>
                  <a:schemeClr val="bg2">
                    <a:lumMod val="10000"/>
                  </a:schemeClr>
                </a:solidFill>
              </a:rPr>
              <a:t>Target </a:t>
            </a:r>
            <a:r>
              <a:rPr lang="en-US" sz="1800" i="1" dirty="0" smtClean="0">
                <a:solidFill>
                  <a:schemeClr val="bg2">
                    <a:lumMod val="10000"/>
                  </a:schemeClr>
                </a:solidFill>
              </a:rPr>
              <a:t>Market Analysis</a:t>
            </a:r>
            <a:endParaRPr lang="en-US" sz="2000" i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52400" y="1013157"/>
            <a:ext cx="9271945" cy="5272762"/>
            <a:chOff x="152404" y="1571897"/>
            <a:chExt cx="9271945" cy="5272762"/>
          </a:xfrm>
        </p:grpSpPr>
        <p:sp>
          <p:nvSpPr>
            <p:cNvPr id="3" name="Rounded Rectangle 2"/>
            <p:cNvSpPr/>
            <p:nvPr/>
          </p:nvSpPr>
          <p:spPr>
            <a:xfrm>
              <a:off x="264478" y="5565890"/>
              <a:ext cx="4232099" cy="1241310"/>
            </a:xfrm>
            <a:prstGeom prst="round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Symbol" pitchFamily="18" charset="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62059" y="5567374"/>
              <a:ext cx="41148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sym typeface="Symbol" pitchFamily="18" charset="2"/>
                </a:rPr>
                <a:t>Target Group Today</a:t>
              </a:r>
            </a:p>
          </p:txBody>
        </p:sp>
        <p:sp>
          <p:nvSpPr>
            <p:cNvPr id="56" name="Rectangle 59"/>
            <p:cNvSpPr>
              <a:spLocks noChangeArrowheads="1"/>
            </p:cNvSpPr>
            <p:nvPr/>
          </p:nvSpPr>
          <p:spPr bwMode="auto">
            <a:xfrm>
              <a:off x="242911" y="5830538"/>
              <a:ext cx="4192163" cy="834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</a:pPr>
              <a:r>
                <a:rPr lang="en-ZA" sz="1100" b="1" dirty="0">
                  <a:solidFill>
                    <a:prstClr val="black"/>
                  </a:solidFill>
                  <a:sym typeface="Symbol" pitchFamily="18" charset="2"/>
                </a:rPr>
                <a:t>Attitude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TG is unaware of 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product ____ </a:t>
              </a: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and other family planning solutions</a:t>
              </a:r>
            </a:p>
            <a:p>
              <a:pPr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</a:pPr>
              <a:r>
                <a:rPr lang="en-ZA" sz="1100" b="1" dirty="0">
                  <a:solidFill>
                    <a:prstClr val="black"/>
                  </a:solidFill>
                  <a:sym typeface="Symbol" pitchFamily="18" charset="2"/>
                </a:rPr>
                <a:t>Behavior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TG does not actively seek 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family planning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 </a:t>
              </a: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methods of any kind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75950" y="5539666"/>
              <a:ext cx="41148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sym typeface="Symbol" pitchFamily="18" charset="2"/>
                </a:rPr>
                <a:t>Target Group Future</a:t>
              </a:r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4547566" y="5821302"/>
              <a:ext cx="4342134" cy="1023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</a:pPr>
              <a:r>
                <a:rPr lang="en-ZA" sz="1100" b="1" dirty="0">
                  <a:solidFill>
                    <a:prstClr val="black"/>
                  </a:solidFill>
                  <a:sym typeface="Symbol" pitchFamily="18" charset="2"/>
                </a:rPr>
                <a:t>Attitude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TG is informed &amp; comfortable with 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product ____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, </a:t>
              </a: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aware and supportive of 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family planning products</a:t>
              </a:r>
              <a:endParaRPr lang="en-ZA" sz="1100" dirty="0">
                <a:solidFill>
                  <a:prstClr val="black"/>
                </a:solidFill>
                <a:sym typeface="Symbol" pitchFamily="18" charset="2"/>
              </a:endParaRPr>
            </a:p>
            <a:p>
              <a:pPr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</a:pPr>
              <a:r>
                <a:rPr lang="en-ZA" sz="1100" b="1" dirty="0">
                  <a:solidFill>
                    <a:prstClr val="black"/>
                  </a:solidFill>
                  <a:sym typeface="Symbol" pitchFamily="18" charset="2"/>
                </a:rPr>
                <a:t>Behavior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1100" dirty="0">
                  <a:solidFill>
                    <a:prstClr val="black"/>
                  </a:solidFill>
                  <a:sym typeface="Symbol" pitchFamily="18" charset="2"/>
                </a:rPr>
                <a:t>TG understands and </a:t>
              </a:r>
              <a:r>
                <a:rPr lang="en-ZA" sz="1100" dirty="0" smtClean="0">
                  <a:solidFill>
                    <a:prstClr val="black"/>
                  </a:solidFill>
                  <a:sym typeface="Symbol" pitchFamily="18" charset="2"/>
                </a:rPr>
                <a:t>utilizes product ____.</a:t>
              </a:r>
              <a:endParaRPr lang="en-ZA" sz="1100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4564378" y="5565890"/>
              <a:ext cx="4232099" cy="1241310"/>
            </a:xfrm>
            <a:prstGeom prst="round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Symbol" pitchFamily="18" charset="2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52404" y="5474071"/>
              <a:ext cx="8856325" cy="0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>
              <a:off x="5525210" y="2421222"/>
              <a:ext cx="2908149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5944984" y="3500385"/>
              <a:ext cx="2488374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530714" y="4590013"/>
              <a:ext cx="2902644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505795" y="2428697"/>
              <a:ext cx="2975589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05795" y="3500385"/>
              <a:ext cx="2550309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505794" y="4581043"/>
              <a:ext cx="2970084" cy="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ctangle 59"/>
            <p:cNvSpPr>
              <a:spLocks noChangeArrowheads="1"/>
            </p:cNvSpPr>
            <p:nvPr/>
          </p:nvSpPr>
          <p:spPr bwMode="auto">
            <a:xfrm>
              <a:off x="599384" y="1571897"/>
              <a:ext cx="2741960" cy="836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Married women aged 20 to 34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Literate and Speaks English / Hinglish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 $10k &lt; income &lt; $3k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Urban / peri-urban</a:t>
              </a:r>
            </a:p>
            <a:p>
              <a:pPr marL="182563" indent="-182563" eaLnBrk="0" hangingPunct="0">
                <a:lnSpc>
                  <a:spcPct val="110000"/>
                </a:lnSpc>
                <a:buClr>
                  <a:srgbClr val="000000"/>
                </a:buClr>
                <a:buSzPct val="100000"/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Slightly educated –some secondary school</a:t>
              </a:r>
            </a:p>
          </p:txBody>
        </p:sp>
        <p:sp>
          <p:nvSpPr>
            <p:cNvPr id="47" name="Rectangle 60"/>
            <p:cNvSpPr>
              <a:spLocks noChangeArrowheads="1"/>
            </p:cNvSpPr>
            <p:nvPr/>
          </p:nvSpPr>
          <p:spPr bwMode="auto">
            <a:xfrm>
              <a:off x="6345466" y="1613138"/>
              <a:ext cx="3078883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 smtClean="0">
                  <a:solidFill>
                    <a:prstClr val="black"/>
                  </a:solidFill>
                  <a:sym typeface="Symbol" pitchFamily="18" charset="2"/>
                </a:rPr>
                <a:t>Husband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 smtClean="0">
                  <a:solidFill>
                    <a:prstClr val="black"/>
                  </a:solidFill>
                  <a:sym typeface="Symbol" pitchFamily="18" charset="2"/>
                </a:rPr>
                <a:t>Close friends</a:t>
              </a:r>
              <a:endParaRPr lang="en-ZA" sz="900" dirty="0">
                <a:solidFill>
                  <a:prstClr val="black"/>
                </a:solidFill>
                <a:sym typeface="Symbol" pitchFamily="18" charset="2"/>
              </a:endParaRP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Mother-in-Law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Women in local community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Local clinicians and healthcare providers</a:t>
              </a:r>
            </a:p>
          </p:txBody>
        </p:sp>
        <p:sp>
          <p:nvSpPr>
            <p:cNvPr id="48" name="Rectangle 61"/>
            <p:cNvSpPr>
              <a:spLocks noChangeArrowheads="1"/>
            </p:cNvSpPr>
            <p:nvPr/>
          </p:nvSpPr>
          <p:spPr bwMode="auto">
            <a:xfrm>
              <a:off x="6344228" y="2471381"/>
              <a:ext cx="2246143" cy="1039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Approval by husband / mother / mother-in-law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Utilization of VAS on phone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Visit to healthcare clinic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Recommendation by HCP / pharmacist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Supported by community leaders</a:t>
              </a:r>
            </a:p>
            <a:p>
              <a:pPr marL="182563" indent="-182563">
                <a:buFont typeface="Arial" pitchFamily="34" charset="0"/>
                <a:buChar char="•"/>
              </a:pPr>
              <a:endParaRPr lang="en-ZA" sz="900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  <p:sp>
          <p:nvSpPr>
            <p:cNvPr id="49" name="Rectangle 62"/>
            <p:cNvSpPr>
              <a:spLocks noChangeArrowheads="1"/>
            </p:cNvSpPr>
            <p:nvPr/>
          </p:nvSpPr>
          <p:spPr bwMode="auto">
            <a:xfrm>
              <a:off x="6352052" y="3590066"/>
              <a:ext cx="2537648" cy="1061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Lack of interest in </a:t>
              </a: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 </a:t>
              </a:r>
              <a:r>
                <a:rPr lang="en-ZA" sz="900" dirty="0" smtClean="0">
                  <a:solidFill>
                    <a:srgbClr val="000000"/>
                  </a:solidFill>
                  <a:sym typeface="Symbol" pitchFamily="18" charset="2"/>
                </a:rPr>
                <a:t>family planning products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 smtClean="0">
                  <a:solidFill>
                    <a:srgbClr val="000000"/>
                  </a:solidFill>
                  <a:sym typeface="Symbol" pitchFamily="18" charset="2"/>
                </a:rPr>
                <a:t>Lack </a:t>
              </a: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of understanding (product)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Lack of understanding (app/phone)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Lack of belief in the service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 err="1" smtClean="0">
                  <a:solidFill>
                    <a:srgbClr val="000000"/>
                  </a:solidFill>
                  <a:sym typeface="Symbol" pitchFamily="18" charset="2"/>
                </a:rPr>
                <a:t>LIteracy</a:t>
              </a:r>
              <a:endParaRPr lang="en-ZA" sz="900" dirty="0">
                <a:solidFill>
                  <a:srgbClr val="000000"/>
                </a:solidFill>
                <a:sym typeface="Symbol" pitchFamily="18" charset="2"/>
              </a:endParaRP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 smtClean="0">
                  <a:solidFill>
                    <a:srgbClr val="000000"/>
                  </a:solidFill>
                  <a:sym typeface="Symbol" pitchFamily="18" charset="2"/>
                </a:rPr>
                <a:t>Uninformed/disapproving </a:t>
              </a: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husband</a:t>
              </a:r>
            </a:p>
            <a:p>
              <a:pPr marL="182563" indent="-182563">
                <a:buFont typeface="Arial" pitchFamily="34" charset="0"/>
                <a:buChar char="•"/>
              </a:pPr>
              <a:endParaRPr lang="en-ZA" sz="900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  <p:sp>
          <p:nvSpPr>
            <p:cNvPr id="50" name="Rectangle 63"/>
            <p:cNvSpPr>
              <a:spLocks noChangeArrowheads="1"/>
            </p:cNvSpPr>
            <p:nvPr/>
          </p:nvSpPr>
          <p:spPr bwMode="auto">
            <a:xfrm>
              <a:off x="6344599" y="4690199"/>
              <a:ext cx="2697574" cy="768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Family planning / prevention organizations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Healthcare workers (ASHAs / PCPs)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prstClr val="black"/>
                  </a:solidFill>
                  <a:sym typeface="Symbol" pitchFamily="18" charset="2"/>
                </a:rPr>
                <a:t>Drug shops / pharmacies</a:t>
              </a:r>
            </a:p>
            <a:p>
              <a:pPr marL="182563" indent="-182563">
                <a:buFont typeface="Arial" pitchFamily="34" charset="0"/>
                <a:buChar char="•"/>
              </a:pPr>
              <a:endParaRPr lang="en-ZA" sz="900" dirty="0">
                <a:solidFill>
                  <a:prstClr val="black"/>
                </a:solidFill>
                <a:sym typeface="Symbol" pitchFamily="18" charset="2"/>
              </a:endParaRPr>
            </a:p>
            <a:p>
              <a:pPr marL="182563" indent="-182563">
                <a:buFont typeface="Arial" pitchFamily="34" charset="0"/>
                <a:buChar char="•"/>
              </a:pPr>
              <a:endParaRPr lang="en-ZA" sz="900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1" name="Rectangle 64"/>
            <p:cNvSpPr>
              <a:spLocks noChangeArrowheads="1"/>
            </p:cNvSpPr>
            <p:nvPr/>
          </p:nvSpPr>
          <p:spPr bwMode="auto">
            <a:xfrm>
              <a:off x="599383" y="2463304"/>
              <a:ext cx="2184210" cy="90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Limited TV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Radio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Print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Limited internet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No social media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No phone-based internet</a:t>
              </a:r>
            </a:p>
          </p:txBody>
        </p:sp>
        <p:sp>
          <p:nvSpPr>
            <p:cNvPr id="52" name="Rectangle 65"/>
            <p:cNvSpPr>
              <a:spLocks noChangeArrowheads="1"/>
            </p:cNvSpPr>
            <p:nvPr/>
          </p:nvSpPr>
          <p:spPr bwMode="auto">
            <a:xfrm>
              <a:off x="590148" y="4645894"/>
              <a:ext cx="2642521" cy="660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Limited access to specialist doctors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Limited access to / awareness of IUDs / pill / implants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ZA" sz="900" dirty="0">
                  <a:solidFill>
                    <a:srgbClr val="000000"/>
                  </a:solidFill>
                  <a:sym typeface="Symbol" pitchFamily="18" charset="2"/>
                </a:rPr>
                <a:t>Clinic-based care</a:t>
              </a:r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599383" y="3579604"/>
              <a:ext cx="202868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82563" indent="-182563">
                <a:buFont typeface="Arial" pitchFamily="34" charset="0"/>
                <a:buChar char="•"/>
              </a:pPr>
              <a:r>
                <a:rPr lang="en-US" sz="900" dirty="0">
                  <a:solidFill>
                    <a:srgbClr val="000000"/>
                  </a:solidFill>
                  <a:sym typeface="Symbol" pitchFamily="18" charset="2"/>
                </a:rPr>
                <a:t>Stable source of income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US" sz="900" dirty="0">
                  <a:solidFill>
                    <a:srgbClr val="000000"/>
                  </a:solidFill>
                  <a:sym typeface="Symbol" pitchFamily="18" charset="2"/>
                </a:rPr>
                <a:t>Safe and secure housing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US" sz="900" dirty="0">
                  <a:solidFill>
                    <a:srgbClr val="000000"/>
                  </a:solidFill>
                  <a:sym typeface="Symbol" pitchFamily="18" charset="2"/>
                </a:rPr>
                <a:t>Educated children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US" sz="900" dirty="0">
                  <a:solidFill>
                    <a:srgbClr val="000000"/>
                  </a:solidFill>
                  <a:sym typeface="Symbol" pitchFamily="18" charset="2"/>
                </a:rPr>
                <a:t>Acceptance and recognition by community</a:t>
              </a:r>
            </a:p>
            <a:p>
              <a:pPr marL="182563" indent="-182563">
                <a:buFont typeface="Arial" pitchFamily="34" charset="0"/>
                <a:buChar char="•"/>
              </a:pPr>
              <a:r>
                <a:rPr lang="en-US" sz="900" dirty="0">
                  <a:solidFill>
                    <a:srgbClr val="000000"/>
                  </a:solidFill>
                  <a:sym typeface="Symbol" pitchFamily="18" charset="2"/>
                </a:rPr>
                <a:t>Approval by family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735457" y="1697794"/>
              <a:ext cx="3566160" cy="3654509"/>
              <a:chOff x="2735457" y="1697794"/>
              <a:chExt cx="3566160" cy="3654509"/>
            </a:xfrm>
          </p:grpSpPr>
          <p:sp>
            <p:nvSpPr>
              <p:cNvPr id="4" name="Oval 3"/>
              <p:cNvSpPr/>
              <p:nvPr/>
            </p:nvSpPr>
            <p:spPr bwMode="auto">
              <a:xfrm>
                <a:off x="2735457" y="1719525"/>
                <a:ext cx="3566160" cy="3566163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endParaRPr lang="en-US" sz="600">
                  <a:solidFill>
                    <a:prstClr val="black"/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grpSp>
            <p:nvGrpSpPr>
              <p:cNvPr id="9" name="Group 126"/>
              <p:cNvGrpSpPr>
                <a:grpSpLocks/>
              </p:cNvGrpSpPr>
              <p:nvPr/>
            </p:nvGrpSpPr>
            <p:grpSpPr bwMode="auto">
              <a:xfrm>
                <a:off x="3057479" y="1984774"/>
                <a:ext cx="2893010" cy="3029729"/>
                <a:chOff x="3972" y="2730"/>
                <a:chExt cx="1172" cy="1172"/>
              </a:xfrm>
            </p:grpSpPr>
            <p:sp>
              <p:nvSpPr>
                <p:cNvPr id="10" name="Freeform 61"/>
                <p:cNvSpPr>
                  <a:spLocks noChangeAspect="1"/>
                </p:cNvSpPr>
                <p:nvPr/>
              </p:nvSpPr>
              <p:spPr bwMode="auto">
                <a:xfrm>
                  <a:off x="4553" y="2730"/>
                  <a:ext cx="414" cy="468"/>
                </a:xfrm>
                <a:custGeom>
                  <a:avLst/>
                  <a:gdLst>
                    <a:gd name="T0" fmla="*/ 0 w 848"/>
                    <a:gd name="T1" fmla="*/ 859 h 958"/>
                    <a:gd name="T2" fmla="*/ 0 w 848"/>
                    <a:gd name="T3" fmla="*/ 429 h 958"/>
                    <a:gd name="T4" fmla="*/ 0 w 848"/>
                    <a:gd name="T5" fmla="*/ 0 h 958"/>
                    <a:gd name="T6" fmla="*/ 30 w 848"/>
                    <a:gd name="T7" fmla="*/ 0 h 958"/>
                    <a:gd name="T8" fmla="*/ 59 w 848"/>
                    <a:gd name="T9" fmla="*/ 1 h 958"/>
                    <a:gd name="T10" fmla="*/ 88 w 848"/>
                    <a:gd name="T11" fmla="*/ 3 h 958"/>
                    <a:gd name="T12" fmla="*/ 118 w 848"/>
                    <a:gd name="T13" fmla="*/ 6 h 958"/>
                    <a:gd name="T14" fmla="*/ 147 w 848"/>
                    <a:gd name="T15" fmla="*/ 9 h 958"/>
                    <a:gd name="T16" fmla="*/ 176 w 848"/>
                    <a:gd name="T17" fmla="*/ 13 h 958"/>
                    <a:gd name="T18" fmla="*/ 205 w 848"/>
                    <a:gd name="T19" fmla="*/ 18 h 958"/>
                    <a:gd name="T20" fmla="*/ 234 w 848"/>
                    <a:gd name="T21" fmla="*/ 23 h 958"/>
                    <a:gd name="T22" fmla="*/ 263 w 848"/>
                    <a:gd name="T23" fmla="*/ 29 h 958"/>
                    <a:gd name="T24" fmla="*/ 291 w 848"/>
                    <a:gd name="T25" fmla="*/ 36 h 958"/>
                    <a:gd name="T26" fmla="*/ 320 w 848"/>
                    <a:gd name="T27" fmla="*/ 43 h 958"/>
                    <a:gd name="T28" fmla="*/ 348 w 848"/>
                    <a:gd name="T29" fmla="*/ 52 h 958"/>
                    <a:gd name="T30" fmla="*/ 362 w 848"/>
                    <a:gd name="T31" fmla="*/ 56 h 958"/>
                    <a:gd name="T32" fmla="*/ 376 w 848"/>
                    <a:gd name="T33" fmla="*/ 60 h 958"/>
                    <a:gd name="T34" fmla="*/ 404 w 848"/>
                    <a:gd name="T35" fmla="*/ 70 h 958"/>
                    <a:gd name="T36" fmla="*/ 431 w 848"/>
                    <a:gd name="T37" fmla="*/ 80 h 958"/>
                    <a:gd name="T38" fmla="*/ 459 w 848"/>
                    <a:gd name="T39" fmla="*/ 91 h 958"/>
                    <a:gd name="T40" fmla="*/ 486 w 848"/>
                    <a:gd name="T41" fmla="*/ 103 h 958"/>
                    <a:gd name="T42" fmla="*/ 513 w 848"/>
                    <a:gd name="T43" fmla="*/ 115 h 958"/>
                    <a:gd name="T44" fmla="*/ 539 w 848"/>
                    <a:gd name="T45" fmla="*/ 128 h 958"/>
                    <a:gd name="T46" fmla="*/ 565 w 848"/>
                    <a:gd name="T47" fmla="*/ 141 h 958"/>
                    <a:gd name="T48" fmla="*/ 591 w 848"/>
                    <a:gd name="T49" fmla="*/ 155 h 958"/>
                    <a:gd name="T50" fmla="*/ 617 w 848"/>
                    <a:gd name="T51" fmla="*/ 170 h 958"/>
                    <a:gd name="T52" fmla="*/ 642 w 848"/>
                    <a:gd name="T53" fmla="*/ 185 h 958"/>
                    <a:gd name="T54" fmla="*/ 667 w 848"/>
                    <a:gd name="T55" fmla="*/ 201 h 958"/>
                    <a:gd name="T56" fmla="*/ 691 w 848"/>
                    <a:gd name="T57" fmla="*/ 218 h 958"/>
                    <a:gd name="T58" fmla="*/ 703 w 848"/>
                    <a:gd name="T59" fmla="*/ 227 h 958"/>
                    <a:gd name="T60" fmla="*/ 715 w 848"/>
                    <a:gd name="T61" fmla="*/ 235 h 958"/>
                    <a:gd name="T62" fmla="*/ 739 w 848"/>
                    <a:gd name="T63" fmla="*/ 253 h 958"/>
                    <a:gd name="T64" fmla="*/ 762 w 848"/>
                    <a:gd name="T65" fmla="*/ 271 h 958"/>
                    <a:gd name="T66" fmla="*/ 784 w 848"/>
                    <a:gd name="T67" fmla="*/ 290 h 958"/>
                    <a:gd name="T68" fmla="*/ 806 w 848"/>
                    <a:gd name="T69" fmla="*/ 310 h 958"/>
                    <a:gd name="T70" fmla="*/ 817 w 848"/>
                    <a:gd name="T71" fmla="*/ 320 h 958"/>
                    <a:gd name="T72" fmla="*/ 827 w 848"/>
                    <a:gd name="T73" fmla="*/ 330 h 958"/>
                    <a:gd name="T74" fmla="*/ 848 w 848"/>
                    <a:gd name="T75" fmla="*/ 351 h 958"/>
                    <a:gd name="T76" fmla="*/ 241 w 848"/>
                    <a:gd name="T77" fmla="*/ 958 h 958"/>
                    <a:gd name="T78" fmla="*/ 229 w 848"/>
                    <a:gd name="T79" fmla="*/ 947 h 958"/>
                    <a:gd name="T80" fmla="*/ 217 w 848"/>
                    <a:gd name="T81" fmla="*/ 936 h 958"/>
                    <a:gd name="T82" fmla="*/ 204 w 848"/>
                    <a:gd name="T83" fmla="*/ 926 h 958"/>
                    <a:gd name="T84" fmla="*/ 191 w 848"/>
                    <a:gd name="T85" fmla="*/ 917 h 958"/>
                    <a:gd name="T86" fmla="*/ 177 w 848"/>
                    <a:gd name="T87" fmla="*/ 908 h 958"/>
                    <a:gd name="T88" fmla="*/ 162 w 848"/>
                    <a:gd name="T89" fmla="*/ 900 h 958"/>
                    <a:gd name="T90" fmla="*/ 148 w 848"/>
                    <a:gd name="T91" fmla="*/ 892 h 958"/>
                    <a:gd name="T92" fmla="*/ 133 w 848"/>
                    <a:gd name="T93" fmla="*/ 885 h 958"/>
                    <a:gd name="T94" fmla="*/ 125 w 848"/>
                    <a:gd name="T95" fmla="*/ 882 h 958"/>
                    <a:gd name="T96" fmla="*/ 117 w 848"/>
                    <a:gd name="T97" fmla="*/ 879 h 958"/>
                    <a:gd name="T98" fmla="*/ 101 w 848"/>
                    <a:gd name="T99" fmla="*/ 874 h 958"/>
                    <a:gd name="T100" fmla="*/ 93 w 848"/>
                    <a:gd name="T101" fmla="*/ 872 h 958"/>
                    <a:gd name="T102" fmla="*/ 85 w 848"/>
                    <a:gd name="T103" fmla="*/ 869 h 958"/>
                    <a:gd name="T104" fmla="*/ 69 w 848"/>
                    <a:gd name="T105" fmla="*/ 866 h 958"/>
                    <a:gd name="T106" fmla="*/ 61 w 848"/>
                    <a:gd name="T107" fmla="*/ 864 h 958"/>
                    <a:gd name="T108" fmla="*/ 52 w 848"/>
                    <a:gd name="T109" fmla="*/ 863 h 958"/>
                    <a:gd name="T110" fmla="*/ 35 w 848"/>
                    <a:gd name="T111" fmla="*/ 861 h 958"/>
                    <a:gd name="T112" fmla="*/ 18 w 848"/>
                    <a:gd name="T113" fmla="*/ 859 h 958"/>
                    <a:gd name="T114" fmla="*/ 0 w 848"/>
                    <a:gd name="T115" fmla="*/ 859 h 9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48" h="958">
                      <a:moveTo>
                        <a:pt x="0" y="859"/>
                      </a:moveTo>
                      <a:lnTo>
                        <a:pt x="0" y="429"/>
                      </a:lnTo>
                      <a:lnTo>
                        <a:pt x="0" y="0"/>
                      </a:lnTo>
                      <a:lnTo>
                        <a:pt x="30" y="0"/>
                      </a:lnTo>
                      <a:lnTo>
                        <a:pt x="59" y="1"/>
                      </a:lnTo>
                      <a:lnTo>
                        <a:pt x="88" y="3"/>
                      </a:lnTo>
                      <a:lnTo>
                        <a:pt x="118" y="6"/>
                      </a:lnTo>
                      <a:lnTo>
                        <a:pt x="147" y="9"/>
                      </a:lnTo>
                      <a:lnTo>
                        <a:pt x="176" y="13"/>
                      </a:lnTo>
                      <a:lnTo>
                        <a:pt x="205" y="18"/>
                      </a:lnTo>
                      <a:lnTo>
                        <a:pt x="234" y="23"/>
                      </a:lnTo>
                      <a:lnTo>
                        <a:pt x="263" y="29"/>
                      </a:lnTo>
                      <a:lnTo>
                        <a:pt x="291" y="36"/>
                      </a:lnTo>
                      <a:lnTo>
                        <a:pt x="320" y="43"/>
                      </a:lnTo>
                      <a:lnTo>
                        <a:pt x="348" y="52"/>
                      </a:lnTo>
                      <a:lnTo>
                        <a:pt x="362" y="56"/>
                      </a:lnTo>
                      <a:lnTo>
                        <a:pt x="376" y="60"/>
                      </a:lnTo>
                      <a:lnTo>
                        <a:pt x="404" y="70"/>
                      </a:lnTo>
                      <a:lnTo>
                        <a:pt x="431" y="80"/>
                      </a:lnTo>
                      <a:lnTo>
                        <a:pt x="459" y="91"/>
                      </a:lnTo>
                      <a:lnTo>
                        <a:pt x="486" y="103"/>
                      </a:lnTo>
                      <a:lnTo>
                        <a:pt x="513" y="115"/>
                      </a:lnTo>
                      <a:lnTo>
                        <a:pt x="539" y="128"/>
                      </a:lnTo>
                      <a:lnTo>
                        <a:pt x="565" y="141"/>
                      </a:lnTo>
                      <a:lnTo>
                        <a:pt x="591" y="155"/>
                      </a:lnTo>
                      <a:lnTo>
                        <a:pt x="617" y="170"/>
                      </a:lnTo>
                      <a:lnTo>
                        <a:pt x="642" y="185"/>
                      </a:lnTo>
                      <a:lnTo>
                        <a:pt x="667" y="201"/>
                      </a:lnTo>
                      <a:lnTo>
                        <a:pt x="691" y="218"/>
                      </a:lnTo>
                      <a:lnTo>
                        <a:pt x="703" y="227"/>
                      </a:lnTo>
                      <a:lnTo>
                        <a:pt x="715" y="235"/>
                      </a:lnTo>
                      <a:lnTo>
                        <a:pt x="739" y="253"/>
                      </a:lnTo>
                      <a:lnTo>
                        <a:pt x="762" y="271"/>
                      </a:lnTo>
                      <a:lnTo>
                        <a:pt x="784" y="290"/>
                      </a:lnTo>
                      <a:lnTo>
                        <a:pt x="806" y="310"/>
                      </a:lnTo>
                      <a:lnTo>
                        <a:pt x="817" y="320"/>
                      </a:lnTo>
                      <a:lnTo>
                        <a:pt x="827" y="330"/>
                      </a:lnTo>
                      <a:lnTo>
                        <a:pt x="848" y="351"/>
                      </a:lnTo>
                      <a:lnTo>
                        <a:pt x="241" y="958"/>
                      </a:lnTo>
                      <a:lnTo>
                        <a:pt x="229" y="947"/>
                      </a:lnTo>
                      <a:lnTo>
                        <a:pt x="217" y="936"/>
                      </a:lnTo>
                      <a:lnTo>
                        <a:pt x="204" y="926"/>
                      </a:lnTo>
                      <a:lnTo>
                        <a:pt x="191" y="917"/>
                      </a:lnTo>
                      <a:lnTo>
                        <a:pt x="177" y="908"/>
                      </a:lnTo>
                      <a:lnTo>
                        <a:pt x="162" y="900"/>
                      </a:lnTo>
                      <a:lnTo>
                        <a:pt x="148" y="892"/>
                      </a:lnTo>
                      <a:lnTo>
                        <a:pt x="133" y="885"/>
                      </a:lnTo>
                      <a:lnTo>
                        <a:pt x="125" y="882"/>
                      </a:lnTo>
                      <a:lnTo>
                        <a:pt x="117" y="879"/>
                      </a:lnTo>
                      <a:lnTo>
                        <a:pt x="101" y="874"/>
                      </a:lnTo>
                      <a:lnTo>
                        <a:pt x="93" y="872"/>
                      </a:lnTo>
                      <a:lnTo>
                        <a:pt x="85" y="869"/>
                      </a:lnTo>
                      <a:lnTo>
                        <a:pt x="69" y="866"/>
                      </a:lnTo>
                      <a:lnTo>
                        <a:pt x="61" y="864"/>
                      </a:lnTo>
                      <a:lnTo>
                        <a:pt x="52" y="863"/>
                      </a:lnTo>
                      <a:lnTo>
                        <a:pt x="35" y="861"/>
                      </a:lnTo>
                      <a:lnTo>
                        <a:pt x="18" y="859"/>
                      </a:lnTo>
                      <a:lnTo>
                        <a:pt x="0" y="859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srgbClr val="318FC5">
                        <a:lumMod val="50000"/>
                      </a:srgbClr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1" name="Freeform 62"/>
                <p:cNvSpPr>
                  <a:spLocks noChangeAspect="1"/>
                </p:cNvSpPr>
                <p:nvPr/>
              </p:nvSpPr>
              <p:spPr bwMode="auto">
                <a:xfrm>
                  <a:off x="4673" y="2898"/>
                  <a:ext cx="468" cy="415"/>
                </a:xfrm>
                <a:custGeom>
                  <a:avLst/>
                  <a:gdLst>
                    <a:gd name="T0" fmla="*/ 0 w 958"/>
                    <a:gd name="T1" fmla="*/ 607 h 848"/>
                    <a:gd name="T2" fmla="*/ 607 w 958"/>
                    <a:gd name="T3" fmla="*/ 0 h 848"/>
                    <a:gd name="T4" fmla="*/ 628 w 958"/>
                    <a:gd name="T5" fmla="*/ 21 h 848"/>
                    <a:gd name="T6" fmla="*/ 648 w 958"/>
                    <a:gd name="T7" fmla="*/ 42 h 848"/>
                    <a:gd name="T8" fmla="*/ 668 w 958"/>
                    <a:gd name="T9" fmla="*/ 64 h 848"/>
                    <a:gd name="T10" fmla="*/ 687 w 958"/>
                    <a:gd name="T11" fmla="*/ 87 h 848"/>
                    <a:gd name="T12" fmla="*/ 705 w 958"/>
                    <a:gd name="T13" fmla="*/ 110 h 848"/>
                    <a:gd name="T14" fmla="*/ 723 w 958"/>
                    <a:gd name="T15" fmla="*/ 133 h 848"/>
                    <a:gd name="T16" fmla="*/ 740 w 958"/>
                    <a:gd name="T17" fmla="*/ 157 h 848"/>
                    <a:gd name="T18" fmla="*/ 748 w 958"/>
                    <a:gd name="T19" fmla="*/ 169 h 848"/>
                    <a:gd name="T20" fmla="*/ 756 w 958"/>
                    <a:gd name="T21" fmla="*/ 181 h 848"/>
                    <a:gd name="T22" fmla="*/ 772 w 958"/>
                    <a:gd name="T23" fmla="*/ 206 h 848"/>
                    <a:gd name="T24" fmla="*/ 788 w 958"/>
                    <a:gd name="T25" fmla="*/ 231 h 848"/>
                    <a:gd name="T26" fmla="*/ 803 w 958"/>
                    <a:gd name="T27" fmla="*/ 257 h 848"/>
                    <a:gd name="T28" fmla="*/ 817 w 958"/>
                    <a:gd name="T29" fmla="*/ 283 h 848"/>
                    <a:gd name="T30" fmla="*/ 830 w 958"/>
                    <a:gd name="T31" fmla="*/ 309 h 848"/>
                    <a:gd name="T32" fmla="*/ 843 w 958"/>
                    <a:gd name="T33" fmla="*/ 336 h 848"/>
                    <a:gd name="T34" fmla="*/ 856 w 958"/>
                    <a:gd name="T35" fmla="*/ 362 h 848"/>
                    <a:gd name="T36" fmla="*/ 867 w 958"/>
                    <a:gd name="T37" fmla="*/ 389 h 848"/>
                    <a:gd name="T38" fmla="*/ 878 w 958"/>
                    <a:gd name="T39" fmla="*/ 417 h 848"/>
                    <a:gd name="T40" fmla="*/ 888 w 958"/>
                    <a:gd name="T41" fmla="*/ 444 h 848"/>
                    <a:gd name="T42" fmla="*/ 898 w 958"/>
                    <a:gd name="T43" fmla="*/ 472 h 848"/>
                    <a:gd name="T44" fmla="*/ 907 w 958"/>
                    <a:gd name="T45" fmla="*/ 500 h 848"/>
                    <a:gd name="T46" fmla="*/ 915 w 958"/>
                    <a:gd name="T47" fmla="*/ 528 h 848"/>
                    <a:gd name="T48" fmla="*/ 923 w 958"/>
                    <a:gd name="T49" fmla="*/ 557 h 848"/>
                    <a:gd name="T50" fmla="*/ 930 w 958"/>
                    <a:gd name="T51" fmla="*/ 585 h 848"/>
                    <a:gd name="T52" fmla="*/ 936 w 958"/>
                    <a:gd name="T53" fmla="*/ 614 h 848"/>
                    <a:gd name="T54" fmla="*/ 941 w 958"/>
                    <a:gd name="T55" fmla="*/ 643 h 848"/>
                    <a:gd name="T56" fmla="*/ 946 w 958"/>
                    <a:gd name="T57" fmla="*/ 672 h 848"/>
                    <a:gd name="T58" fmla="*/ 950 w 958"/>
                    <a:gd name="T59" fmla="*/ 701 h 848"/>
                    <a:gd name="T60" fmla="*/ 953 w 958"/>
                    <a:gd name="T61" fmla="*/ 730 h 848"/>
                    <a:gd name="T62" fmla="*/ 956 w 958"/>
                    <a:gd name="T63" fmla="*/ 760 h 848"/>
                    <a:gd name="T64" fmla="*/ 957 w 958"/>
                    <a:gd name="T65" fmla="*/ 789 h 848"/>
                    <a:gd name="T66" fmla="*/ 958 w 958"/>
                    <a:gd name="T67" fmla="*/ 818 h 848"/>
                    <a:gd name="T68" fmla="*/ 958 w 958"/>
                    <a:gd name="T69" fmla="*/ 848 h 848"/>
                    <a:gd name="T70" fmla="*/ 529 w 958"/>
                    <a:gd name="T71" fmla="*/ 848 h 848"/>
                    <a:gd name="T72" fmla="*/ 99 w 958"/>
                    <a:gd name="T73" fmla="*/ 848 h 848"/>
                    <a:gd name="T74" fmla="*/ 99 w 958"/>
                    <a:gd name="T75" fmla="*/ 830 h 848"/>
                    <a:gd name="T76" fmla="*/ 98 w 958"/>
                    <a:gd name="T77" fmla="*/ 813 h 848"/>
                    <a:gd name="T78" fmla="*/ 97 w 958"/>
                    <a:gd name="T79" fmla="*/ 805 h 848"/>
                    <a:gd name="T80" fmla="*/ 96 w 958"/>
                    <a:gd name="T81" fmla="*/ 796 h 848"/>
                    <a:gd name="T82" fmla="*/ 94 w 958"/>
                    <a:gd name="T83" fmla="*/ 788 h 848"/>
                    <a:gd name="T84" fmla="*/ 93 w 958"/>
                    <a:gd name="T85" fmla="*/ 779 h 848"/>
                    <a:gd name="T86" fmla="*/ 89 w 958"/>
                    <a:gd name="T87" fmla="*/ 763 h 848"/>
                    <a:gd name="T88" fmla="*/ 84 w 958"/>
                    <a:gd name="T89" fmla="*/ 747 h 848"/>
                    <a:gd name="T90" fmla="*/ 79 w 958"/>
                    <a:gd name="T91" fmla="*/ 731 h 848"/>
                    <a:gd name="T92" fmla="*/ 73 w 958"/>
                    <a:gd name="T93" fmla="*/ 716 h 848"/>
                    <a:gd name="T94" fmla="*/ 66 w 958"/>
                    <a:gd name="T95" fmla="*/ 700 h 848"/>
                    <a:gd name="T96" fmla="*/ 58 w 958"/>
                    <a:gd name="T97" fmla="*/ 686 h 848"/>
                    <a:gd name="T98" fmla="*/ 50 w 958"/>
                    <a:gd name="T99" fmla="*/ 672 h 848"/>
                    <a:gd name="T100" fmla="*/ 41 w 958"/>
                    <a:gd name="T101" fmla="*/ 658 h 848"/>
                    <a:gd name="T102" fmla="*/ 32 w 958"/>
                    <a:gd name="T103" fmla="*/ 644 h 848"/>
                    <a:gd name="T104" fmla="*/ 22 w 958"/>
                    <a:gd name="T105" fmla="*/ 632 h 848"/>
                    <a:gd name="T106" fmla="*/ 11 w 958"/>
                    <a:gd name="T107" fmla="*/ 619 h 848"/>
                    <a:gd name="T108" fmla="*/ 0 w 958"/>
                    <a:gd name="T109" fmla="*/ 607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58" h="848">
                      <a:moveTo>
                        <a:pt x="0" y="607"/>
                      </a:moveTo>
                      <a:lnTo>
                        <a:pt x="607" y="0"/>
                      </a:lnTo>
                      <a:lnTo>
                        <a:pt x="628" y="21"/>
                      </a:lnTo>
                      <a:lnTo>
                        <a:pt x="648" y="42"/>
                      </a:lnTo>
                      <a:lnTo>
                        <a:pt x="668" y="64"/>
                      </a:lnTo>
                      <a:lnTo>
                        <a:pt x="687" y="87"/>
                      </a:lnTo>
                      <a:lnTo>
                        <a:pt x="705" y="110"/>
                      </a:lnTo>
                      <a:lnTo>
                        <a:pt x="723" y="133"/>
                      </a:lnTo>
                      <a:lnTo>
                        <a:pt x="740" y="157"/>
                      </a:lnTo>
                      <a:lnTo>
                        <a:pt x="748" y="169"/>
                      </a:lnTo>
                      <a:lnTo>
                        <a:pt x="756" y="181"/>
                      </a:lnTo>
                      <a:lnTo>
                        <a:pt x="772" y="206"/>
                      </a:lnTo>
                      <a:lnTo>
                        <a:pt x="788" y="231"/>
                      </a:lnTo>
                      <a:lnTo>
                        <a:pt x="803" y="257"/>
                      </a:lnTo>
                      <a:lnTo>
                        <a:pt x="817" y="283"/>
                      </a:lnTo>
                      <a:lnTo>
                        <a:pt x="830" y="309"/>
                      </a:lnTo>
                      <a:lnTo>
                        <a:pt x="843" y="336"/>
                      </a:lnTo>
                      <a:lnTo>
                        <a:pt x="856" y="362"/>
                      </a:lnTo>
                      <a:lnTo>
                        <a:pt x="867" y="389"/>
                      </a:lnTo>
                      <a:lnTo>
                        <a:pt x="878" y="417"/>
                      </a:lnTo>
                      <a:lnTo>
                        <a:pt x="888" y="444"/>
                      </a:lnTo>
                      <a:lnTo>
                        <a:pt x="898" y="472"/>
                      </a:lnTo>
                      <a:lnTo>
                        <a:pt x="907" y="500"/>
                      </a:lnTo>
                      <a:lnTo>
                        <a:pt x="915" y="528"/>
                      </a:lnTo>
                      <a:lnTo>
                        <a:pt x="923" y="557"/>
                      </a:lnTo>
                      <a:lnTo>
                        <a:pt x="930" y="585"/>
                      </a:lnTo>
                      <a:lnTo>
                        <a:pt x="936" y="614"/>
                      </a:lnTo>
                      <a:lnTo>
                        <a:pt x="941" y="643"/>
                      </a:lnTo>
                      <a:lnTo>
                        <a:pt x="946" y="672"/>
                      </a:lnTo>
                      <a:lnTo>
                        <a:pt x="950" y="701"/>
                      </a:lnTo>
                      <a:lnTo>
                        <a:pt x="953" y="730"/>
                      </a:lnTo>
                      <a:lnTo>
                        <a:pt x="956" y="760"/>
                      </a:lnTo>
                      <a:lnTo>
                        <a:pt x="957" y="789"/>
                      </a:lnTo>
                      <a:lnTo>
                        <a:pt x="958" y="818"/>
                      </a:lnTo>
                      <a:lnTo>
                        <a:pt x="958" y="848"/>
                      </a:lnTo>
                      <a:lnTo>
                        <a:pt x="529" y="848"/>
                      </a:lnTo>
                      <a:lnTo>
                        <a:pt x="99" y="848"/>
                      </a:lnTo>
                      <a:lnTo>
                        <a:pt x="99" y="830"/>
                      </a:lnTo>
                      <a:lnTo>
                        <a:pt x="98" y="813"/>
                      </a:lnTo>
                      <a:lnTo>
                        <a:pt x="97" y="805"/>
                      </a:lnTo>
                      <a:lnTo>
                        <a:pt x="96" y="796"/>
                      </a:lnTo>
                      <a:lnTo>
                        <a:pt x="94" y="788"/>
                      </a:lnTo>
                      <a:lnTo>
                        <a:pt x="93" y="779"/>
                      </a:lnTo>
                      <a:lnTo>
                        <a:pt x="89" y="763"/>
                      </a:lnTo>
                      <a:lnTo>
                        <a:pt x="84" y="747"/>
                      </a:lnTo>
                      <a:lnTo>
                        <a:pt x="79" y="731"/>
                      </a:lnTo>
                      <a:lnTo>
                        <a:pt x="73" y="716"/>
                      </a:lnTo>
                      <a:lnTo>
                        <a:pt x="66" y="700"/>
                      </a:lnTo>
                      <a:lnTo>
                        <a:pt x="58" y="686"/>
                      </a:lnTo>
                      <a:lnTo>
                        <a:pt x="50" y="672"/>
                      </a:lnTo>
                      <a:lnTo>
                        <a:pt x="41" y="658"/>
                      </a:lnTo>
                      <a:lnTo>
                        <a:pt x="32" y="644"/>
                      </a:lnTo>
                      <a:lnTo>
                        <a:pt x="22" y="632"/>
                      </a:lnTo>
                      <a:lnTo>
                        <a:pt x="11" y="619"/>
                      </a:lnTo>
                      <a:lnTo>
                        <a:pt x="0" y="607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srgbClr val="318FC5">
                        <a:lumMod val="50000"/>
                      </a:srgbClr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2" name="Freeform 63"/>
                <p:cNvSpPr>
                  <a:spLocks noChangeAspect="1"/>
                </p:cNvSpPr>
                <p:nvPr/>
              </p:nvSpPr>
              <p:spPr bwMode="auto">
                <a:xfrm>
                  <a:off x="4676" y="3316"/>
                  <a:ext cx="468" cy="414"/>
                </a:xfrm>
                <a:custGeom>
                  <a:avLst/>
                  <a:gdLst>
                    <a:gd name="T0" fmla="*/ 99 w 958"/>
                    <a:gd name="T1" fmla="*/ 0 h 848"/>
                    <a:gd name="T2" fmla="*/ 529 w 958"/>
                    <a:gd name="T3" fmla="*/ 0 h 848"/>
                    <a:gd name="T4" fmla="*/ 958 w 958"/>
                    <a:gd name="T5" fmla="*/ 0 h 848"/>
                    <a:gd name="T6" fmla="*/ 958 w 958"/>
                    <a:gd name="T7" fmla="*/ 29 h 848"/>
                    <a:gd name="T8" fmla="*/ 957 w 958"/>
                    <a:gd name="T9" fmla="*/ 59 h 848"/>
                    <a:gd name="T10" fmla="*/ 955 w 958"/>
                    <a:gd name="T11" fmla="*/ 88 h 848"/>
                    <a:gd name="T12" fmla="*/ 953 w 958"/>
                    <a:gd name="T13" fmla="*/ 117 h 848"/>
                    <a:gd name="T14" fmla="*/ 949 w 958"/>
                    <a:gd name="T15" fmla="*/ 147 h 848"/>
                    <a:gd name="T16" fmla="*/ 945 w 958"/>
                    <a:gd name="T17" fmla="*/ 176 h 848"/>
                    <a:gd name="T18" fmla="*/ 941 w 958"/>
                    <a:gd name="T19" fmla="*/ 205 h 848"/>
                    <a:gd name="T20" fmla="*/ 935 w 958"/>
                    <a:gd name="T21" fmla="*/ 234 h 848"/>
                    <a:gd name="T22" fmla="*/ 929 w 958"/>
                    <a:gd name="T23" fmla="*/ 262 h 848"/>
                    <a:gd name="T24" fmla="*/ 922 w 958"/>
                    <a:gd name="T25" fmla="*/ 291 h 848"/>
                    <a:gd name="T26" fmla="*/ 915 w 958"/>
                    <a:gd name="T27" fmla="*/ 319 h 848"/>
                    <a:gd name="T28" fmla="*/ 907 w 958"/>
                    <a:gd name="T29" fmla="*/ 348 h 848"/>
                    <a:gd name="T30" fmla="*/ 902 w 958"/>
                    <a:gd name="T31" fmla="*/ 362 h 848"/>
                    <a:gd name="T32" fmla="*/ 898 w 958"/>
                    <a:gd name="T33" fmla="*/ 376 h 848"/>
                    <a:gd name="T34" fmla="*/ 888 w 958"/>
                    <a:gd name="T35" fmla="*/ 404 h 848"/>
                    <a:gd name="T36" fmla="*/ 878 w 958"/>
                    <a:gd name="T37" fmla="*/ 431 h 848"/>
                    <a:gd name="T38" fmla="*/ 867 w 958"/>
                    <a:gd name="T39" fmla="*/ 458 h 848"/>
                    <a:gd name="T40" fmla="*/ 856 w 958"/>
                    <a:gd name="T41" fmla="*/ 485 h 848"/>
                    <a:gd name="T42" fmla="*/ 843 w 958"/>
                    <a:gd name="T43" fmla="*/ 512 h 848"/>
                    <a:gd name="T44" fmla="*/ 831 w 958"/>
                    <a:gd name="T45" fmla="*/ 539 h 848"/>
                    <a:gd name="T46" fmla="*/ 817 w 958"/>
                    <a:gd name="T47" fmla="*/ 565 h 848"/>
                    <a:gd name="T48" fmla="*/ 803 w 958"/>
                    <a:gd name="T49" fmla="*/ 591 h 848"/>
                    <a:gd name="T50" fmla="*/ 788 w 958"/>
                    <a:gd name="T51" fmla="*/ 617 h 848"/>
                    <a:gd name="T52" fmla="*/ 773 w 958"/>
                    <a:gd name="T53" fmla="*/ 642 h 848"/>
                    <a:gd name="T54" fmla="*/ 757 w 958"/>
                    <a:gd name="T55" fmla="*/ 667 h 848"/>
                    <a:gd name="T56" fmla="*/ 740 w 958"/>
                    <a:gd name="T57" fmla="*/ 691 h 848"/>
                    <a:gd name="T58" fmla="*/ 732 w 958"/>
                    <a:gd name="T59" fmla="*/ 703 h 848"/>
                    <a:gd name="T60" fmla="*/ 723 w 958"/>
                    <a:gd name="T61" fmla="*/ 715 h 848"/>
                    <a:gd name="T62" fmla="*/ 705 w 958"/>
                    <a:gd name="T63" fmla="*/ 738 h 848"/>
                    <a:gd name="T64" fmla="*/ 687 w 958"/>
                    <a:gd name="T65" fmla="*/ 761 h 848"/>
                    <a:gd name="T66" fmla="*/ 668 w 958"/>
                    <a:gd name="T67" fmla="*/ 784 h 848"/>
                    <a:gd name="T68" fmla="*/ 648 w 958"/>
                    <a:gd name="T69" fmla="*/ 806 h 848"/>
                    <a:gd name="T70" fmla="*/ 638 w 958"/>
                    <a:gd name="T71" fmla="*/ 816 h 848"/>
                    <a:gd name="T72" fmla="*/ 628 w 958"/>
                    <a:gd name="T73" fmla="*/ 827 h 848"/>
                    <a:gd name="T74" fmla="*/ 607 w 958"/>
                    <a:gd name="T75" fmla="*/ 848 h 848"/>
                    <a:gd name="T76" fmla="*/ 0 w 958"/>
                    <a:gd name="T77" fmla="*/ 240 h 848"/>
                    <a:gd name="T78" fmla="*/ 11 w 958"/>
                    <a:gd name="T79" fmla="*/ 229 h 848"/>
                    <a:gd name="T80" fmla="*/ 22 w 958"/>
                    <a:gd name="T81" fmla="*/ 216 h 848"/>
                    <a:gd name="T82" fmla="*/ 32 w 958"/>
                    <a:gd name="T83" fmla="*/ 203 h 848"/>
                    <a:gd name="T84" fmla="*/ 41 w 958"/>
                    <a:gd name="T85" fmla="*/ 190 h 848"/>
                    <a:gd name="T86" fmla="*/ 50 w 958"/>
                    <a:gd name="T87" fmla="*/ 176 h 848"/>
                    <a:gd name="T88" fmla="*/ 58 w 958"/>
                    <a:gd name="T89" fmla="*/ 162 h 848"/>
                    <a:gd name="T90" fmla="*/ 66 w 958"/>
                    <a:gd name="T91" fmla="*/ 147 h 848"/>
                    <a:gd name="T92" fmla="*/ 73 w 958"/>
                    <a:gd name="T93" fmla="*/ 132 h 848"/>
                    <a:gd name="T94" fmla="*/ 76 w 958"/>
                    <a:gd name="T95" fmla="*/ 125 h 848"/>
                    <a:gd name="T96" fmla="*/ 79 w 958"/>
                    <a:gd name="T97" fmla="*/ 117 h 848"/>
                    <a:gd name="T98" fmla="*/ 84 w 958"/>
                    <a:gd name="T99" fmla="*/ 101 h 848"/>
                    <a:gd name="T100" fmla="*/ 87 w 958"/>
                    <a:gd name="T101" fmla="*/ 93 h 848"/>
                    <a:gd name="T102" fmla="*/ 89 w 958"/>
                    <a:gd name="T103" fmla="*/ 85 h 848"/>
                    <a:gd name="T104" fmla="*/ 93 w 958"/>
                    <a:gd name="T105" fmla="*/ 68 h 848"/>
                    <a:gd name="T106" fmla="*/ 94 w 958"/>
                    <a:gd name="T107" fmla="*/ 60 h 848"/>
                    <a:gd name="T108" fmla="*/ 96 w 958"/>
                    <a:gd name="T109" fmla="*/ 52 h 848"/>
                    <a:gd name="T110" fmla="*/ 98 w 958"/>
                    <a:gd name="T111" fmla="*/ 35 h 848"/>
                    <a:gd name="T112" fmla="*/ 99 w 958"/>
                    <a:gd name="T113" fmla="*/ 17 h 848"/>
                    <a:gd name="T114" fmla="*/ 99 w 958"/>
                    <a:gd name="T115" fmla="*/ 0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58" h="848">
                      <a:moveTo>
                        <a:pt x="99" y="0"/>
                      </a:moveTo>
                      <a:lnTo>
                        <a:pt x="529" y="0"/>
                      </a:lnTo>
                      <a:lnTo>
                        <a:pt x="958" y="0"/>
                      </a:lnTo>
                      <a:lnTo>
                        <a:pt x="958" y="29"/>
                      </a:lnTo>
                      <a:lnTo>
                        <a:pt x="957" y="59"/>
                      </a:lnTo>
                      <a:lnTo>
                        <a:pt x="955" y="88"/>
                      </a:lnTo>
                      <a:lnTo>
                        <a:pt x="953" y="117"/>
                      </a:lnTo>
                      <a:lnTo>
                        <a:pt x="949" y="147"/>
                      </a:lnTo>
                      <a:lnTo>
                        <a:pt x="945" y="176"/>
                      </a:lnTo>
                      <a:lnTo>
                        <a:pt x="941" y="205"/>
                      </a:lnTo>
                      <a:lnTo>
                        <a:pt x="935" y="234"/>
                      </a:lnTo>
                      <a:lnTo>
                        <a:pt x="929" y="262"/>
                      </a:lnTo>
                      <a:lnTo>
                        <a:pt x="922" y="291"/>
                      </a:lnTo>
                      <a:lnTo>
                        <a:pt x="915" y="319"/>
                      </a:lnTo>
                      <a:lnTo>
                        <a:pt x="907" y="348"/>
                      </a:lnTo>
                      <a:lnTo>
                        <a:pt x="902" y="362"/>
                      </a:lnTo>
                      <a:lnTo>
                        <a:pt x="898" y="376"/>
                      </a:lnTo>
                      <a:lnTo>
                        <a:pt x="888" y="404"/>
                      </a:lnTo>
                      <a:lnTo>
                        <a:pt x="878" y="431"/>
                      </a:lnTo>
                      <a:lnTo>
                        <a:pt x="867" y="458"/>
                      </a:lnTo>
                      <a:lnTo>
                        <a:pt x="856" y="485"/>
                      </a:lnTo>
                      <a:lnTo>
                        <a:pt x="843" y="512"/>
                      </a:lnTo>
                      <a:lnTo>
                        <a:pt x="831" y="539"/>
                      </a:lnTo>
                      <a:lnTo>
                        <a:pt x="817" y="565"/>
                      </a:lnTo>
                      <a:lnTo>
                        <a:pt x="803" y="591"/>
                      </a:lnTo>
                      <a:lnTo>
                        <a:pt x="788" y="617"/>
                      </a:lnTo>
                      <a:lnTo>
                        <a:pt x="773" y="642"/>
                      </a:lnTo>
                      <a:lnTo>
                        <a:pt x="757" y="667"/>
                      </a:lnTo>
                      <a:lnTo>
                        <a:pt x="740" y="691"/>
                      </a:lnTo>
                      <a:lnTo>
                        <a:pt x="732" y="703"/>
                      </a:lnTo>
                      <a:lnTo>
                        <a:pt x="723" y="715"/>
                      </a:lnTo>
                      <a:lnTo>
                        <a:pt x="705" y="738"/>
                      </a:lnTo>
                      <a:lnTo>
                        <a:pt x="687" y="761"/>
                      </a:lnTo>
                      <a:lnTo>
                        <a:pt x="668" y="784"/>
                      </a:lnTo>
                      <a:lnTo>
                        <a:pt x="648" y="806"/>
                      </a:lnTo>
                      <a:lnTo>
                        <a:pt x="638" y="816"/>
                      </a:lnTo>
                      <a:lnTo>
                        <a:pt x="628" y="827"/>
                      </a:lnTo>
                      <a:lnTo>
                        <a:pt x="607" y="848"/>
                      </a:lnTo>
                      <a:lnTo>
                        <a:pt x="0" y="240"/>
                      </a:lnTo>
                      <a:lnTo>
                        <a:pt x="11" y="229"/>
                      </a:lnTo>
                      <a:lnTo>
                        <a:pt x="22" y="216"/>
                      </a:lnTo>
                      <a:lnTo>
                        <a:pt x="32" y="203"/>
                      </a:lnTo>
                      <a:lnTo>
                        <a:pt x="41" y="190"/>
                      </a:lnTo>
                      <a:lnTo>
                        <a:pt x="50" y="176"/>
                      </a:lnTo>
                      <a:lnTo>
                        <a:pt x="58" y="162"/>
                      </a:lnTo>
                      <a:lnTo>
                        <a:pt x="66" y="147"/>
                      </a:lnTo>
                      <a:lnTo>
                        <a:pt x="73" y="132"/>
                      </a:lnTo>
                      <a:lnTo>
                        <a:pt x="76" y="125"/>
                      </a:lnTo>
                      <a:lnTo>
                        <a:pt x="79" y="117"/>
                      </a:lnTo>
                      <a:lnTo>
                        <a:pt x="84" y="101"/>
                      </a:lnTo>
                      <a:lnTo>
                        <a:pt x="87" y="93"/>
                      </a:lnTo>
                      <a:lnTo>
                        <a:pt x="89" y="85"/>
                      </a:lnTo>
                      <a:lnTo>
                        <a:pt x="93" y="68"/>
                      </a:lnTo>
                      <a:lnTo>
                        <a:pt x="94" y="60"/>
                      </a:lnTo>
                      <a:lnTo>
                        <a:pt x="96" y="52"/>
                      </a:lnTo>
                      <a:lnTo>
                        <a:pt x="98" y="35"/>
                      </a:lnTo>
                      <a:lnTo>
                        <a:pt x="99" y="17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srgbClr val="318FC5">
                        <a:lumMod val="50000"/>
                      </a:srgbClr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3" name="Freeform 64"/>
                <p:cNvSpPr>
                  <a:spLocks noChangeAspect="1"/>
                </p:cNvSpPr>
                <p:nvPr/>
              </p:nvSpPr>
              <p:spPr bwMode="auto">
                <a:xfrm>
                  <a:off x="4558" y="3433"/>
                  <a:ext cx="414" cy="469"/>
                </a:xfrm>
                <a:custGeom>
                  <a:avLst/>
                  <a:gdLst>
                    <a:gd name="T0" fmla="*/ 241 w 848"/>
                    <a:gd name="T1" fmla="*/ 0 h 959"/>
                    <a:gd name="T2" fmla="*/ 848 w 848"/>
                    <a:gd name="T3" fmla="*/ 608 h 959"/>
                    <a:gd name="T4" fmla="*/ 827 w 848"/>
                    <a:gd name="T5" fmla="*/ 629 h 959"/>
                    <a:gd name="T6" fmla="*/ 806 w 848"/>
                    <a:gd name="T7" fmla="*/ 649 h 959"/>
                    <a:gd name="T8" fmla="*/ 784 w 848"/>
                    <a:gd name="T9" fmla="*/ 668 h 959"/>
                    <a:gd name="T10" fmla="*/ 761 w 848"/>
                    <a:gd name="T11" fmla="*/ 687 h 959"/>
                    <a:gd name="T12" fmla="*/ 738 w 848"/>
                    <a:gd name="T13" fmla="*/ 705 h 959"/>
                    <a:gd name="T14" fmla="*/ 715 w 848"/>
                    <a:gd name="T15" fmla="*/ 723 h 959"/>
                    <a:gd name="T16" fmla="*/ 691 w 848"/>
                    <a:gd name="T17" fmla="*/ 740 h 959"/>
                    <a:gd name="T18" fmla="*/ 679 w 848"/>
                    <a:gd name="T19" fmla="*/ 749 h 959"/>
                    <a:gd name="T20" fmla="*/ 667 w 848"/>
                    <a:gd name="T21" fmla="*/ 757 h 959"/>
                    <a:gd name="T22" fmla="*/ 642 w 848"/>
                    <a:gd name="T23" fmla="*/ 773 h 959"/>
                    <a:gd name="T24" fmla="*/ 617 w 848"/>
                    <a:gd name="T25" fmla="*/ 788 h 959"/>
                    <a:gd name="T26" fmla="*/ 591 w 848"/>
                    <a:gd name="T27" fmla="*/ 803 h 959"/>
                    <a:gd name="T28" fmla="*/ 565 w 848"/>
                    <a:gd name="T29" fmla="*/ 817 h 959"/>
                    <a:gd name="T30" fmla="*/ 539 w 848"/>
                    <a:gd name="T31" fmla="*/ 831 h 959"/>
                    <a:gd name="T32" fmla="*/ 513 w 848"/>
                    <a:gd name="T33" fmla="*/ 844 h 959"/>
                    <a:gd name="T34" fmla="*/ 486 w 848"/>
                    <a:gd name="T35" fmla="*/ 856 h 959"/>
                    <a:gd name="T36" fmla="*/ 459 w 848"/>
                    <a:gd name="T37" fmla="*/ 868 h 959"/>
                    <a:gd name="T38" fmla="*/ 432 w 848"/>
                    <a:gd name="T39" fmla="*/ 879 h 959"/>
                    <a:gd name="T40" fmla="*/ 404 w 848"/>
                    <a:gd name="T41" fmla="*/ 889 h 959"/>
                    <a:gd name="T42" fmla="*/ 376 w 848"/>
                    <a:gd name="T43" fmla="*/ 899 h 959"/>
                    <a:gd name="T44" fmla="*/ 348 w 848"/>
                    <a:gd name="T45" fmla="*/ 908 h 959"/>
                    <a:gd name="T46" fmla="*/ 320 w 848"/>
                    <a:gd name="T47" fmla="*/ 916 h 959"/>
                    <a:gd name="T48" fmla="*/ 292 w 848"/>
                    <a:gd name="T49" fmla="*/ 923 h 959"/>
                    <a:gd name="T50" fmla="*/ 263 w 848"/>
                    <a:gd name="T51" fmla="*/ 930 h 959"/>
                    <a:gd name="T52" fmla="*/ 234 w 848"/>
                    <a:gd name="T53" fmla="*/ 936 h 959"/>
                    <a:gd name="T54" fmla="*/ 205 w 848"/>
                    <a:gd name="T55" fmla="*/ 942 h 959"/>
                    <a:gd name="T56" fmla="*/ 176 w 848"/>
                    <a:gd name="T57" fmla="*/ 946 h 959"/>
                    <a:gd name="T58" fmla="*/ 147 w 848"/>
                    <a:gd name="T59" fmla="*/ 950 h 959"/>
                    <a:gd name="T60" fmla="*/ 118 w 848"/>
                    <a:gd name="T61" fmla="*/ 954 h 959"/>
                    <a:gd name="T62" fmla="*/ 89 w 848"/>
                    <a:gd name="T63" fmla="*/ 956 h 959"/>
                    <a:gd name="T64" fmla="*/ 59 w 848"/>
                    <a:gd name="T65" fmla="*/ 958 h 959"/>
                    <a:gd name="T66" fmla="*/ 30 w 848"/>
                    <a:gd name="T67" fmla="*/ 959 h 959"/>
                    <a:gd name="T68" fmla="*/ 0 w 848"/>
                    <a:gd name="T69" fmla="*/ 959 h 959"/>
                    <a:gd name="T70" fmla="*/ 0 w 848"/>
                    <a:gd name="T71" fmla="*/ 530 h 959"/>
                    <a:gd name="T72" fmla="*/ 0 w 848"/>
                    <a:gd name="T73" fmla="*/ 100 h 959"/>
                    <a:gd name="T74" fmla="*/ 18 w 848"/>
                    <a:gd name="T75" fmla="*/ 100 h 959"/>
                    <a:gd name="T76" fmla="*/ 35 w 848"/>
                    <a:gd name="T77" fmla="*/ 98 h 959"/>
                    <a:gd name="T78" fmla="*/ 44 w 848"/>
                    <a:gd name="T79" fmla="*/ 97 h 959"/>
                    <a:gd name="T80" fmla="*/ 52 w 848"/>
                    <a:gd name="T81" fmla="*/ 96 h 959"/>
                    <a:gd name="T82" fmla="*/ 61 w 848"/>
                    <a:gd name="T83" fmla="*/ 95 h 959"/>
                    <a:gd name="T84" fmla="*/ 69 w 848"/>
                    <a:gd name="T85" fmla="*/ 93 h 959"/>
                    <a:gd name="T86" fmla="*/ 85 w 848"/>
                    <a:gd name="T87" fmla="*/ 89 h 959"/>
                    <a:gd name="T88" fmla="*/ 101 w 848"/>
                    <a:gd name="T89" fmla="*/ 85 h 959"/>
                    <a:gd name="T90" fmla="*/ 117 w 848"/>
                    <a:gd name="T91" fmla="*/ 79 h 959"/>
                    <a:gd name="T92" fmla="*/ 133 w 848"/>
                    <a:gd name="T93" fmla="*/ 73 h 959"/>
                    <a:gd name="T94" fmla="*/ 148 w 848"/>
                    <a:gd name="T95" fmla="*/ 67 h 959"/>
                    <a:gd name="T96" fmla="*/ 162 w 848"/>
                    <a:gd name="T97" fmla="*/ 59 h 959"/>
                    <a:gd name="T98" fmla="*/ 177 w 848"/>
                    <a:gd name="T99" fmla="*/ 51 h 959"/>
                    <a:gd name="T100" fmla="*/ 191 w 848"/>
                    <a:gd name="T101" fmla="*/ 42 h 959"/>
                    <a:gd name="T102" fmla="*/ 204 w 848"/>
                    <a:gd name="T103" fmla="*/ 33 h 959"/>
                    <a:gd name="T104" fmla="*/ 217 w 848"/>
                    <a:gd name="T105" fmla="*/ 22 h 959"/>
                    <a:gd name="T106" fmla="*/ 229 w 848"/>
                    <a:gd name="T107" fmla="*/ 12 h 959"/>
                    <a:gd name="T108" fmla="*/ 241 w 848"/>
                    <a:gd name="T109" fmla="*/ 0 h 9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48" h="959">
                      <a:moveTo>
                        <a:pt x="241" y="0"/>
                      </a:moveTo>
                      <a:lnTo>
                        <a:pt x="848" y="608"/>
                      </a:lnTo>
                      <a:lnTo>
                        <a:pt x="827" y="629"/>
                      </a:lnTo>
                      <a:lnTo>
                        <a:pt x="806" y="649"/>
                      </a:lnTo>
                      <a:lnTo>
                        <a:pt x="784" y="668"/>
                      </a:lnTo>
                      <a:lnTo>
                        <a:pt x="761" y="687"/>
                      </a:lnTo>
                      <a:lnTo>
                        <a:pt x="738" y="705"/>
                      </a:lnTo>
                      <a:lnTo>
                        <a:pt x="715" y="723"/>
                      </a:lnTo>
                      <a:lnTo>
                        <a:pt x="691" y="740"/>
                      </a:lnTo>
                      <a:lnTo>
                        <a:pt x="679" y="749"/>
                      </a:lnTo>
                      <a:lnTo>
                        <a:pt x="667" y="757"/>
                      </a:lnTo>
                      <a:lnTo>
                        <a:pt x="642" y="773"/>
                      </a:lnTo>
                      <a:lnTo>
                        <a:pt x="617" y="788"/>
                      </a:lnTo>
                      <a:lnTo>
                        <a:pt x="591" y="803"/>
                      </a:lnTo>
                      <a:lnTo>
                        <a:pt x="565" y="817"/>
                      </a:lnTo>
                      <a:lnTo>
                        <a:pt x="539" y="831"/>
                      </a:lnTo>
                      <a:lnTo>
                        <a:pt x="513" y="844"/>
                      </a:lnTo>
                      <a:lnTo>
                        <a:pt x="486" y="856"/>
                      </a:lnTo>
                      <a:lnTo>
                        <a:pt x="459" y="868"/>
                      </a:lnTo>
                      <a:lnTo>
                        <a:pt x="432" y="879"/>
                      </a:lnTo>
                      <a:lnTo>
                        <a:pt x="404" y="889"/>
                      </a:lnTo>
                      <a:lnTo>
                        <a:pt x="376" y="899"/>
                      </a:lnTo>
                      <a:lnTo>
                        <a:pt x="348" y="908"/>
                      </a:lnTo>
                      <a:lnTo>
                        <a:pt x="320" y="916"/>
                      </a:lnTo>
                      <a:lnTo>
                        <a:pt x="292" y="923"/>
                      </a:lnTo>
                      <a:lnTo>
                        <a:pt x="263" y="930"/>
                      </a:lnTo>
                      <a:lnTo>
                        <a:pt x="234" y="936"/>
                      </a:lnTo>
                      <a:lnTo>
                        <a:pt x="205" y="942"/>
                      </a:lnTo>
                      <a:lnTo>
                        <a:pt x="176" y="946"/>
                      </a:lnTo>
                      <a:lnTo>
                        <a:pt x="147" y="950"/>
                      </a:lnTo>
                      <a:lnTo>
                        <a:pt x="118" y="954"/>
                      </a:lnTo>
                      <a:lnTo>
                        <a:pt x="89" y="956"/>
                      </a:lnTo>
                      <a:lnTo>
                        <a:pt x="59" y="958"/>
                      </a:lnTo>
                      <a:lnTo>
                        <a:pt x="30" y="959"/>
                      </a:lnTo>
                      <a:lnTo>
                        <a:pt x="0" y="959"/>
                      </a:lnTo>
                      <a:lnTo>
                        <a:pt x="0" y="530"/>
                      </a:lnTo>
                      <a:lnTo>
                        <a:pt x="0" y="100"/>
                      </a:lnTo>
                      <a:lnTo>
                        <a:pt x="18" y="100"/>
                      </a:lnTo>
                      <a:lnTo>
                        <a:pt x="35" y="98"/>
                      </a:lnTo>
                      <a:lnTo>
                        <a:pt x="44" y="97"/>
                      </a:lnTo>
                      <a:lnTo>
                        <a:pt x="52" y="96"/>
                      </a:lnTo>
                      <a:lnTo>
                        <a:pt x="61" y="95"/>
                      </a:lnTo>
                      <a:lnTo>
                        <a:pt x="69" y="93"/>
                      </a:lnTo>
                      <a:lnTo>
                        <a:pt x="85" y="89"/>
                      </a:lnTo>
                      <a:lnTo>
                        <a:pt x="101" y="85"/>
                      </a:lnTo>
                      <a:lnTo>
                        <a:pt x="117" y="79"/>
                      </a:lnTo>
                      <a:lnTo>
                        <a:pt x="133" y="73"/>
                      </a:lnTo>
                      <a:lnTo>
                        <a:pt x="148" y="67"/>
                      </a:lnTo>
                      <a:lnTo>
                        <a:pt x="162" y="59"/>
                      </a:lnTo>
                      <a:lnTo>
                        <a:pt x="177" y="51"/>
                      </a:lnTo>
                      <a:lnTo>
                        <a:pt x="191" y="42"/>
                      </a:lnTo>
                      <a:lnTo>
                        <a:pt x="204" y="33"/>
                      </a:lnTo>
                      <a:lnTo>
                        <a:pt x="217" y="22"/>
                      </a:lnTo>
                      <a:lnTo>
                        <a:pt x="229" y="12"/>
                      </a:lnTo>
                      <a:lnTo>
                        <a:pt x="24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prstClr val="black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4" name="Freeform 65"/>
                <p:cNvSpPr>
                  <a:spLocks noChangeAspect="1"/>
                </p:cNvSpPr>
                <p:nvPr/>
              </p:nvSpPr>
              <p:spPr bwMode="auto">
                <a:xfrm>
                  <a:off x="4144" y="3433"/>
                  <a:ext cx="414" cy="469"/>
                </a:xfrm>
                <a:custGeom>
                  <a:avLst/>
                  <a:gdLst>
                    <a:gd name="T0" fmla="*/ 848 w 848"/>
                    <a:gd name="T1" fmla="*/ 100 h 959"/>
                    <a:gd name="T2" fmla="*/ 848 w 848"/>
                    <a:gd name="T3" fmla="*/ 530 h 959"/>
                    <a:gd name="T4" fmla="*/ 848 w 848"/>
                    <a:gd name="T5" fmla="*/ 959 h 959"/>
                    <a:gd name="T6" fmla="*/ 819 w 848"/>
                    <a:gd name="T7" fmla="*/ 959 h 959"/>
                    <a:gd name="T8" fmla="*/ 790 w 848"/>
                    <a:gd name="T9" fmla="*/ 958 h 959"/>
                    <a:gd name="T10" fmla="*/ 760 w 848"/>
                    <a:gd name="T11" fmla="*/ 956 h 959"/>
                    <a:gd name="T12" fmla="*/ 731 w 848"/>
                    <a:gd name="T13" fmla="*/ 953 h 959"/>
                    <a:gd name="T14" fmla="*/ 702 w 848"/>
                    <a:gd name="T15" fmla="*/ 950 h 959"/>
                    <a:gd name="T16" fmla="*/ 673 w 848"/>
                    <a:gd name="T17" fmla="*/ 946 h 959"/>
                    <a:gd name="T18" fmla="*/ 644 w 848"/>
                    <a:gd name="T19" fmla="*/ 941 h 959"/>
                    <a:gd name="T20" fmla="*/ 615 w 848"/>
                    <a:gd name="T21" fmla="*/ 936 h 959"/>
                    <a:gd name="T22" fmla="*/ 586 w 848"/>
                    <a:gd name="T23" fmla="*/ 930 h 959"/>
                    <a:gd name="T24" fmla="*/ 557 w 848"/>
                    <a:gd name="T25" fmla="*/ 923 h 959"/>
                    <a:gd name="T26" fmla="*/ 529 w 848"/>
                    <a:gd name="T27" fmla="*/ 915 h 959"/>
                    <a:gd name="T28" fmla="*/ 501 w 848"/>
                    <a:gd name="T29" fmla="*/ 907 h 959"/>
                    <a:gd name="T30" fmla="*/ 487 w 848"/>
                    <a:gd name="T31" fmla="*/ 903 h 959"/>
                    <a:gd name="T32" fmla="*/ 473 w 848"/>
                    <a:gd name="T33" fmla="*/ 898 h 959"/>
                    <a:gd name="T34" fmla="*/ 445 w 848"/>
                    <a:gd name="T35" fmla="*/ 889 h 959"/>
                    <a:gd name="T36" fmla="*/ 417 w 848"/>
                    <a:gd name="T37" fmla="*/ 879 h 959"/>
                    <a:gd name="T38" fmla="*/ 390 w 848"/>
                    <a:gd name="T39" fmla="*/ 868 h 959"/>
                    <a:gd name="T40" fmla="*/ 363 w 848"/>
                    <a:gd name="T41" fmla="*/ 856 h 959"/>
                    <a:gd name="T42" fmla="*/ 336 w 848"/>
                    <a:gd name="T43" fmla="*/ 844 h 959"/>
                    <a:gd name="T44" fmla="*/ 310 w 848"/>
                    <a:gd name="T45" fmla="*/ 831 h 959"/>
                    <a:gd name="T46" fmla="*/ 284 w 848"/>
                    <a:gd name="T47" fmla="*/ 818 h 959"/>
                    <a:gd name="T48" fmla="*/ 258 w 848"/>
                    <a:gd name="T49" fmla="*/ 804 h 959"/>
                    <a:gd name="T50" fmla="*/ 231 w 848"/>
                    <a:gd name="T51" fmla="*/ 789 h 959"/>
                    <a:gd name="T52" fmla="*/ 206 w 848"/>
                    <a:gd name="T53" fmla="*/ 773 h 959"/>
                    <a:gd name="T54" fmla="*/ 182 w 848"/>
                    <a:gd name="T55" fmla="*/ 757 h 959"/>
                    <a:gd name="T56" fmla="*/ 157 w 848"/>
                    <a:gd name="T57" fmla="*/ 741 h 959"/>
                    <a:gd name="T58" fmla="*/ 145 w 848"/>
                    <a:gd name="T59" fmla="*/ 732 h 959"/>
                    <a:gd name="T60" fmla="*/ 133 w 848"/>
                    <a:gd name="T61" fmla="*/ 724 h 959"/>
                    <a:gd name="T62" fmla="*/ 110 w 848"/>
                    <a:gd name="T63" fmla="*/ 706 h 959"/>
                    <a:gd name="T64" fmla="*/ 87 w 848"/>
                    <a:gd name="T65" fmla="*/ 687 h 959"/>
                    <a:gd name="T66" fmla="*/ 65 w 848"/>
                    <a:gd name="T67" fmla="*/ 668 h 959"/>
                    <a:gd name="T68" fmla="*/ 43 w 848"/>
                    <a:gd name="T69" fmla="*/ 649 h 959"/>
                    <a:gd name="T70" fmla="*/ 32 w 848"/>
                    <a:gd name="T71" fmla="*/ 639 h 959"/>
                    <a:gd name="T72" fmla="*/ 21 w 848"/>
                    <a:gd name="T73" fmla="*/ 629 h 959"/>
                    <a:gd name="T74" fmla="*/ 0 w 848"/>
                    <a:gd name="T75" fmla="*/ 608 h 959"/>
                    <a:gd name="T76" fmla="*/ 608 w 848"/>
                    <a:gd name="T77" fmla="*/ 0 h 959"/>
                    <a:gd name="T78" fmla="*/ 620 w 848"/>
                    <a:gd name="T79" fmla="*/ 12 h 959"/>
                    <a:gd name="T80" fmla="*/ 632 w 848"/>
                    <a:gd name="T81" fmla="*/ 22 h 959"/>
                    <a:gd name="T82" fmla="*/ 645 w 848"/>
                    <a:gd name="T83" fmla="*/ 33 h 959"/>
                    <a:gd name="T84" fmla="*/ 658 w 848"/>
                    <a:gd name="T85" fmla="*/ 42 h 959"/>
                    <a:gd name="T86" fmla="*/ 672 w 848"/>
                    <a:gd name="T87" fmla="*/ 51 h 959"/>
                    <a:gd name="T88" fmla="*/ 686 w 848"/>
                    <a:gd name="T89" fmla="*/ 59 h 959"/>
                    <a:gd name="T90" fmla="*/ 701 w 848"/>
                    <a:gd name="T91" fmla="*/ 67 h 959"/>
                    <a:gd name="T92" fmla="*/ 716 w 848"/>
                    <a:gd name="T93" fmla="*/ 73 h 959"/>
                    <a:gd name="T94" fmla="*/ 724 w 848"/>
                    <a:gd name="T95" fmla="*/ 76 h 959"/>
                    <a:gd name="T96" fmla="*/ 731 w 848"/>
                    <a:gd name="T97" fmla="*/ 79 h 959"/>
                    <a:gd name="T98" fmla="*/ 747 w 848"/>
                    <a:gd name="T99" fmla="*/ 85 h 959"/>
                    <a:gd name="T100" fmla="*/ 755 w 848"/>
                    <a:gd name="T101" fmla="*/ 87 h 959"/>
                    <a:gd name="T102" fmla="*/ 763 w 848"/>
                    <a:gd name="T103" fmla="*/ 89 h 959"/>
                    <a:gd name="T104" fmla="*/ 780 w 848"/>
                    <a:gd name="T105" fmla="*/ 93 h 959"/>
                    <a:gd name="T106" fmla="*/ 788 w 848"/>
                    <a:gd name="T107" fmla="*/ 95 h 959"/>
                    <a:gd name="T108" fmla="*/ 797 w 848"/>
                    <a:gd name="T109" fmla="*/ 96 h 959"/>
                    <a:gd name="T110" fmla="*/ 814 w 848"/>
                    <a:gd name="T111" fmla="*/ 98 h 959"/>
                    <a:gd name="T112" fmla="*/ 831 w 848"/>
                    <a:gd name="T113" fmla="*/ 100 h 959"/>
                    <a:gd name="T114" fmla="*/ 848 w 848"/>
                    <a:gd name="T115" fmla="*/ 100 h 9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48" h="959">
                      <a:moveTo>
                        <a:pt x="848" y="100"/>
                      </a:moveTo>
                      <a:lnTo>
                        <a:pt x="848" y="530"/>
                      </a:lnTo>
                      <a:lnTo>
                        <a:pt x="848" y="959"/>
                      </a:lnTo>
                      <a:lnTo>
                        <a:pt x="819" y="959"/>
                      </a:lnTo>
                      <a:lnTo>
                        <a:pt x="790" y="958"/>
                      </a:lnTo>
                      <a:lnTo>
                        <a:pt x="760" y="956"/>
                      </a:lnTo>
                      <a:lnTo>
                        <a:pt x="731" y="953"/>
                      </a:lnTo>
                      <a:lnTo>
                        <a:pt x="702" y="950"/>
                      </a:lnTo>
                      <a:lnTo>
                        <a:pt x="673" y="946"/>
                      </a:lnTo>
                      <a:lnTo>
                        <a:pt x="644" y="941"/>
                      </a:lnTo>
                      <a:lnTo>
                        <a:pt x="615" y="936"/>
                      </a:lnTo>
                      <a:lnTo>
                        <a:pt x="586" y="930"/>
                      </a:lnTo>
                      <a:lnTo>
                        <a:pt x="557" y="923"/>
                      </a:lnTo>
                      <a:lnTo>
                        <a:pt x="529" y="915"/>
                      </a:lnTo>
                      <a:lnTo>
                        <a:pt x="501" y="907"/>
                      </a:lnTo>
                      <a:lnTo>
                        <a:pt x="487" y="903"/>
                      </a:lnTo>
                      <a:lnTo>
                        <a:pt x="473" y="898"/>
                      </a:lnTo>
                      <a:lnTo>
                        <a:pt x="445" y="889"/>
                      </a:lnTo>
                      <a:lnTo>
                        <a:pt x="417" y="879"/>
                      </a:lnTo>
                      <a:lnTo>
                        <a:pt x="390" y="868"/>
                      </a:lnTo>
                      <a:lnTo>
                        <a:pt x="363" y="856"/>
                      </a:lnTo>
                      <a:lnTo>
                        <a:pt x="336" y="844"/>
                      </a:lnTo>
                      <a:lnTo>
                        <a:pt x="310" y="831"/>
                      </a:lnTo>
                      <a:lnTo>
                        <a:pt x="284" y="818"/>
                      </a:lnTo>
                      <a:lnTo>
                        <a:pt x="258" y="804"/>
                      </a:lnTo>
                      <a:lnTo>
                        <a:pt x="231" y="789"/>
                      </a:lnTo>
                      <a:lnTo>
                        <a:pt x="206" y="773"/>
                      </a:lnTo>
                      <a:lnTo>
                        <a:pt x="182" y="757"/>
                      </a:lnTo>
                      <a:lnTo>
                        <a:pt x="157" y="741"/>
                      </a:lnTo>
                      <a:lnTo>
                        <a:pt x="145" y="732"/>
                      </a:lnTo>
                      <a:lnTo>
                        <a:pt x="133" y="724"/>
                      </a:lnTo>
                      <a:lnTo>
                        <a:pt x="110" y="706"/>
                      </a:lnTo>
                      <a:lnTo>
                        <a:pt x="87" y="687"/>
                      </a:lnTo>
                      <a:lnTo>
                        <a:pt x="65" y="668"/>
                      </a:lnTo>
                      <a:lnTo>
                        <a:pt x="43" y="649"/>
                      </a:lnTo>
                      <a:lnTo>
                        <a:pt x="32" y="639"/>
                      </a:lnTo>
                      <a:lnTo>
                        <a:pt x="21" y="629"/>
                      </a:lnTo>
                      <a:lnTo>
                        <a:pt x="0" y="608"/>
                      </a:lnTo>
                      <a:lnTo>
                        <a:pt x="608" y="0"/>
                      </a:lnTo>
                      <a:lnTo>
                        <a:pt x="620" y="12"/>
                      </a:lnTo>
                      <a:lnTo>
                        <a:pt x="632" y="22"/>
                      </a:lnTo>
                      <a:lnTo>
                        <a:pt x="645" y="33"/>
                      </a:lnTo>
                      <a:lnTo>
                        <a:pt x="658" y="42"/>
                      </a:lnTo>
                      <a:lnTo>
                        <a:pt x="672" y="51"/>
                      </a:lnTo>
                      <a:lnTo>
                        <a:pt x="686" y="59"/>
                      </a:lnTo>
                      <a:lnTo>
                        <a:pt x="701" y="67"/>
                      </a:lnTo>
                      <a:lnTo>
                        <a:pt x="716" y="73"/>
                      </a:lnTo>
                      <a:lnTo>
                        <a:pt x="724" y="76"/>
                      </a:lnTo>
                      <a:lnTo>
                        <a:pt x="731" y="79"/>
                      </a:lnTo>
                      <a:lnTo>
                        <a:pt x="747" y="85"/>
                      </a:lnTo>
                      <a:lnTo>
                        <a:pt x="755" y="87"/>
                      </a:lnTo>
                      <a:lnTo>
                        <a:pt x="763" y="89"/>
                      </a:lnTo>
                      <a:lnTo>
                        <a:pt x="780" y="93"/>
                      </a:lnTo>
                      <a:lnTo>
                        <a:pt x="788" y="95"/>
                      </a:lnTo>
                      <a:lnTo>
                        <a:pt x="797" y="96"/>
                      </a:lnTo>
                      <a:lnTo>
                        <a:pt x="814" y="98"/>
                      </a:lnTo>
                      <a:lnTo>
                        <a:pt x="831" y="100"/>
                      </a:lnTo>
                      <a:lnTo>
                        <a:pt x="848" y="10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prstClr val="black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5" name="Freeform 66"/>
                <p:cNvSpPr>
                  <a:spLocks noChangeAspect="1"/>
                </p:cNvSpPr>
                <p:nvPr/>
              </p:nvSpPr>
              <p:spPr bwMode="auto">
                <a:xfrm>
                  <a:off x="3972" y="3316"/>
                  <a:ext cx="469" cy="414"/>
                </a:xfrm>
                <a:custGeom>
                  <a:avLst/>
                  <a:gdLst>
                    <a:gd name="T0" fmla="*/ 959 w 959"/>
                    <a:gd name="T1" fmla="*/ 240 h 848"/>
                    <a:gd name="T2" fmla="*/ 351 w 959"/>
                    <a:gd name="T3" fmla="*/ 848 h 848"/>
                    <a:gd name="T4" fmla="*/ 331 w 959"/>
                    <a:gd name="T5" fmla="*/ 827 h 848"/>
                    <a:gd name="T6" fmla="*/ 311 w 959"/>
                    <a:gd name="T7" fmla="*/ 806 h 848"/>
                    <a:gd name="T8" fmla="*/ 291 w 959"/>
                    <a:gd name="T9" fmla="*/ 783 h 848"/>
                    <a:gd name="T10" fmla="*/ 272 w 959"/>
                    <a:gd name="T11" fmla="*/ 761 h 848"/>
                    <a:gd name="T12" fmla="*/ 254 w 959"/>
                    <a:gd name="T13" fmla="*/ 738 h 848"/>
                    <a:gd name="T14" fmla="*/ 236 w 959"/>
                    <a:gd name="T15" fmla="*/ 715 h 848"/>
                    <a:gd name="T16" fmla="*/ 219 w 959"/>
                    <a:gd name="T17" fmla="*/ 691 h 848"/>
                    <a:gd name="T18" fmla="*/ 210 w 959"/>
                    <a:gd name="T19" fmla="*/ 679 h 848"/>
                    <a:gd name="T20" fmla="*/ 202 w 959"/>
                    <a:gd name="T21" fmla="*/ 667 h 848"/>
                    <a:gd name="T22" fmla="*/ 186 w 959"/>
                    <a:gd name="T23" fmla="*/ 642 h 848"/>
                    <a:gd name="T24" fmla="*/ 171 w 959"/>
                    <a:gd name="T25" fmla="*/ 617 h 848"/>
                    <a:gd name="T26" fmla="*/ 156 w 959"/>
                    <a:gd name="T27" fmla="*/ 590 h 848"/>
                    <a:gd name="T28" fmla="*/ 142 w 959"/>
                    <a:gd name="T29" fmla="*/ 565 h 848"/>
                    <a:gd name="T30" fmla="*/ 128 w 959"/>
                    <a:gd name="T31" fmla="*/ 539 h 848"/>
                    <a:gd name="T32" fmla="*/ 115 w 959"/>
                    <a:gd name="T33" fmla="*/ 512 h 848"/>
                    <a:gd name="T34" fmla="*/ 103 w 959"/>
                    <a:gd name="T35" fmla="*/ 485 h 848"/>
                    <a:gd name="T36" fmla="*/ 91 w 959"/>
                    <a:gd name="T37" fmla="*/ 458 h 848"/>
                    <a:gd name="T38" fmla="*/ 81 w 959"/>
                    <a:gd name="T39" fmla="*/ 431 h 848"/>
                    <a:gd name="T40" fmla="*/ 70 w 959"/>
                    <a:gd name="T41" fmla="*/ 404 h 848"/>
                    <a:gd name="T42" fmla="*/ 61 w 959"/>
                    <a:gd name="T43" fmla="*/ 376 h 848"/>
                    <a:gd name="T44" fmla="*/ 52 w 959"/>
                    <a:gd name="T45" fmla="*/ 348 h 848"/>
                    <a:gd name="T46" fmla="*/ 43 w 959"/>
                    <a:gd name="T47" fmla="*/ 320 h 848"/>
                    <a:gd name="T48" fmla="*/ 36 w 959"/>
                    <a:gd name="T49" fmla="*/ 291 h 848"/>
                    <a:gd name="T50" fmla="*/ 29 w 959"/>
                    <a:gd name="T51" fmla="*/ 263 h 848"/>
                    <a:gd name="T52" fmla="*/ 23 w 959"/>
                    <a:gd name="T53" fmla="*/ 234 h 848"/>
                    <a:gd name="T54" fmla="*/ 17 w 959"/>
                    <a:gd name="T55" fmla="*/ 205 h 848"/>
                    <a:gd name="T56" fmla="*/ 13 w 959"/>
                    <a:gd name="T57" fmla="*/ 176 h 848"/>
                    <a:gd name="T58" fmla="*/ 9 w 959"/>
                    <a:gd name="T59" fmla="*/ 147 h 848"/>
                    <a:gd name="T60" fmla="*/ 6 w 959"/>
                    <a:gd name="T61" fmla="*/ 118 h 848"/>
                    <a:gd name="T62" fmla="*/ 3 w 959"/>
                    <a:gd name="T63" fmla="*/ 88 h 848"/>
                    <a:gd name="T64" fmla="*/ 1 w 959"/>
                    <a:gd name="T65" fmla="*/ 59 h 848"/>
                    <a:gd name="T66" fmla="*/ 0 w 959"/>
                    <a:gd name="T67" fmla="*/ 29 h 848"/>
                    <a:gd name="T68" fmla="*/ 0 w 959"/>
                    <a:gd name="T69" fmla="*/ 0 h 848"/>
                    <a:gd name="T70" fmla="*/ 429 w 959"/>
                    <a:gd name="T71" fmla="*/ 0 h 848"/>
                    <a:gd name="T72" fmla="*/ 859 w 959"/>
                    <a:gd name="T73" fmla="*/ 0 h 848"/>
                    <a:gd name="T74" fmla="*/ 860 w 959"/>
                    <a:gd name="T75" fmla="*/ 17 h 848"/>
                    <a:gd name="T76" fmla="*/ 861 w 959"/>
                    <a:gd name="T77" fmla="*/ 35 h 848"/>
                    <a:gd name="T78" fmla="*/ 862 w 959"/>
                    <a:gd name="T79" fmla="*/ 43 h 848"/>
                    <a:gd name="T80" fmla="*/ 863 w 959"/>
                    <a:gd name="T81" fmla="*/ 52 h 848"/>
                    <a:gd name="T82" fmla="*/ 864 w 959"/>
                    <a:gd name="T83" fmla="*/ 60 h 848"/>
                    <a:gd name="T84" fmla="*/ 866 w 959"/>
                    <a:gd name="T85" fmla="*/ 68 h 848"/>
                    <a:gd name="T86" fmla="*/ 870 w 959"/>
                    <a:gd name="T87" fmla="*/ 85 h 848"/>
                    <a:gd name="T88" fmla="*/ 874 w 959"/>
                    <a:gd name="T89" fmla="*/ 101 h 848"/>
                    <a:gd name="T90" fmla="*/ 880 w 959"/>
                    <a:gd name="T91" fmla="*/ 117 h 848"/>
                    <a:gd name="T92" fmla="*/ 886 w 959"/>
                    <a:gd name="T93" fmla="*/ 132 h 848"/>
                    <a:gd name="T94" fmla="*/ 893 w 959"/>
                    <a:gd name="T95" fmla="*/ 147 h 848"/>
                    <a:gd name="T96" fmla="*/ 900 w 959"/>
                    <a:gd name="T97" fmla="*/ 162 h 848"/>
                    <a:gd name="T98" fmla="*/ 908 w 959"/>
                    <a:gd name="T99" fmla="*/ 176 h 848"/>
                    <a:gd name="T100" fmla="*/ 917 w 959"/>
                    <a:gd name="T101" fmla="*/ 190 h 848"/>
                    <a:gd name="T102" fmla="*/ 927 w 959"/>
                    <a:gd name="T103" fmla="*/ 203 h 848"/>
                    <a:gd name="T104" fmla="*/ 937 w 959"/>
                    <a:gd name="T105" fmla="*/ 216 h 848"/>
                    <a:gd name="T106" fmla="*/ 948 w 959"/>
                    <a:gd name="T107" fmla="*/ 229 h 848"/>
                    <a:gd name="T108" fmla="*/ 959 w 959"/>
                    <a:gd name="T109" fmla="*/ 240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59" h="848">
                      <a:moveTo>
                        <a:pt x="959" y="240"/>
                      </a:moveTo>
                      <a:lnTo>
                        <a:pt x="351" y="848"/>
                      </a:lnTo>
                      <a:lnTo>
                        <a:pt x="331" y="827"/>
                      </a:lnTo>
                      <a:lnTo>
                        <a:pt x="311" y="806"/>
                      </a:lnTo>
                      <a:lnTo>
                        <a:pt x="291" y="783"/>
                      </a:lnTo>
                      <a:lnTo>
                        <a:pt x="272" y="761"/>
                      </a:lnTo>
                      <a:lnTo>
                        <a:pt x="254" y="738"/>
                      </a:lnTo>
                      <a:lnTo>
                        <a:pt x="236" y="715"/>
                      </a:lnTo>
                      <a:lnTo>
                        <a:pt x="219" y="691"/>
                      </a:lnTo>
                      <a:lnTo>
                        <a:pt x="210" y="679"/>
                      </a:lnTo>
                      <a:lnTo>
                        <a:pt x="202" y="667"/>
                      </a:lnTo>
                      <a:lnTo>
                        <a:pt x="186" y="642"/>
                      </a:lnTo>
                      <a:lnTo>
                        <a:pt x="171" y="617"/>
                      </a:lnTo>
                      <a:lnTo>
                        <a:pt x="156" y="590"/>
                      </a:lnTo>
                      <a:lnTo>
                        <a:pt x="142" y="565"/>
                      </a:lnTo>
                      <a:lnTo>
                        <a:pt x="128" y="539"/>
                      </a:lnTo>
                      <a:lnTo>
                        <a:pt x="115" y="512"/>
                      </a:lnTo>
                      <a:lnTo>
                        <a:pt x="103" y="485"/>
                      </a:lnTo>
                      <a:lnTo>
                        <a:pt x="91" y="458"/>
                      </a:lnTo>
                      <a:lnTo>
                        <a:pt x="81" y="431"/>
                      </a:lnTo>
                      <a:lnTo>
                        <a:pt x="70" y="404"/>
                      </a:lnTo>
                      <a:lnTo>
                        <a:pt x="61" y="376"/>
                      </a:lnTo>
                      <a:lnTo>
                        <a:pt x="52" y="348"/>
                      </a:lnTo>
                      <a:lnTo>
                        <a:pt x="43" y="320"/>
                      </a:lnTo>
                      <a:lnTo>
                        <a:pt x="36" y="291"/>
                      </a:lnTo>
                      <a:lnTo>
                        <a:pt x="29" y="263"/>
                      </a:lnTo>
                      <a:lnTo>
                        <a:pt x="23" y="234"/>
                      </a:lnTo>
                      <a:lnTo>
                        <a:pt x="17" y="205"/>
                      </a:lnTo>
                      <a:lnTo>
                        <a:pt x="13" y="176"/>
                      </a:lnTo>
                      <a:lnTo>
                        <a:pt x="9" y="147"/>
                      </a:lnTo>
                      <a:lnTo>
                        <a:pt x="6" y="118"/>
                      </a:lnTo>
                      <a:lnTo>
                        <a:pt x="3" y="88"/>
                      </a:lnTo>
                      <a:lnTo>
                        <a:pt x="1" y="59"/>
                      </a:lnTo>
                      <a:lnTo>
                        <a:pt x="0" y="29"/>
                      </a:lnTo>
                      <a:lnTo>
                        <a:pt x="0" y="0"/>
                      </a:lnTo>
                      <a:lnTo>
                        <a:pt x="429" y="0"/>
                      </a:lnTo>
                      <a:lnTo>
                        <a:pt x="859" y="0"/>
                      </a:lnTo>
                      <a:lnTo>
                        <a:pt x="860" y="17"/>
                      </a:lnTo>
                      <a:lnTo>
                        <a:pt x="861" y="35"/>
                      </a:lnTo>
                      <a:lnTo>
                        <a:pt x="862" y="43"/>
                      </a:lnTo>
                      <a:lnTo>
                        <a:pt x="863" y="52"/>
                      </a:lnTo>
                      <a:lnTo>
                        <a:pt x="864" y="60"/>
                      </a:lnTo>
                      <a:lnTo>
                        <a:pt x="866" y="68"/>
                      </a:lnTo>
                      <a:lnTo>
                        <a:pt x="870" y="85"/>
                      </a:lnTo>
                      <a:lnTo>
                        <a:pt x="874" y="101"/>
                      </a:lnTo>
                      <a:lnTo>
                        <a:pt x="880" y="117"/>
                      </a:lnTo>
                      <a:lnTo>
                        <a:pt x="886" y="132"/>
                      </a:lnTo>
                      <a:lnTo>
                        <a:pt x="893" y="147"/>
                      </a:lnTo>
                      <a:lnTo>
                        <a:pt x="900" y="162"/>
                      </a:lnTo>
                      <a:lnTo>
                        <a:pt x="908" y="176"/>
                      </a:lnTo>
                      <a:lnTo>
                        <a:pt x="917" y="190"/>
                      </a:lnTo>
                      <a:lnTo>
                        <a:pt x="927" y="203"/>
                      </a:lnTo>
                      <a:lnTo>
                        <a:pt x="937" y="216"/>
                      </a:lnTo>
                      <a:lnTo>
                        <a:pt x="948" y="229"/>
                      </a:lnTo>
                      <a:lnTo>
                        <a:pt x="959" y="24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prstClr val="black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6" name="Freeform 67"/>
                <p:cNvSpPr>
                  <a:spLocks noChangeAspect="1"/>
                </p:cNvSpPr>
                <p:nvPr/>
              </p:nvSpPr>
              <p:spPr bwMode="auto">
                <a:xfrm>
                  <a:off x="3972" y="2902"/>
                  <a:ext cx="469" cy="415"/>
                </a:xfrm>
                <a:custGeom>
                  <a:avLst/>
                  <a:gdLst>
                    <a:gd name="T0" fmla="*/ 859 w 959"/>
                    <a:gd name="T1" fmla="*/ 848 h 848"/>
                    <a:gd name="T2" fmla="*/ 429 w 959"/>
                    <a:gd name="T3" fmla="*/ 848 h 848"/>
                    <a:gd name="T4" fmla="*/ 0 w 959"/>
                    <a:gd name="T5" fmla="*/ 848 h 848"/>
                    <a:gd name="T6" fmla="*/ 1 w 959"/>
                    <a:gd name="T7" fmla="*/ 819 h 848"/>
                    <a:gd name="T8" fmla="*/ 2 w 959"/>
                    <a:gd name="T9" fmla="*/ 789 h 848"/>
                    <a:gd name="T10" fmla="*/ 3 w 959"/>
                    <a:gd name="T11" fmla="*/ 760 h 848"/>
                    <a:gd name="T12" fmla="*/ 6 w 959"/>
                    <a:gd name="T13" fmla="*/ 730 h 848"/>
                    <a:gd name="T14" fmla="*/ 9 w 959"/>
                    <a:gd name="T15" fmla="*/ 701 h 848"/>
                    <a:gd name="T16" fmla="*/ 13 w 959"/>
                    <a:gd name="T17" fmla="*/ 672 h 848"/>
                    <a:gd name="T18" fmla="*/ 18 w 959"/>
                    <a:gd name="T19" fmla="*/ 643 h 848"/>
                    <a:gd name="T20" fmla="*/ 23 w 959"/>
                    <a:gd name="T21" fmla="*/ 614 h 848"/>
                    <a:gd name="T22" fmla="*/ 29 w 959"/>
                    <a:gd name="T23" fmla="*/ 585 h 848"/>
                    <a:gd name="T24" fmla="*/ 36 w 959"/>
                    <a:gd name="T25" fmla="*/ 557 h 848"/>
                    <a:gd name="T26" fmla="*/ 44 w 959"/>
                    <a:gd name="T27" fmla="*/ 528 h 848"/>
                    <a:gd name="T28" fmla="*/ 52 w 959"/>
                    <a:gd name="T29" fmla="*/ 500 h 848"/>
                    <a:gd name="T30" fmla="*/ 56 w 959"/>
                    <a:gd name="T31" fmla="*/ 486 h 848"/>
                    <a:gd name="T32" fmla="*/ 61 w 959"/>
                    <a:gd name="T33" fmla="*/ 472 h 848"/>
                    <a:gd name="T34" fmla="*/ 70 w 959"/>
                    <a:gd name="T35" fmla="*/ 444 h 848"/>
                    <a:gd name="T36" fmla="*/ 81 w 959"/>
                    <a:gd name="T37" fmla="*/ 417 h 848"/>
                    <a:gd name="T38" fmla="*/ 91 w 959"/>
                    <a:gd name="T39" fmla="*/ 389 h 848"/>
                    <a:gd name="T40" fmla="*/ 103 w 959"/>
                    <a:gd name="T41" fmla="*/ 362 h 848"/>
                    <a:gd name="T42" fmla="*/ 115 w 959"/>
                    <a:gd name="T43" fmla="*/ 336 h 848"/>
                    <a:gd name="T44" fmla="*/ 128 w 959"/>
                    <a:gd name="T45" fmla="*/ 309 h 848"/>
                    <a:gd name="T46" fmla="*/ 142 w 959"/>
                    <a:gd name="T47" fmla="*/ 283 h 848"/>
                    <a:gd name="T48" fmla="*/ 156 w 959"/>
                    <a:gd name="T49" fmla="*/ 257 h 848"/>
                    <a:gd name="T50" fmla="*/ 170 w 959"/>
                    <a:gd name="T51" fmla="*/ 231 h 848"/>
                    <a:gd name="T52" fmla="*/ 186 w 959"/>
                    <a:gd name="T53" fmla="*/ 206 h 848"/>
                    <a:gd name="T54" fmla="*/ 202 w 959"/>
                    <a:gd name="T55" fmla="*/ 181 h 848"/>
                    <a:gd name="T56" fmla="*/ 218 w 959"/>
                    <a:gd name="T57" fmla="*/ 157 h 848"/>
                    <a:gd name="T58" fmla="*/ 227 w 959"/>
                    <a:gd name="T59" fmla="*/ 145 h 848"/>
                    <a:gd name="T60" fmla="*/ 236 w 959"/>
                    <a:gd name="T61" fmla="*/ 133 h 848"/>
                    <a:gd name="T62" fmla="*/ 253 w 959"/>
                    <a:gd name="T63" fmla="*/ 110 h 848"/>
                    <a:gd name="T64" fmla="*/ 272 w 959"/>
                    <a:gd name="T65" fmla="*/ 87 h 848"/>
                    <a:gd name="T66" fmla="*/ 291 w 959"/>
                    <a:gd name="T67" fmla="*/ 64 h 848"/>
                    <a:gd name="T68" fmla="*/ 310 w 959"/>
                    <a:gd name="T69" fmla="*/ 42 h 848"/>
                    <a:gd name="T70" fmla="*/ 320 w 959"/>
                    <a:gd name="T71" fmla="*/ 31 h 848"/>
                    <a:gd name="T72" fmla="*/ 330 w 959"/>
                    <a:gd name="T73" fmla="*/ 21 h 848"/>
                    <a:gd name="T74" fmla="*/ 351 w 959"/>
                    <a:gd name="T75" fmla="*/ 0 h 848"/>
                    <a:gd name="T76" fmla="*/ 959 w 959"/>
                    <a:gd name="T77" fmla="*/ 607 h 848"/>
                    <a:gd name="T78" fmla="*/ 948 w 959"/>
                    <a:gd name="T79" fmla="*/ 619 h 848"/>
                    <a:gd name="T80" fmla="*/ 937 w 959"/>
                    <a:gd name="T81" fmla="*/ 632 h 848"/>
                    <a:gd name="T82" fmla="*/ 927 w 959"/>
                    <a:gd name="T83" fmla="*/ 644 h 848"/>
                    <a:gd name="T84" fmla="*/ 917 w 959"/>
                    <a:gd name="T85" fmla="*/ 658 h 848"/>
                    <a:gd name="T86" fmla="*/ 908 w 959"/>
                    <a:gd name="T87" fmla="*/ 672 h 848"/>
                    <a:gd name="T88" fmla="*/ 900 w 959"/>
                    <a:gd name="T89" fmla="*/ 686 h 848"/>
                    <a:gd name="T90" fmla="*/ 893 w 959"/>
                    <a:gd name="T91" fmla="*/ 700 h 848"/>
                    <a:gd name="T92" fmla="*/ 886 w 959"/>
                    <a:gd name="T93" fmla="*/ 716 h 848"/>
                    <a:gd name="T94" fmla="*/ 883 w 959"/>
                    <a:gd name="T95" fmla="*/ 723 h 848"/>
                    <a:gd name="T96" fmla="*/ 880 w 959"/>
                    <a:gd name="T97" fmla="*/ 731 h 848"/>
                    <a:gd name="T98" fmla="*/ 874 w 959"/>
                    <a:gd name="T99" fmla="*/ 747 h 848"/>
                    <a:gd name="T100" fmla="*/ 872 w 959"/>
                    <a:gd name="T101" fmla="*/ 755 h 848"/>
                    <a:gd name="T102" fmla="*/ 870 w 959"/>
                    <a:gd name="T103" fmla="*/ 763 h 848"/>
                    <a:gd name="T104" fmla="*/ 866 w 959"/>
                    <a:gd name="T105" fmla="*/ 779 h 848"/>
                    <a:gd name="T106" fmla="*/ 864 w 959"/>
                    <a:gd name="T107" fmla="*/ 788 h 848"/>
                    <a:gd name="T108" fmla="*/ 863 w 959"/>
                    <a:gd name="T109" fmla="*/ 796 h 848"/>
                    <a:gd name="T110" fmla="*/ 861 w 959"/>
                    <a:gd name="T111" fmla="*/ 813 h 848"/>
                    <a:gd name="T112" fmla="*/ 860 w 959"/>
                    <a:gd name="T113" fmla="*/ 830 h 848"/>
                    <a:gd name="T114" fmla="*/ 859 w 959"/>
                    <a:gd name="T115" fmla="*/ 848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59" h="848">
                      <a:moveTo>
                        <a:pt x="859" y="848"/>
                      </a:moveTo>
                      <a:lnTo>
                        <a:pt x="429" y="848"/>
                      </a:lnTo>
                      <a:lnTo>
                        <a:pt x="0" y="848"/>
                      </a:lnTo>
                      <a:lnTo>
                        <a:pt x="1" y="819"/>
                      </a:lnTo>
                      <a:lnTo>
                        <a:pt x="2" y="789"/>
                      </a:lnTo>
                      <a:lnTo>
                        <a:pt x="3" y="760"/>
                      </a:lnTo>
                      <a:lnTo>
                        <a:pt x="6" y="730"/>
                      </a:lnTo>
                      <a:lnTo>
                        <a:pt x="9" y="701"/>
                      </a:lnTo>
                      <a:lnTo>
                        <a:pt x="13" y="672"/>
                      </a:lnTo>
                      <a:lnTo>
                        <a:pt x="18" y="643"/>
                      </a:lnTo>
                      <a:lnTo>
                        <a:pt x="23" y="614"/>
                      </a:lnTo>
                      <a:lnTo>
                        <a:pt x="29" y="585"/>
                      </a:lnTo>
                      <a:lnTo>
                        <a:pt x="36" y="557"/>
                      </a:lnTo>
                      <a:lnTo>
                        <a:pt x="44" y="528"/>
                      </a:lnTo>
                      <a:lnTo>
                        <a:pt x="52" y="500"/>
                      </a:lnTo>
                      <a:lnTo>
                        <a:pt x="56" y="486"/>
                      </a:lnTo>
                      <a:lnTo>
                        <a:pt x="61" y="472"/>
                      </a:lnTo>
                      <a:lnTo>
                        <a:pt x="70" y="444"/>
                      </a:lnTo>
                      <a:lnTo>
                        <a:pt x="81" y="417"/>
                      </a:lnTo>
                      <a:lnTo>
                        <a:pt x="91" y="389"/>
                      </a:lnTo>
                      <a:lnTo>
                        <a:pt x="103" y="362"/>
                      </a:lnTo>
                      <a:lnTo>
                        <a:pt x="115" y="336"/>
                      </a:lnTo>
                      <a:lnTo>
                        <a:pt x="128" y="309"/>
                      </a:lnTo>
                      <a:lnTo>
                        <a:pt x="142" y="283"/>
                      </a:lnTo>
                      <a:lnTo>
                        <a:pt x="156" y="257"/>
                      </a:lnTo>
                      <a:lnTo>
                        <a:pt x="170" y="231"/>
                      </a:lnTo>
                      <a:lnTo>
                        <a:pt x="186" y="206"/>
                      </a:lnTo>
                      <a:lnTo>
                        <a:pt x="202" y="181"/>
                      </a:lnTo>
                      <a:lnTo>
                        <a:pt x="218" y="157"/>
                      </a:lnTo>
                      <a:lnTo>
                        <a:pt x="227" y="145"/>
                      </a:lnTo>
                      <a:lnTo>
                        <a:pt x="236" y="133"/>
                      </a:lnTo>
                      <a:lnTo>
                        <a:pt x="253" y="110"/>
                      </a:lnTo>
                      <a:lnTo>
                        <a:pt x="272" y="87"/>
                      </a:lnTo>
                      <a:lnTo>
                        <a:pt x="291" y="64"/>
                      </a:lnTo>
                      <a:lnTo>
                        <a:pt x="310" y="42"/>
                      </a:lnTo>
                      <a:lnTo>
                        <a:pt x="320" y="31"/>
                      </a:lnTo>
                      <a:lnTo>
                        <a:pt x="330" y="21"/>
                      </a:lnTo>
                      <a:lnTo>
                        <a:pt x="351" y="0"/>
                      </a:lnTo>
                      <a:lnTo>
                        <a:pt x="959" y="607"/>
                      </a:lnTo>
                      <a:lnTo>
                        <a:pt x="948" y="619"/>
                      </a:lnTo>
                      <a:lnTo>
                        <a:pt x="937" y="632"/>
                      </a:lnTo>
                      <a:lnTo>
                        <a:pt x="927" y="644"/>
                      </a:lnTo>
                      <a:lnTo>
                        <a:pt x="917" y="658"/>
                      </a:lnTo>
                      <a:lnTo>
                        <a:pt x="908" y="672"/>
                      </a:lnTo>
                      <a:lnTo>
                        <a:pt x="900" y="686"/>
                      </a:lnTo>
                      <a:lnTo>
                        <a:pt x="893" y="700"/>
                      </a:lnTo>
                      <a:lnTo>
                        <a:pt x="886" y="716"/>
                      </a:lnTo>
                      <a:lnTo>
                        <a:pt x="883" y="723"/>
                      </a:lnTo>
                      <a:lnTo>
                        <a:pt x="880" y="731"/>
                      </a:lnTo>
                      <a:lnTo>
                        <a:pt x="874" y="747"/>
                      </a:lnTo>
                      <a:lnTo>
                        <a:pt x="872" y="755"/>
                      </a:lnTo>
                      <a:lnTo>
                        <a:pt x="870" y="763"/>
                      </a:lnTo>
                      <a:lnTo>
                        <a:pt x="866" y="779"/>
                      </a:lnTo>
                      <a:lnTo>
                        <a:pt x="864" y="788"/>
                      </a:lnTo>
                      <a:lnTo>
                        <a:pt x="863" y="796"/>
                      </a:lnTo>
                      <a:lnTo>
                        <a:pt x="861" y="813"/>
                      </a:lnTo>
                      <a:lnTo>
                        <a:pt x="860" y="830"/>
                      </a:lnTo>
                      <a:lnTo>
                        <a:pt x="859" y="848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prstClr val="black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17" name="Freeform 68"/>
                <p:cNvSpPr>
                  <a:spLocks noChangeAspect="1"/>
                </p:cNvSpPr>
                <p:nvPr/>
              </p:nvSpPr>
              <p:spPr bwMode="auto">
                <a:xfrm>
                  <a:off x="4144" y="2730"/>
                  <a:ext cx="414" cy="468"/>
                </a:xfrm>
                <a:custGeom>
                  <a:avLst/>
                  <a:gdLst>
                    <a:gd name="T0" fmla="*/ 608 w 848"/>
                    <a:gd name="T1" fmla="*/ 958 h 958"/>
                    <a:gd name="T2" fmla="*/ 0 w 848"/>
                    <a:gd name="T3" fmla="*/ 351 h 958"/>
                    <a:gd name="T4" fmla="*/ 21 w 848"/>
                    <a:gd name="T5" fmla="*/ 330 h 958"/>
                    <a:gd name="T6" fmla="*/ 43 w 848"/>
                    <a:gd name="T7" fmla="*/ 310 h 958"/>
                    <a:gd name="T8" fmla="*/ 65 w 848"/>
                    <a:gd name="T9" fmla="*/ 291 h 958"/>
                    <a:gd name="T10" fmla="*/ 87 w 848"/>
                    <a:gd name="T11" fmla="*/ 272 h 958"/>
                    <a:gd name="T12" fmla="*/ 110 w 848"/>
                    <a:gd name="T13" fmla="*/ 253 h 958"/>
                    <a:gd name="T14" fmla="*/ 134 w 848"/>
                    <a:gd name="T15" fmla="*/ 236 h 958"/>
                    <a:gd name="T16" fmla="*/ 157 w 848"/>
                    <a:gd name="T17" fmla="*/ 218 h 958"/>
                    <a:gd name="T18" fmla="*/ 170 w 848"/>
                    <a:gd name="T19" fmla="*/ 210 h 958"/>
                    <a:gd name="T20" fmla="*/ 182 w 848"/>
                    <a:gd name="T21" fmla="*/ 202 h 958"/>
                    <a:gd name="T22" fmla="*/ 206 w 848"/>
                    <a:gd name="T23" fmla="*/ 186 h 958"/>
                    <a:gd name="T24" fmla="*/ 231 w 848"/>
                    <a:gd name="T25" fmla="*/ 170 h 958"/>
                    <a:gd name="T26" fmla="*/ 258 w 848"/>
                    <a:gd name="T27" fmla="*/ 156 h 958"/>
                    <a:gd name="T28" fmla="*/ 284 w 848"/>
                    <a:gd name="T29" fmla="*/ 141 h 958"/>
                    <a:gd name="T30" fmla="*/ 310 w 848"/>
                    <a:gd name="T31" fmla="*/ 128 h 958"/>
                    <a:gd name="T32" fmla="*/ 336 w 848"/>
                    <a:gd name="T33" fmla="*/ 115 h 958"/>
                    <a:gd name="T34" fmla="*/ 363 w 848"/>
                    <a:gd name="T35" fmla="*/ 103 h 958"/>
                    <a:gd name="T36" fmla="*/ 390 w 848"/>
                    <a:gd name="T37" fmla="*/ 91 h 958"/>
                    <a:gd name="T38" fmla="*/ 417 w 848"/>
                    <a:gd name="T39" fmla="*/ 80 h 958"/>
                    <a:gd name="T40" fmla="*/ 445 w 848"/>
                    <a:gd name="T41" fmla="*/ 70 h 958"/>
                    <a:gd name="T42" fmla="*/ 472 w 848"/>
                    <a:gd name="T43" fmla="*/ 60 h 958"/>
                    <a:gd name="T44" fmla="*/ 500 w 848"/>
                    <a:gd name="T45" fmla="*/ 51 h 958"/>
                    <a:gd name="T46" fmla="*/ 529 w 848"/>
                    <a:gd name="T47" fmla="*/ 43 h 958"/>
                    <a:gd name="T48" fmla="*/ 557 w 848"/>
                    <a:gd name="T49" fmla="*/ 35 h 958"/>
                    <a:gd name="T50" fmla="*/ 586 w 848"/>
                    <a:gd name="T51" fmla="*/ 29 h 958"/>
                    <a:gd name="T52" fmla="*/ 614 w 848"/>
                    <a:gd name="T53" fmla="*/ 23 h 958"/>
                    <a:gd name="T54" fmla="*/ 643 w 848"/>
                    <a:gd name="T55" fmla="*/ 17 h 958"/>
                    <a:gd name="T56" fmla="*/ 672 w 848"/>
                    <a:gd name="T57" fmla="*/ 12 h 958"/>
                    <a:gd name="T58" fmla="*/ 701 w 848"/>
                    <a:gd name="T59" fmla="*/ 8 h 958"/>
                    <a:gd name="T60" fmla="*/ 731 w 848"/>
                    <a:gd name="T61" fmla="*/ 5 h 958"/>
                    <a:gd name="T62" fmla="*/ 760 w 848"/>
                    <a:gd name="T63" fmla="*/ 3 h 958"/>
                    <a:gd name="T64" fmla="*/ 789 w 848"/>
                    <a:gd name="T65" fmla="*/ 1 h 958"/>
                    <a:gd name="T66" fmla="*/ 819 w 848"/>
                    <a:gd name="T67" fmla="*/ 0 h 958"/>
                    <a:gd name="T68" fmla="*/ 848 w 848"/>
                    <a:gd name="T69" fmla="*/ 0 h 958"/>
                    <a:gd name="T70" fmla="*/ 848 w 848"/>
                    <a:gd name="T71" fmla="*/ 429 h 958"/>
                    <a:gd name="T72" fmla="*/ 848 w 848"/>
                    <a:gd name="T73" fmla="*/ 859 h 958"/>
                    <a:gd name="T74" fmla="*/ 831 w 848"/>
                    <a:gd name="T75" fmla="*/ 859 h 958"/>
                    <a:gd name="T76" fmla="*/ 814 w 848"/>
                    <a:gd name="T77" fmla="*/ 861 h 958"/>
                    <a:gd name="T78" fmla="*/ 805 w 848"/>
                    <a:gd name="T79" fmla="*/ 861 h 958"/>
                    <a:gd name="T80" fmla="*/ 797 w 848"/>
                    <a:gd name="T81" fmla="*/ 863 h 958"/>
                    <a:gd name="T82" fmla="*/ 788 w 848"/>
                    <a:gd name="T83" fmla="*/ 864 h 958"/>
                    <a:gd name="T84" fmla="*/ 780 w 848"/>
                    <a:gd name="T85" fmla="*/ 866 h 958"/>
                    <a:gd name="T86" fmla="*/ 763 w 848"/>
                    <a:gd name="T87" fmla="*/ 869 h 958"/>
                    <a:gd name="T88" fmla="*/ 747 w 848"/>
                    <a:gd name="T89" fmla="*/ 874 h 958"/>
                    <a:gd name="T90" fmla="*/ 731 w 848"/>
                    <a:gd name="T91" fmla="*/ 879 h 958"/>
                    <a:gd name="T92" fmla="*/ 716 w 848"/>
                    <a:gd name="T93" fmla="*/ 885 h 958"/>
                    <a:gd name="T94" fmla="*/ 701 w 848"/>
                    <a:gd name="T95" fmla="*/ 892 h 958"/>
                    <a:gd name="T96" fmla="*/ 686 w 848"/>
                    <a:gd name="T97" fmla="*/ 900 h 958"/>
                    <a:gd name="T98" fmla="*/ 672 w 848"/>
                    <a:gd name="T99" fmla="*/ 908 h 958"/>
                    <a:gd name="T100" fmla="*/ 658 w 848"/>
                    <a:gd name="T101" fmla="*/ 917 h 958"/>
                    <a:gd name="T102" fmla="*/ 645 w 848"/>
                    <a:gd name="T103" fmla="*/ 926 h 958"/>
                    <a:gd name="T104" fmla="*/ 632 w 848"/>
                    <a:gd name="T105" fmla="*/ 936 h 958"/>
                    <a:gd name="T106" fmla="*/ 620 w 848"/>
                    <a:gd name="T107" fmla="*/ 947 h 958"/>
                    <a:gd name="T108" fmla="*/ 608 w 848"/>
                    <a:gd name="T109" fmla="*/ 958 h 9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48" h="958">
                      <a:moveTo>
                        <a:pt x="608" y="958"/>
                      </a:moveTo>
                      <a:lnTo>
                        <a:pt x="0" y="351"/>
                      </a:lnTo>
                      <a:lnTo>
                        <a:pt x="21" y="330"/>
                      </a:lnTo>
                      <a:lnTo>
                        <a:pt x="43" y="310"/>
                      </a:lnTo>
                      <a:lnTo>
                        <a:pt x="65" y="291"/>
                      </a:lnTo>
                      <a:lnTo>
                        <a:pt x="87" y="272"/>
                      </a:lnTo>
                      <a:lnTo>
                        <a:pt x="110" y="253"/>
                      </a:lnTo>
                      <a:lnTo>
                        <a:pt x="134" y="236"/>
                      </a:lnTo>
                      <a:lnTo>
                        <a:pt x="157" y="218"/>
                      </a:lnTo>
                      <a:lnTo>
                        <a:pt x="170" y="210"/>
                      </a:lnTo>
                      <a:lnTo>
                        <a:pt x="182" y="202"/>
                      </a:lnTo>
                      <a:lnTo>
                        <a:pt x="206" y="186"/>
                      </a:lnTo>
                      <a:lnTo>
                        <a:pt x="231" y="170"/>
                      </a:lnTo>
                      <a:lnTo>
                        <a:pt x="258" y="156"/>
                      </a:lnTo>
                      <a:lnTo>
                        <a:pt x="284" y="141"/>
                      </a:lnTo>
                      <a:lnTo>
                        <a:pt x="310" y="128"/>
                      </a:lnTo>
                      <a:lnTo>
                        <a:pt x="336" y="115"/>
                      </a:lnTo>
                      <a:lnTo>
                        <a:pt x="363" y="103"/>
                      </a:lnTo>
                      <a:lnTo>
                        <a:pt x="390" y="91"/>
                      </a:lnTo>
                      <a:lnTo>
                        <a:pt x="417" y="80"/>
                      </a:lnTo>
                      <a:lnTo>
                        <a:pt x="445" y="70"/>
                      </a:lnTo>
                      <a:lnTo>
                        <a:pt x="472" y="60"/>
                      </a:lnTo>
                      <a:lnTo>
                        <a:pt x="500" y="51"/>
                      </a:lnTo>
                      <a:lnTo>
                        <a:pt x="529" y="43"/>
                      </a:lnTo>
                      <a:lnTo>
                        <a:pt x="557" y="35"/>
                      </a:lnTo>
                      <a:lnTo>
                        <a:pt x="586" y="29"/>
                      </a:lnTo>
                      <a:lnTo>
                        <a:pt x="614" y="23"/>
                      </a:lnTo>
                      <a:lnTo>
                        <a:pt x="643" y="17"/>
                      </a:lnTo>
                      <a:lnTo>
                        <a:pt x="672" y="12"/>
                      </a:lnTo>
                      <a:lnTo>
                        <a:pt x="701" y="8"/>
                      </a:lnTo>
                      <a:lnTo>
                        <a:pt x="731" y="5"/>
                      </a:lnTo>
                      <a:lnTo>
                        <a:pt x="760" y="3"/>
                      </a:lnTo>
                      <a:lnTo>
                        <a:pt x="789" y="1"/>
                      </a:lnTo>
                      <a:lnTo>
                        <a:pt x="819" y="0"/>
                      </a:lnTo>
                      <a:lnTo>
                        <a:pt x="848" y="0"/>
                      </a:lnTo>
                      <a:lnTo>
                        <a:pt x="848" y="429"/>
                      </a:lnTo>
                      <a:lnTo>
                        <a:pt x="848" y="859"/>
                      </a:lnTo>
                      <a:lnTo>
                        <a:pt x="831" y="859"/>
                      </a:lnTo>
                      <a:lnTo>
                        <a:pt x="814" y="861"/>
                      </a:lnTo>
                      <a:lnTo>
                        <a:pt x="805" y="861"/>
                      </a:lnTo>
                      <a:lnTo>
                        <a:pt x="797" y="863"/>
                      </a:lnTo>
                      <a:lnTo>
                        <a:pt x="788" y="864"/>
                      </a:lnTo>
                      <a:lnTo>
                        <a:pt x="780" y="866"/>
                      </a:lnTo>
                      <a:lnTo>
                        <a:pt x="763" y="869"/>
                      </a:lnTo>
                      <a:lnTo>
                        <a:pt x="747" y="874"/>
                      </a:lnTo>
                      <a:lnTo>
                        <a:pt x="731" y="879"/>
                      </a:lnTo>
                      <a:lnTo>
                        <a:pt x="716" y="885"/>
                      </a:lnTo>
                      <a:lnTo>
                        <a:pt x="701" y="892"/>
                      </a:lnTo>
                      <a:lnTo>
                        <a:pt x="686" y="900"/>
                      </a:lnTo>
                      <a:lnTo>
                        <a:pt x="672" y="908"/>
                      </a:lnTo>
                      <a:lnTo>
                        <a:pt x="658" y="917"/>
                      </a:lnTo>
                      <a:lnTo>
                        <a:pt x="645" y="926"/>
                      </a:lnTo>
                      <a:lnTo>
                        <a:pt x="632" y="936"/>
                      </a:lnTo>
                      <a:lnTo>
                        <a:pt x="620" y="947"/>
                      </a:lnTo>
                      <a:lnTo>
                        <a:pt x="608" y="958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63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45720" rIns="45720" anchor="ctr" anchorCtr="1"/>
                <a:lstStyle/>
                <a:p>
                  <a:pPr>
                    <a:defRPr/>
                  </a:pPr>
                  <a:endParaRPr lang="en-ZA" sz="600">
                    <a:solidFill>
                      <a:srgbClr val="318FC5">
                        <a:lumMod val="50000"/>
                      </a:srgbClr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</p:grpSp>
          <p:sp>
            <p:nvSpPr>
              <p:cNvPr id="18" name="Oval 17"/>
              <p:cNvSpPr/>
              <p:nvPr/>
            </p:nvSpPr>
            <p:spPr bwMode="auto">
              <a:xfrm>
                <a:off x="3746217" y="1932037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1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 bwMode="auto">
              <a:xfrm>
                <a:off x="5172475" y="1985578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2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 bwMode="auto">
              <a:xfrm>
                <a:off x="5904094" y="2957548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3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>
                <a:off x="5815430" y="4083044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4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 bwMode="auto">
              <a:xfrm>
                <a:off x="5043500" y="4898763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5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 bwMode="auto">
              <a:xfrm>
                <a:off x="3825281" y="4917235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6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 bwMode="auto">
              <a:xfrm>
                <a:off x="2999509" y="4099489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7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 bwMode="auto">
              <a:xfrm>
                <a:off x="2934192" y="2875606"/>
                <a:ext cx="187179" cy="20327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lIns="72000" tIns="72000" rIns="72000" bIns="72000" anchor="ctr"/>
              <a:lstStyle/>
              <a:p>
                <a:pPr algn="ctr" eaLnBrk="0" hangingPunct="0">
                  <a:spcBef>
                    <a:spcPct val="20000"/>
                  </a:spcBef>
                  <a:buSzPct val="100000"/>
                  <a:buFont typeface="Wingdings" pitchFamily="2" charset="2"/>
                  <a:buNone/>
                  <a:defRPr/>
                </a:pPr>
                <a:r>
                  <a:rPr lang="en-ZA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 charset="0"/>
                    <a:cs typeface="Arial" charset="0"/>
                    <a:sym typeface="Symbol" pitchFamily="18" charset="2"/>
                  </a:rPr>
                  <a:t>8</a:t>
                </a:r>
                <a:endParaRPr 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38" name="Text Box 99"/>
              <p:cNvSpPr txBox="1">
                <a:spLocks noChangeArrowheads="1"/>
              </p:cNvSpPr>
              <p:nvPr/>
            </p:nvSpPr>
            <p:spPr bwMode="auto">
              <a:xfrm>
                <a:off x="4940769" y="3660307"/>
                <a:ext cx="1010214" cy="42598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  <a:effectLst/>
            </p:spPr>
            <p:txBody>
              <a:bodyPr lIns="45720" rIns="45720" anchor="ctr" anchorCtr="1"/>
              <a:lstStyle/>
              <a:p>
                <a:pPr algn="ctr">
                  <a:defRPr/>
                </a:pPr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cs typeface="Arial" charset="0"/>
                    <a:sym typeface="Symbol" pitchFamily="18" charset="2"/>
                  </a:rPr>
                  <a:t>Barriers to Using Product</a:t>
                </a:r>
                <a:endParaRPr lang="en-ZA" sz="1000" b="1" dirty="0">
                  <a:solidFill>
                    <a:srgbClr val="AEE8FB">
                      <a:lumMod val="10000"/>
                    </a:srgb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39" name="Text Box 100"/>
              <p:cNvSpPr txBox="1">
                <a:spLocks noChangeArrowheads="1"/>
              </p:cNvSpPr>
              <p:nvPr/>
            </p:nvSpPr>
            <p:spPr bwMode="auto">
              <a:xfrm>
                <a:off x="4487469" y="4362820"/>
                <a:ext cx="862948" cy="425985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  <a:effectLst/>
            </p:spPr>
            <p:txBody>
              <a:bodyPr lIns="45720" rIns="45720" anchor="ctr" anchorCtr="1"/>
              <a:lstStyle/>
              <a:p>
                <a:pPr algn="ctr">
                  <a:defRPr/>
                </a:pPr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cs typeface="Arial" charset="0"/>
                    <a:sym typeface="Symbol" pitchFamily="18" charset="2"/>
                  </a:rPr>
                  <a:t>Consumer Touch Points</a:t>
                </a:r>
                <a:endParaRPr lang="en-US" sz="1000" b="1" dirty="0">
                  <a:solidFill>
                    <a:srgbClr val="AEE8FB">
                      <a:lumMod val="10000"/>
                    </a:srgbClr>
                  </a:solidFill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40" name="Text Box 101"/>
              <p:cNvSpPr txBox="1">
                <a:spLocks noChangeArrowheads="1"/>
              </p:cNvSpPr>
              <p:nvPr/>
            </p:nvSpPr>
            <p:spPr bwMode="auto">
              <a:xfrm>
                <a:off x="3597206" y="2387437"/>
                <a:ext cx="1034923" cy="42598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lIns="45720" rIns="45720" anchor="ctr" anchorCtr="1"/>
              <a:lstStyle/>
              <a:p>
                <a:pPr algn="ctr"/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sym typeface="Symbol" pitchFamily="18" charset="2"/>
                  </a:rPr>
                  <a:t>Demographics</a:t>
                </a:r>
                <a:endParaRPr lang="en-US" sz="1000" b="1" dirty="0">
                  <a:solidFill>
                    <a:srgbClr val="AEE8FB">
                      <a:lumMod val="10000"/>
                    </a:srgbClr>
                  </a:solidFill>
                  <a:sym typeface="Symbol" pitchFamily="18" charset="2"/>
                </a:endParaRPr>
              </a:p>
            </p:txBody>
          </p:sp>
          <p:sp>
            <p:nvSpPr>
              <p:cNvPr id="41" name="Text Box 102"/>
              <p:cNvSpPr txBox="1">
                <a:spLocks noChangeArrowheads="1"/>
              </p:cNvSpPr>
              <p:nvPr/>
            </p:nvSpPr>
            <p:spPr bwMode="auto">
              <a:xfrm>
                <a:off x="4487106" y="2386843"/>
                <a:ext cx="834046" cy="42598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lIns="45720" rIns="45720" anchor="ctr" anchorCtr="1"/>
              <a:lstStyle/>
              <a:p>
                <a:pPr algn="ctr"/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sym typeface="Symbol" pitchFamily="18" charset="2"/>
                  </a:rPr>
                  <a:t>Key Influencers</a:t>
                </a:r>
                <a:endParaRPr lang="en-US" sz="1000" b="1" dirty="0">
                  <a:solidFill>
                    <a:srgbClr val="AEE8FB">
                      <a:lumMod val="10000"/>
                    </a:srgbClr>
                  </a:solidFill>
                  <a:sym typeface="Symbol" pitchFamily="18" charset="2"/>
                </a:endParaRPr>
              </a:p>
            </p:txBody>
          </p:sp>
          <p:sp>
            <p:nvSpPr>
              <p:cNvPr id="42" name="Text Box 103"/>
              <p:cNvSpPr txBox="1">
                <a:spLocks noChangeArrowheads="1"/>
              </p:cNvSpPr>
              <p:nvPr/>
            </p:nvSpPr>
            <p:spPr bwMode="auto">
              <a:xfrm>
                <a:off x="3545790" y="4343388"/>
                <a:ext cx="1052880" cy="42598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  <a:effectLst/>
            </p:spPr>
            <p:txBody>
              <a:bodyPr lIns="45720" rIns="45720" anchor="ctr" anchorCtr="1"/>
              <a:lstStyle/>
              <a:p>
                <a:pPr algn="ctr">
                  <a:defRPr/>
                </a:pPr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cs typeface="Arial" charset="0"/>
                    <a:sym typeface="Symbol" pitchFamily="18" charset="2"/>
                  </a:rPr>
                  <a:t>Interaction with </a:t>
                </a:r>
              </a:p>
              <a:p>
                <a:pPr algn="ctr">
                  <a:defRPr/>
                </a:pPr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cs typeface="Arial" charset="0"/>
                    <a:sym typeface="Symbol" pitchFamily="18" charset="2"/>
                  </a:rPr>
                  <a:t>HC Providers</a:t>
                </a:r>
                <a:endParaRPr lang="en-ZA" sz="1000" b="1" dirty="0">
                  <a:solidFill>
                    <a:srgbClr val="AEE8FB">
                      <a:lumMod val="10000"/>
                    </a:srgb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43" name="Text Box 105"/>
              <p:cNvSpPr txBox="1">
                <a:spLocks noChangeArrowheads="1"/>
              </p:cNvSpPr>
              <p:nvPr/>
            </p:nvSpPr>
            <p:spPr bwMode="auto">
              <a:xfrm>
                <a:off x="3102899" y="2939879"/>
                <a:ext cx="1057009" cy="425985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  <a:effectLst/>
            </p:spPr>
            <p:txBody>
              <a:bodyPr lIns="45720" rIns="45720" anchor="ctr" anchorCtr="1"/>
              <a:lstStyle/>
              <a:p>
                <a:pPr algn="ctr">
                  <a:defRPr/>
                </a:pPr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cs typeface="Arial" charset="0"/>
                    <a:sym typeface="Symbol" pitchFamily="18" charset="2"/>
                  </a:rPr>
                  <a:t>Media Consumption</a:t>
                </a:r>
                <a:endParaRPr lang="en-US" sz="1000" b="1" dirty="0">
                  <a:solidFill>
                    <a:srgbClr val="AEE8FB">
                      <a:lumMod val="10000"/>
                    </a:srgbClr>
                  </a:solidFill>
                  <a:latin typeface="Arial" charset="0"/>
                  <a:cs typeface="Arial" charset="0"/>
                  <a:sym typeface="Symbol" pitchFamily="18" charset="2"/>
                </a:endParaRPr>
              </a:p>
            </p:txBody>
          </p:sp>
          <p:sp>
            <p:nvSpPr>
              <p:cNvPr id="44" name="Text Box 103"/>
              <p:cNvSpPr txBox="1">
                <a:spLocks noChangeArrowheads="1"/>
              </p:cNvSpPr>
              <p:nvPr/>
            </p:nvSpPr>
            <p:spPr bwMode="auto">
              <a:xfrm>
                <a:off x="4998081" y="2975746"/>
                <a:ext cx="858819" cy="42598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lIns="45720" rIns="45720" anchor="ctr" anchorCtr="1"/>
              <a:lstStyle/>
              <a:p>
                <a:pPr algn="ctr"/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sym typeface="Symbol" pitchFamily="18" charset="2"/>
                  </a:rPr>
                  <a:t>Enablers to Using Product</a:t>
                </a:r>
                <a:endParaRPr lang="en-US" sz="1000" b="1" dirty="0">
                  <a:solidFill>
                    <a:srgbClr val="AEE8FB">
                      <a:lumMod val="10000"/>
                    </a:srgbClr>
                  </a:solidFill>
                  <a:sym typeface="Symbol" pitchFamily="18" charset="2"/>
                </a:endParaRPr>
              </a:p>
            </p:txBody>
          </p:sp>
          <p:sp>
            <p:nvSpPr>
              <p:cNvPr id="45" name="Text Box 103"/>
              <p:cNvSpPr txBox="1">
                <a:spLocks noChangeArrowheads="1"/>
              </p:cNvSpPr>
              <p:nvPr/>
            </p:nvSpPr>
            <p:spPr bwMode="auto">
              <a:xfrm>
                <a:off x="3108404" y="3654339"/>
                <a:ext cx="1052879" cy="425985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  <a:effectLst/>
            </p:spPr>
            <p:txBody>
              <a:bodyPr lIns="45720" rIns="45720" anchor="ctr" anchorCtr="1"/>
              <a:lstStyle/>
              <a:p>
                <a:pPr algn="ctr">
                  <a:defRPr/>
                </a:pPr>
                <a:r>
                  <a:rPr lang="en-ZA" sz="1000" b="1" dirty="0">
                    <a:solidFill>
                      <a:srgbClr val="AEE8FB">
                        <a:lumMod val="10000"/>
                      </a:srgbClr>
                    </a:solidFill>
                    <a:cs typeface="Arial" charset="0"/>
                    <a:sym typeface="Symbol" pitchFamily="18" charset="2"/>
                  </a:rPr>
                  <a:t>Aspirations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4501232" y="1697794"/>
                <a:ext cx="0" cy="29594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4506737" y="5024966"/>
                <a:ext cx="0" cy="32733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Oval 5"/>
              <p:cNvSpPr/>
              <p:nvPr/>
            </p:nvSpPr>
            <p:spPr>
              <a:xfrm>
                <a:off x="4057581" y="3064614"/>
                <a:ext cx="921912" cy="87004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sym typeface="Symbol" pitchFamily="18" charset="2"/>
                  </a:rPr>
                  <a:t>PRODUCT NAME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051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248</Words>
  <Application>Microsoft Office PowerPoint</Application>
  <PresentationFormat>On-screen Show (4:3)</PresentationFormat>
  <Paragraphs>67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 —Target Group Analysis Sample of Target Market Analysis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—Target Group Analysis Sample — CycleTel Target Market Analysis</dc:title>
  <dc:creator>USAID</dc:creator>
  <cp:lastModifiedBy>USAID</cp:lastModifiedBy>
  <cp:revision>2</cp:revision>
  <dcterms:created xsi:type="dcterms:W3CDTF">2014-10-16T14:20:28Z</dcterms:created>
  <dcterms:modified xsi:type="dcterms:W3CDTF">2014-12-03T17:44:53Z</dcterms:modified>
</cp:coreProperties>
</file>