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E2241-115F-4E13-93B7-E75CBDA6ACDB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BDFD8-A3DD-4A2C-8B4C-BEFE6FA0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449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A1CED-3BA1-4D99-B09A-1C418350674E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5ACE0-9ADB-490C-9990-703C17A19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744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A1CED-3BA1-4D99-B09A-1C418350674E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5ACE0-9ADB-490C-9990-703C17A19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824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A1CED-3BA1-4D99-B09A-1C418350674E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5ACE0-9ADB-490C-9990-703C17A19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11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5334000"/>
            <a:ext cx="9144000" cy="1295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296" tIns="45720" rIns="82296" bIns="45720" numCol="1" rtlCol="0" anchor="ctr" anchorCtr="0" compatLnSpc="1">
            <a:prstTxWarp prst="textNoShape">
              <a:avLst/>
            </a:prstTxWarp>
          </a:bodyPr>
          <a:lstStyle/>
          <a:p>
            <a:pPr defTabSz="85725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 smtClean="0">
              <a:solidFill>
                <a:prstClr val="black"/>
              </a:solidFill>
              <a:latin typeface="Arial" charset="0"/>
              <a:sym typeface="Symbol" pitchFamily="18" charset="2"/>
            </a:endParaRPr>
          </a:p>
        </p:txBody>
      </p:sp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6394450" y="254000"/>
          <a:ext cx="1120775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hoto Editor Photo" r:id="rId3" imgW="7621064" imgH="1809524" progId="">
                  <p:embed/>
                </p:oleObj>
              </mc:Choice>
              <mc:Fallback>
                <p:oleObj name="Photo Editor Photo" r:id="rId3" imgW="7621064" imgH="18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4450" y="254000"/>
                        <a:ext cx="1120775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58738" y="5486400"/>
            <a:ext cx="5029200" cy="5334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658813" y="5867400"/>
            <a:ext cx="3760787" cy="609600"/>
          </a:xfrm>
        </p:spPr>
        <p:txBody>
          <a:bodyPr/>
          <a:lstStyle>
            <a:lvl1pPr marL="0" indent="0">
              <a:buNone/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725302"/>
            <a:ext cx="5760244" cy="1627498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8001000" y="6477000"/>
            <a:ext cx="1116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prstClr val="black"/>
                </a:solidFill>
                <a:sym typeface="Symbol" pitchFamily="18" charset="2"/>
              </a:rPr>
              <a:t>DRAFT</a:t>
            </a:r>
            <a:endParaRPr lang="en-US" sz="2000" b="1" dirty="0">
              <a:solidFill>
                <a:prstClr val="black"/>
              </a:solidFill>
              <a:sym typeface="Symbol" pitchFamily="18" charset="2"/>
            </a:endParaRPr>
          </a:p>
        </p:txBody>
      </p:sp>
      <p:cxnSp>
        <p:nvCxnSpPr>
          <p:cNvPr id="15" name="Straight Connector 14"/>
          <p:cNvCxnSpPr/>
          <p:nvPr userDrawn="1"/>
        </p:nvCxnSpPr>
        <p:spPr bwMode="auto">
          <a:xfrm>
            <a:off x="8195096" y="6774768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 userDrawn="1"/>
        </p:nvCxnSpPr>
        <p:spPr bwMode="auto">
          <a:xfrm>
            <a:off x="8186470" y="6573342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/>
          <p:cNvSpPr txBox="1"/>
          <p:nvPr userDrawn="1"/>
        </p:nvSpPr>
        <p:spPr>
          <a:xfrm>
            <a:off x="1943099" y="155642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600" dirty="0" smtClean="0">
                <a:solidFill>
                  <a:prstClr val="white">
                    <a:lumMod val="85000"/>
                  </a:prstClr>
                </a:solidFill>
                <a:sym typeface="Symbol" pitchFamily="18" charset="2"/>
              </a:rPr>
              <a:t>D R A F T</a:t>
            </a:r>
            <a:endParaRPr lang="en-US" sz="9600" dirty="0">
              <a:solidFill>
                <a:prstClr val="white">
                  <a:lumMod val="85000"/>
                </a:prst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229441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6620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552088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324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783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2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609600" cy="2222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t>Page </a:t>
            </a: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019777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88749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995189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A1CED-3BA1-4D99-B09A-1C418350674E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5ACE0-9ADB-490C-9990-703C17A19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6352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559951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283494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54000"/>
            <a:ext cx="2128838" cy="6053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54000"/>
            <a:ext cx="6238875" cy="6053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672103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4193811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0960407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6678474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black"/>
                </a:solidFill>
                <a:sym typeface="Symbol" pitchFamily="18" charset="2"/>
              </a:rPr>
              <a:t>DRAFT</a:t>
            </a:r>
            <a:endParaRPr lang="en-US" sz="1400" b="1" dirty="0">
              <a:solidFill>
                <a:prstClr val="black"/>
              </a:solidFill>
              <a:sym typeface="Symbol" pitchFamily="18" charset="2"/>
            </a:endParaRPr>
          </a:p>
        </p:txBody>
      </p:sp>
      <p:cxnSp>
        <p:nvCxnSpPr>
          <p:cNvPr id="14" name="Straight Connector 13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6615113"/>
            <a:ext cx="1524000" cy="166687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20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77775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A1CED-3BA1-4D99-B09A-1C418350674E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5ACE0-9ADB-490C-9990-703C17A19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483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A1CED-3BA1-4D99-B09A-1C418350674E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5ACE0-9ADB-490C-9990-703C17A19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77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A1CED-3BA1-4D99-B09A-1C418350674E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5ACE0-9ADB-490C-9990-703C17A19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327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A1CED-3BA1-4D99-B09A-1C418350674E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5ACE0-9ADB-490C-9990-703C17A19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18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A1CED-3BA1-4D99-B09A-1C418350674E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5ACE0-9ADB-490C-9990-703C17A19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354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A1CED-3BA1-4D99-B09A-1C418350674E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5ACE0-9ADB-490C-9990-703C17A19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611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A1CED-3BA1-4D99-B09A-1C418350674E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5ACE0-9ADB-490C-9990-703C17A19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572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A1CED-3BA1-4D99-B09A-1C418350674E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5ACE0-9ADB-490C-9990-703C17A19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383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black"/>
                </a:solidFill>
                <a:sym typeface="Symbol" pitchFamily="18" charset="2"/>
              </a:rPr>
              <a:t>DRAFT</a:t>
            </a:r>
            <a:endParaRPr lang="en-US" sz="1400" b="1" dirty="0">
              <a:solidFill>
                <a:prstClr val="black"/>
              </a:solidFill>
              <a:sym typeface="Symbol" pitchFamily="18" charset="2"/>
            </a:endParaRP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39425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200" b="0">
          <a:solidFill>
            <a:schemeClr val="tx2">
              <a:lumMod val="50000"/>
            </a:schemeClr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SzPct val="100000"/>
        <a:buChar char="•"/>
        <a:defRPr sz="2400">
          <a:solidFill>
            <a:schemeClr val="tx2">
              <a:lumMod val="50000"/>
            </a:schemeClr>
          </a:solidFill>
          <a:latin typeface="Calibri" pitchFamily="34" charset="0"/>
          <a:ea typeface="+mn-ea"/>
          <a:cs typeface="+mn-cs"/>
        </a:defRPr>
      </a:lvl1pPr>
      <a:lvl2pPr marL="336550" indent="-22225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2">
              <a:lumMod val="50000"/>
            </a:schemeClr>
          </a:solidFill>
          <a:latin typeface="Calibri" pitchFamily="34" charset="0"/>
        </a:defRPr>
      </a:lvl2pPr>
      <a:lvl3pPr marL="909638" indent="-2238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3pPr>
      <a:lvl4pPr marL="1371600" indent="-231775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4pPr>
      <a:lvl5pPr marL="18335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5pPr>
      <a:lvl6pPr marL="22907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6pPr>
      <a:lvl7pPr marL="27479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7pPr>
      <a:lvl8pPr marL="32051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8pPr>
      <a:lvl9pPr marL="36623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1"/>
          <p:cNvSpPr>
            <a:spLocks noGrp="1"/>
          </p:cNvSpPr>
          <p:nvPr>
            <p:ph type="title"/>
          </p:nvPr>
        </p:nvSpPr>
        <p:spPr>
          <a:xfrm>
            <a:off x="152401" y="161925"/>
            <a:ext cx="4876799" cy="620713"/>
          </a:xfrm>
        </p:spPr>
        <p:txBody>
          <a:bodyPr/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Template —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PESTLE Environmental Scan</a:t>
            </a:r>
            <a:endParaRPr lang="en-US" i="1" dirty="0">
              <a:solidFill>
                <a:schemeClr val="bg2">
                  <a:lumMod val="10000"/>
                </a:schemeClr>
              </a:solidFill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859206"/>
              </p:ext>
            </p:extLst>
          </p:nvPr>
        </p:nvGraphicFramePr>
        <p:xfrm>
          <a:off x="228602" y="990600"/>
          <a:ext cx="8610595" cy="5411091"/>
        </p:xfrm>
        <a:graphic>
          <a:graphicData uri="http://schemas.openxmlformats.org/drawingml/2006/table">
            <a:tbl>
              <a:tblPr firstRow="1" bandRow="1"/>
              <a:tblGrid>
                <a:gridCol w="1230085"/>
                <a:gridCol w="1230085"/>
                <a:gridCol w="1230085"/>
                <a:gridCol w="1230085"/>
                <a:gridCol w="1230085"/>
                <a:gridCol w="1230085"/>
                <a:gridCol w="1230085"/>
              </a:tblGrid>
              <a:tr h="7068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100" dirty="0" smtClean="0">
                          <a:solidFill>
                            <a:schemeClr val="bg1"/>
                          </a:solidFill>
                          <a:latin typeface="+mn-lt"/>
                        </a:rPr>
                        <a:t>FACTORS:</a:t>
                      </a:r>
                      <a:endParaRPr lang="en-GB" sz="11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100" dirty="0" smtClean="0">
                          <a:solidFill>
                            <a:schemeClr val="bg1"/>
                          </a:solidFill>
                          <a:latin typeface="+mn-lt"/>
                        </a:rPr>
                        <a:t>POLITICAL</a:t>
                      </a:r>
                      <a:endParaRPr lang="en-GB" sz="11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100" dirty="0" smtClean="0">
                          <a:solidFill>
                            <a:schemeClr val="bg1"/>
                          </a:solidFill>
                          <a:latin typeface="+mn-lt"/>
                        </a:rPr>
                        <a:t>ECONOMIC</a:t>
                      </a:r>
                      <a:endParaRPr lang="en-GB" sz="11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100" dirty="0" smtClean="0">
                          <a:solidFill>
                            <a:schemeClr val="bg1"/>
                          </a:solidFill>
                          <a:latin typeface="+mn-lt"/>
                        </a:rPr>
                        <a:t>SOCIAL</a:t>
                      </a:r>
                      <a:endParaRPr lang="en-GB" sz="11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100" dirty="0" smtClean="0">
                          <a:solidFill>
                            <a:schemeClr val="bg1"/>
                          </a:solidFill>
                          <a:latin typeface="+mn-lt"/>
                        </a:rPr>
                        <a:t>TECHNOLOGICAL</a:t>
                      </a:r>
                      <a:endParaRPr lang="en-GB" sz="11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100" dirty="0" smtClean="0">
                          <a:solidFill>
                            <a:schemeClr val="bg1"/>
                          </a:solidFill>
                          <a:latin typeface="+mn-lt"/>
                        </a:rPr>
                        <a:t>LEGAL</a:t>
                      </a:r>
                      <a:endParaRPr lang="en-GB" sz="11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100" dirty="0" smtClean="0">
                          <a:solidFill>
                            <a:schemeClr val="bg1"/>
                          </a:solidFill>
                          <a:latin typeface="+mn-lt"/>
                        </a:rPr>
                        <a:t>ENVIRONMENTAL</a:t>
                      </a:r>
                      <a:endParaRPr lang="en-GB" sz="11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10000"/>
                      </a:schemeClr>
                    </a:solidFill>
                  </a:tcPr>
                </a:tc>
              </a:tr>
              <a:tr h="34079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2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DEFINITION: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how</a:t>
                      </a:r>
                      <a:r>
                        <a:rPr lang="en-GB" sz="12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and to what degree a government intervenes in the economy. Specifically political factors include areas such as tax policy, labour law, environmental law, trade restrictions, tariffs and political stability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R="3600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include economic</a:t>
                      </a:r>
                      <a:r>
                        <a:rPr lang="en-GB" sz="12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growth, interest rates, exchange rates and the inflation rate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R="3600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include the cultural aspects and include health consciousness, population growth rate, age distribution, career</a:t>
                      </a:r>
                      <a:r>
                        <a:rPr lang="en-GB" sz="12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attitudes and emphasis on safety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R="3600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include ecological and environmental</a:t>
                      </a:r>
                      <a:r>
                        <a:rPr lang="en-GB" sz="12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aspects such as R&amp;D activity, automation, technology incentives and the rate of technological change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R="3600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include discrimination law, consumer law, anti-trust</a:t>
                      </a:r>
                      <a:r>
                        <a:rPr lang="en-GB" sz="12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law, employment law and health and safety law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R="3600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include weather, climate and climate change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R="3600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2962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2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WHAT WE EXPECT TO FIND: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90488" indent="-90488">
                        <a:buFont typeface="Arial" pitchFamily="34" charset="0"/>
                        <a:buChar char="•"/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Health care policy</a:t>
                      </a:r>
                    </a:p>
                    <a:p>
                      <a:pPr marL="90488" indent="-90488">
                        <a:buFont typeface="Arial" pitchFamily="34" charset="0"/>
                        <a:buChar char="•"/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Tax</a:t>
                      </a:r>
                      <a:r>
                        <a:rPr lang="en-GB" sz="12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implications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90488" indent="-90488">
                        <a:buFont typeface="Arial" pitchFamily="34" charset="0"/>
                        <a:buChar char="•"/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Ability to pay</a:t>
                      </a:r>
                    </a:p>
                    <a:p>
                      <a:pPr marL="90488" indent="-90488">
                        <a:buFont typeface="Arial" pitchFamily="34" charset="0"/>
                        <a:buChar char="•"/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Value chain</a:t>
                      </a:r>
                    </a:p>
                    <a:p>
                      <a:pPr marL="90488" indent="-90488">
                        <a:buFont typeface="Arial" pitchFamily="34" charset="0"/>
                        <a:buChar char="•"/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Competitive environment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90488" indent="-90488">
                        <a:buFont typeface="Arial" pitchFamily="34" charset="0"/>
                        <a:buChar char="•"/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Attitudes towards healthcare</a:t>
                      </a:r>
                    </a:p>
                    <a:p>
                      <a:pPr marL="90488" indent="-90488">
                        <a:buFont typeface="Arial" pitchFamily="34" charset="0"/>
                        <a:buChar char="•"/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Changing patient base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90488" indent="-90488">
                        <a:buFont typeface="Arial" pitchFamily="34" charset="0"/>
                        <a:buChar char="•"/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Device technology</a:t>
                      </a:r>
                    </a:p>
                    <a:p>
                      <a:pPr marL="90488" indent="-90488">
                        <a:buFont typeface="Arial" pitchFamily="34" charset="0"/>
                        <a:buChar char="•"/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R&amp;D advances</a:t>
                      </a:r>
                    </a:p>
                    <a:p>
                      <a:pPr marL="90488" indent="-90488">
                        <a:buFont typeface="Arial" pitchFamily="34" charset="0"/>
                        <a:buChar char="•"/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Information availability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90488" indent="-90488">
                        <a:buFont typeface="Arial" pitchFamily="34" charset="0"/>
                        <a:buChar char="•"/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Health care regulation</a:t>
                      </a:r>
                    </a:p>
                    <a:p>
                      <a:pPr marL="90488" indent="-90488">
                        <a:buFont typeface="Arial" pitchFamily="34" charset="0"/>
                        <a:buChar char="•"/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Malpractice</a:t>
                      </a:r>
                    </a:p>
                    <a:p>
                      <a:pPr marL="90488" indent="-90488">
                        <a:buFont typeface="Arial" pitchFamily="34" charset="0"/>
                        <a:buChar char="•"/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Patients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90488" indent="-90488">
                        <a:buFont typeface="Arial" pitchFamily="34" charset="0"/>
                        <a:buChar char="•"/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Resource availability</a:t>
                      </a:r>
                    </a:p>
                    <a:p>
                      <a:pPr marL="90488" indent="-90488">
                        <a:buFont typeface="Arial" pitchFamily="34" charset="0"/>
                        <a:buChar char="•"/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Disease spread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109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_Bkgd_Division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lnDef>
  </a:objectDefaults>
  <a:extraClrSchemeLst>
    <a:extraClrScheme>
      <a:clrScheme name="White_Bkgd_Divis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_Bkgd_Divis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86B3"/>
        </a:accent1>
        <a:accent2>
          <a:srgbClr val="2FB457"/>
        </a:accent2>
        <a:accent3>
          <a:srgbClr val="FFFFFF"/>
        </a:accent3>
        <a:accent4>
          <a:srgbClr val="000000"/>
        </a:accent4>
        <a:accent5>
          <a:srgbClr val="ADC3D6"/>
        </a:accent5>
        <a:accent6>
          <a:srgbClr val="2AA34E"/>
        </a:accent6>
        <a:hlink>
          <a:srgbClr val="DF6F1D"/>
        </a:hlink>
        <a:folHlink>
          <a:srgbClr val="FFD5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168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Office Theme</vt:lpstr>
      <vt:lpstr>White_Bkgd_Division</vt:lpstr>
      <vt:lpstr>Photo Editor Photo</vt:lpstr>
      <vt:lpstr>Template — PESTLE Environmental Scan</vt:lpstr>
    </vt:vector>
  </TitlesOfParts>
  <Company>USAID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USAID</dc:creator>
  <cp:lastModifiedBy>USAID</cp:lastModifiedBy>
  <cp:revision>10</cp:revision>
  <cp:lastPrinted>2014-09-15T20:08:44Z</cp:lastPrinted>
  <dcterms:created xsi:type="dcterms:W3CDTF">2014-09-15T14:25:13Z</dcterms:created>
  <dcterms:modified xsi:type="dcterms:W3CDTF">2014-10-16T14:22:48Z</dcterms:modified>
</cp:coreProperties>
</file>