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548254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66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71136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803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6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7508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610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96825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515623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019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3023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744694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627147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7325651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950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92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81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3986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3429000" y="4981700"/>
            <a:ext cx="1828800" cy="182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46038" tIns="46038" rIns="46038" bIns="46038" anchor="ctr"/>
          <a:lstStyle/>
          <a:p>
            <a:pPr algn="ctr"/>
            <a:r>
              <a:rPr lang="en-GB" sz="1600" b="1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Purchase and Usage </a:t>
            </a:r>
            <a:r>
              <a:rPr lang="en-US" sz="16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Behavior</a:t>
            </a:r>
            <a:endParaRPr lang="en-GB" sz="16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1114438" y="1219201"/>
            <a:ext cx="1828800" cy="182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46038" tIns="46038" rIns="46038" bIns="46038" anchor="ctr"/>
          <a:lstStyle/>
          <a:p>
            <a:pPr algn="ctr"/>
            <a:r>
              <a:rPr lang="en-GB" sz="16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Usage </a:t>
            </a:r>
            <a:r>
              <a:rPr lang="en-GB" sz="1600" b="1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Environment</a:t>
            </a: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427703" y="1219200"/>
            <a:ext cx="1828800" cy="182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46038" tIns="46038" rIns="46038" bIns="46038" anchor="ctr"/>
          <a:lstStyle/>
          <a:p>
            <a:pPr algn="ctr"/>
            <a:r>
              <a:rPr lang="en-GB" sz="1600" b="1" kern="0">
                <a:solidFill>
                  <a:schemeClr val="bg2">
                    <a:lumMod val="10000"/>
                  </a:schemeClr>
                </a:solidFill>
                <a:latin typeface="+mj-lt"/>
              </a:rPr>
              <a:t>Desired Experience</a:t>
            </a: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699703" y="1219200"/>
            <a:ext cx="1828800" cy="1828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46038" tIns="46038" rIns="46038" bIns="46038" anchor="ctr"/>
          <a:lstStyle/>
          <a:p>
            <a:pPr algn="ctr"/>
            <a:r>
              <a:rPr lang="en-GB" sz="1600" b="1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Product Service Beliefs and Associations</a:t>
            </a:r>
          </a:p>
        </p:txBody>
      </p:sp>
      <p:sp>
        <p:nvSpPr>
          <p:cNvPr id="12" name="Freeform 10"/>
          <p:cNvSpPr>
            <a:spLocks noChangeAspect="1"/>
          </p:cNvSpPr>
          <p:nvPr/>
        </p:nvSpPr>
        <p:spPr bwMode="auto">
          <a:xfrm>
            <a:off x="3038513" y="1867874"/>
            <a:ext cx="279145" cy="445422"/>
          </a:xfrm>
          <a:custGeom>
            <a:avLst/>
            <a:gdLst>
              <a:gd name="T0" fmla="*/ 34 w 142"/>
              <a:gd name="T1" fmla="*/ 4 h 110"/>
              <a:gd name="T2" fmla="*/ 0 w 142"/>
              <a:gd name="T3" fmla="*/ 58 h 110"/>
              <a:gd name="T4" fmla="*/ 32 w 142"/>
              <a:gd name="T5" fmla="*/ 110 h 110"/>
              <a:gd name="T6" fmla="*/ 32 w 142"/>
              <a:gd name="T7" fmla="*/ 84 h 110"/>
              <a:gd name="T8" fmla="*/ 110 w 142"/>
              <a:gd name="T9" fmla="*/ 84 h 110"/>
              <a:gd name="T10" fmla="*/ 110 w 142"/>
              <a:gd name="T11" fmla="*/ 108 h 110"/>
              <a:gd name="T12" fmla="*/ 142 w 142"/>
              <a:gd name="T13" fmla="*/ 56 h 110"/>
              <a:gd name="T14" fmla="*/ 106 w 142"/>
              <a:gd name="T15" fmla="*/ 0 h 110"/>
              <a:gd name="T16" fmla="*/ 106 w 142"/>
              <a:gd name="T17" fmla="*/ 30 h 110"/>
              <a:gd name="T18" fmla="*/ 34 w 142"/>
              <a:gd name="T19" fmla="*/ 30 h 110"/>
              <a:gd name="T20" fmla="*/ 34 w 142"/>
              <a:gd name="T21" fmla="*/ 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" h="110">
                <a:moveTo>
                  <a:pt x="34" y="4"/>
                </a:moveTo>
                <a:lnTo>
                  <a:pt x="0" y="58"/>
                </a:lnTo>
                <a:lnTo>
                  <a:pt x="32" y="110"/>
                </a:lnTo>
                <a:lnTo>
                  <a:pt x="32" y="84"/>
                </a:lnTo>
                <a:lnTo>
                  <a:pt x="110" y="84"/>
                </a:lnTo>
                <a:lnTo>
                  <a:pt x="110" y="108"/>
                </a:lnTo>
                <a:lnTo>
                  <a:pt x="142" y="56"/>
                </a:lnTo>
                <a:lnTo>
                  <a:pt x="106" y="0"/>
                </a:lnTo>
                <a:lnTo>
                  <a:pt x="106" y="30"/>
                </a:lnTo>
                <a:lnTo>
                  <a:pt x="34" y="30"/>
                </a:lnTo>
                <a:lnTo>
                  <a:pt x="34" y="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9525" cap="flat" cmpd="sng">
            <a:solidFill>
              <a:srgbClr val="074B85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sz="105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Freeform 11"/>
          <p:cNvSpPr>
            <a:spLocks noChangeAspect="1"/>
          </p:cNvSpPr>
          <p:nvPr/>
        </p:nvSpPr>
        <p:spPr bwMode="auto">
          <a:xfrm>
            <a:off x="5332359" y="1865566"/>
            <a:ext cx="279145" cy="445421"/>
          </a:xfrm>
          <a:custGeom>
            <a:avLst/>
            <a:gdLst>
              <a:gd name="T0" fmla="*/ 34 w 142"/>
              <a:gd name="T1" fmla="*/ 4 h 110"/>
              <a:gd name="T2" fmla="*/ 0 w 142"/>
              <a:gd name="T3" fmla="*/ 58 h 110"/>
              <a:gd name="T4" fmla="*/ 32 w 142"/>
              <a:gd name="T5" fmla="*/ 110 h 110"/>
              <a:gd name="T6" fmla="*/ 32 w 142"/>
              <a:gd name="T7" fmla="*/ 84 h 110"/>
              <a:gd name="T8" fmla="*/ 110 w 142"/>
              <a:gd name="T9" fmla="*/ 84 h 110"/>
              <a:gd name="T10" fmla="*/ 110 w 142"/>
              <a:gd name="T11" fmla="*/ 108 h 110"/>
              <a:gd name="T12" fmla="*/ 142 w 142"/>
              <a:gd name="T13" fmla="*/ 56 h 110"/>
              <a:gd name="T14" fmla="*/ 106 w 142"/>
              <a:gd name="T15" fmla="*/ 0 h 110"/>
              <a:gd name="T16" fmla="*/ 106 w 142"/>
              <a:gd name="T17" fmla="*/ 30 h 110"/>
              <a:gd name="T18" fmla="*/ 34 w 142"/>
              <a:gd name="T19" fmla="*/ 30 h 110"/>
              <a:gd name="T20" fmla="*/ 34 w 142"/>
              <a:gd name="T21" fmla="*/ 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" h="110">
                <a:moveTo>
                  <a:pt x="34" y="4"/>
                </a:moveTo>
                <a:lnTo>
                  <a:pt x="0" y="58"/>
                </a:lnTo>
                <a:lnTo>
                  <a:pt x="32" y="110"/>
                </a:lnTo>
                <a:lnTo>
                  <a:pt x="32" y="84"/>
                </a:lnTo>
                <a:lnTo>
                  <a:pt x="110" y="84"/>
                </a:lnTo>
                <a:lnTo>
                  <a:pt x="110" y="108"/>
                </a:lnTo>
                <a:lnTo>
                  <a:pt x="142" y="56"/>
                </a:lnTo>
                <a:lnTo>
                  <a:pt x="106" y="0"/>
                </a:lnTo>
                <a:lnTo>
                  <a:pt x="106" y="30"/>
                </a:lnTo>
                <a:lnTo>
                  <a:pt x="34" y="30"/>
                </a:lnTo>
                <a:lnTo>
                  <a:pt x="34" y="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9525" cap="flat" cmpd="sng">
            <a:solidFill>
              <a:srgbClr val="074B85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sz="105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987004" y="3156969"/>
            <a:ext cx="2046256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Pct val="65000"/>
              <a:buFont typeface="Wingdings" pitchFamily="2" charset="2"/>
              <a:buNone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[Segment data such as:</a:t>
            </a:r>
          </a:p>
          <a:p>
            <a:pPr lvl="1">
              <a:spcBef>
                <a:spcPct val="3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type of 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clinical setting do </a:t>
            </a: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they work in?</a:t>
            </a:r>
          </a:p>
          <a:p>
            <a:pPr lvl="1">
              <a:spcBef>
                <a:spcPct val="3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is their level of experience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?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192146" y="3156969"/>
            <a:ext cx="2419357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Pct val="65000"/>
              <a:buFont typeface="Wingdings" pitchFamily="2" charset="2"/>
              <a:buNone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[Segment data such as:</a:t>
            </a:r>
          </a:p>
          <a:p>
            <a:pPr lvl="1">
              <a:spcBef>
                <a:spcPct val="3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specific product attributes are they looking for?</a:t>
            </a:r>
          </a:p>
          <a:p>
            <a:pPr lvl="1">
              <a:spcBef>
                <a:spcPct val="3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training do they need to provide to patients?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699703" y="3156969"/>
            <a:ext cx="2157914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Pct val="65000"/>
              <a:buFont typeface="Wingdings" pitchFamily="2" charset="2"/>
              <a:buNone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[Segment data such as:</a:t>
            </a:r>
          </a:p>
          <a:p>
            <a:pPr lvl="1">
              <a:spcBef>
                <a:spcPct val="3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are their beliefs about our product?</a:t>
            </a:r>
          </a:p>
          <a:p>
            <a:pPr lvl="1">
              <a:spcBef>
                <a:spcPct val="3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</a:t>
            </a: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are their beliefs about 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competing products?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334000" y="5254383"/>
            <a:ext cx="3657600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buSzPct val="65000"/>
              <a:buFont typeface="Wingdings" pitchFamily="2" charset="2"/>
              <a:buNone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[Segment data such as:</a:t>
            </a:r>
          </a:p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How 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do they interact with patients?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sources of information do they rely on to stay informed?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What 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brands (if any) </a:t>
            </a:r>
            <a:r>
              <a:rPr 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do they </a:t>
            </a: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trust and utilize?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50174" y="762000"/>
            <a:ext cx="65550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[Ex: Healthcare Provider] </a:t>
            </a:r>
            <a:r>
              <a:rPr lang="en-GB" sz="1800" b="1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Customer </a:t>
            </a:r>
            <a:r>
              <a:rPr lang="en-GB" sz="18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Portrait</a:t>
            </a:r>
            <a:endParaRPr lang="en-GB" sz="18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" name="Isosceles Triangle 2"/>
          <p:cNvSpPr/>
          <p:nvPr/>
        </p:nvSpPr>
        <p:spPr bwMode="auto">
          <a:xfrm rot="10800000">
            <a:off x="2514600" y="4724400"/>
            <a:ext cx="3581400" cy="182880"/>
          </a:xfrm>
          <a:prstGeom prst="triangle">
            <a:avLst/>
          </a:prstGeom>
          <a:solidFill>
            <a:schemeClr val="bg2">
              <a:lumMod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5725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Symbol" pitchFamily="18" charset="2"/>
              </a:rPr>
              <a:t>0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228600" y="1102056"/>
            <a:ext cx="8610600" cy="1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6461702" cy="620713"/>
          </a:xfrm>
        </p:spPr>
        <p:txBody>
          <a:bodyPr/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>
                <a:solidFill>
                  <a:schemeClr val="bg2">
                    <a:lumMod val="10000"/>
                  </a:schemeClr>
                </a:solidFill>
              </a:rPr>
              <a:t>Competitive Product Analysis </a:t>
            </a:r>
            <a:br>
              <a:rPr lang="en-US" b="1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b="1" i="1" dirty="0">
                <a:solidFill>
                  <a:schemeClr val="bg2">
                    <a:lumMod val="10000"/>
                  </a:schemeClr>
                </a:solidFill>
              </a:rPr>
              <a:t>(Pt.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2 </a:t>
            </a:r>
            <a:r>
              <a:rPr lang="en-US" b="1" i="1" dirty="0">
                <a:solidFill>
                  <a:schemeClr val="bg2">
                    <a:lumMod val="10000"/>
                  </a:schemeClr>
                </a:solidFill>
              </a:rPr>
              <a:t>–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Portrait)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1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134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White_Bkgd_Division</vt:lpstr>
      <vt:lpstr>Photo Editor Photo</vt:lpstr>
      <vt:lpstr>Template — Competitive Product Analysis  (Pt. 2 – Portrait)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Competitor Portrait (Competitive Landscape Cont.- Boston Scientific)</dc:title>
  <dc:creator>Kapil, Vinesh G. (GH/AA/CAII)</dc:creator>
  <cp:lastModifiedBy>USAID</cp:lastModifiedBy>
  <cp:revision>8</cp:revision>
  <dcterms:created xsi:type="dcterms:W3CDTF">2006-08-16T00:00:00Z</dcterms:created>
  <dcterms:modified xsi:type="dcterms:W3CDTF">2015-01-22T15:07:18Z</dcterms:modified>
</cp:coreProperties>
</file>