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</p:sldMasterIdLst>
  <p:sldIdLst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540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auto">
          <a:xfrm>
            <a:off x="0" y="5334000"/>
            <a:ext cx="9144000" cy="1295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2296" tIns="45720" rIns="82296" bIns="45720" numCol="1" rtlCol="0" anchor="ctr" anchorCtr="0" compatLnSpc="1">
            <a:prstTxWarp prst="textNoShape">
              <a:avLst/>
            </a:prstTxWarp>
          </a:bodyPr>
          <a:lstStyle/>
          <a:p>
            <a:pPr defTabSz="85725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000">
              <a:solidFill>
                <a:prstClr val="black"/>
              </a:solidFill>
              <a:latin typeface="Arial" charset="0"/>
              <a:sym typeface="Symbol" pitchFamily="18" charset="2"/>
            </a:endParaRPr>
          </a:p>
        </p:txBody>
      </p:sp>
      <p:graphicFrame>
        <p:nvGraphicFramePr>
          <p:cNvPr id="4" name="Object 10"/>
          <p:cNvGraphicFramePr>
            <a:graphicFrameLocks noChangeAspect="1"/>
          </p:cNvGraphicFramePr>
          <p:nvPr/>
        </p:nvGraphicFramePr>
        <p:xfrm>
          <a:off x="6394450" y="254000"/>
          <a:ext cx="1120775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Photo Editor Photo" r:id="rId3" imgW="7621064" imgH="1809524" progId="">
                  <p:embed/>
                </p:oleObj>
              </mc:Choice>
              <mc:Fallback>
                <p:oleObj name="Photo Editor Photo" r:id="rId3" imgW="7621064" imgH="18095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4450" y="254000"/>
                        <a:ext cx="1120775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658738" y="5486400"/>
            <a:ext cx="5029200" cy="5334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658813" y="5867400"/>
            <a:ext cx="3760787" cy="609600"/>
          </a:xfrm>
        </p:spPr>
        <p:txBody>
          <a:bodyPr/>
          <a:lstStyle>
            <a:lvl1pPr marL="0" indent="0">
              <a:buNone/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725302"/>
            <a:ext cx="5760244" cy="1627498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8001000" y="6477000"/>
            <a:ext cx="1116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prstClr val="black"/>
                </a:solidFill>
                <a:sym typeface="Symbol" pitchFamily="18" charset="2"/>
              </a:rPr>
              <a:t>DRAFT</a:t>
            </a:r>
          </a:p>
        </p:txBody>
      </p:sp>
      <p:cxnSp>
        <p:nvCxnSpPr>
          <p:cNvPr id="15" name="Straight Connector 14"/>
          <p:cNvCxnSpPr/>
          <p:nvPr userDrawn="1"/>
        </p:nvCxnSpPr>
        <p:spPr bwMode="auto">
          <a:xfrm>
            <a:off x="8195096" y="6774768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 userDrawn="1"/>
        </p:nvCxnSpPr>
        <p:spPr bwMode="auto">
          <a:xfrm>
            <a:off x="8186470" y="6573342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Box 1"/>
          <p:cNvSpPr txBox="1"/>
          <p:nvPr userDrawn="1"/>
        </p:nvSpPr>
        <p:spPr>
          <a:xfrm>
            <a:off x="1943099" y="155642"/>
            <a:ext cx="495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600" dirty="0">
                <a:solidFill>
                  <a:prstClr val="white">
                    <a:lumMod val="85000"/>
                  </a:prstClr>
                </a:solidFill>
                <a:sym typeface="Symbol" pitchFamily="18" charset="2"/>
              </a:rPr>
              <a:t>D R A F T</a:t>
            </a:r>
          </a:p>
        </p:txBody>
      </p:sp>
    </p:spTree>
    <p:extLst>
      <p:ext uri="{BB962C8B-B14F-4D97-AF65-F5344CB8AC3E}">
        <p14:creationId xmlns:p14="http://schemas.microsoft.com/office/powerpoint/2010/main" val="17190829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99256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54000"/>
            <a:ext cx="2128838" cy="6053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54000"/>
            <a:ext cx="6238875" cy="6053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5383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500137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9603250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3090990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9099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8227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auto">
          <a:xfrm>
            <a:off x="0" y="5334000"/>
            <a:ext cx="9144000" cy="1295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2296" tIns="45720" rIns="82296" bIns="45720" numCol="1" rtlCol="0" anchor="ctr" anchorCtr="0" compatLnSpc="1">
            <a:prstTxWarp prst="textNoShape">
              <a:avLst/>
            </a:prstTxWarp>
          </a:bodyPr>
          <a:lstStyle/>
          <a:p>
            <a:pPr defTabSz="85725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000" smtClean="0">
              <a:solidFill>
                <a:prstClr val="black"/>
              </a:solidFill>
              <a:latin typeface="Arial" charset="0"/>
              <a:sym typeface="Symbol" pitchFamily="18" charset="2"/>
            </a:endParaRPr>
          </a:p>
        </p:txBody>
      </p:sp>
      <p:graphicFrame>
        <p:nvGraphicFramePr>
          <p:cNvPr id="4" name="Object 10"/>
          <p:cNvGraphicFramePr>
            <a:graphicFrameLocks noChangeAspect="1"/>
          </p:cNvGraphicFramePr>
          <p:nvPr/>
        </p:nvGraphicFramePr>
        <p:xfrm>
          <a:off x="6394450" y="254000"/>
          <a:ext cx="1120775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Photo Editor Photo" r:id="rId3" imgW="7621064" imgH="1809524" progId="">
                  <p:embed/>
                </p:oleObj>
              </mc:Choice>
              <mc:Fallback>
                <p:oleObj name="Photo Editor Photo" r:id="rId3" imgW="7621064" imgH="18095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4450" y="254000"/>
                        <a:ext cx="1120775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658738" y="5486400"/>
            <a:ext cx="5029200" cy="5334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658813" y="5867400"/>
            <a:ext cx="3760787" cy="609600"/>
          </a:xfrm>
        </p:spPr>
        <p:txBody>
          <a:bodyPr/>
          <a:lstStyle>
            <a:lvl1pPr marL="0" indent="0">
              <a:buNone/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725302"/>
            <a:ext cx="5760244" cy="1627498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8001000" y="6477000"/>
            <a:ext cx="1116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prstClr val="black"/>
                </a:solidFill>
                <a:sym typeface="Symbol" pitchFamily="18" charset="2"/>
              </a:rPr>
              <a:t>DRAFT</a:t>
            </a:r>
            <a:endParaRPr lang="en-US" sz="2000" b="1" dirty="0">
              <a:solidFill>
                <a:prstClr val="black"/>
              </a:solidFill>
              <a:sym typeface="Symbol" pitchFamily="18" charset="2"/>
            </a:endParaRPr>
          </a:p>
        </p:txBody>
      </p:sp>
      <p:cxnSp>
        <p:nvCxnSpPr>
          <p:cNvPr id="15" name="Straight Connector 14"/>
          <p:cNvCxnSpPr/>
          <p:nvPr userDrawn="1"/>
        </p:nvCxnSpPr>
        <p:spPr bwMode="auto">
          <a:xfrm>
            <a:off x="8195096" y="6774768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 userDrawn="1"/>
        </p:nvCxnSpPr>
        <p:spPr bwMode="auto">
          <a:xfrm>
            <a:off x="8186470" y="6573342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Box 1"/>
          <p:cNvSpPr txBox="1"/>
          <p:nvPr userDrawn="1"/>
        </p:nvSpPr>
        <p:spPr>
          <a:xfrm>
            <a:off x="1943099" y="155642"/>
            <a:ext cx="495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600" dirty="0" smtClean="0">
                <a:solidFill>
                  <a:prstClr val="white">
                    <a:lumMod val="85000"/>
                  </a:prstClr>
                </a:solidFill>
                <a:sym typeface="Symbol" pitchFamily="18" charset="2"/>
              </a:rPr>
              <a:t>D R A F T</a:t>
            </a:r>
            <a:endParaRPr lang="en-US" sz="9600" dirty="0">
              <a:solidFill>
                <a:prstClr val="white">
                  <a:lumMod val="85000"/>
                </a:prstClr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66258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5158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97800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3227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3877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216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2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609600" cy="2222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t>Page </a:t>
            </a: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86329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411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3693157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6079454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36782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54000"/>
            <a:ext cx="2128838" cy="6053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54000"/>
            <a:ext cx="6238875" cy="6053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57661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50365840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4753023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3634300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45794930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black"/>
                </a:solidFill>
                <a:sym typeface="Symbol" pitchFamily="18" charset="2"/>
              </a:rPr>
              <a:t>DRAFT</a:t>
            </a:r>
            <a:endParaRPr lang="en-US" sz="1400" b="1" dirty="0">
              <a:solidFill>
                <a:prstClr val="black"/>
              </a:solidFill>
              <a:sym typeface="Symbol" pitchFamily="18" charset="2"/>
            </a:endParaRPr>
          </a:p>
        </p:txBody>
      </p:sp>
      <p:cxnSp>
        <p:nvCxnSpPr>
          <p:cNvPr id="14" name="Straight Connector 13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6615113"/>
            <a:ext cx="1524000" cy="166687"/>
          </a:xfrm>
        </p:spPr>
        <p:txBody>
          <a:bodyPr/>
          <a:lstStyle>
            <a:lvl1pPr marL="0" indent="0">
              <a:buNone/>
              <a:defRPr sz="1100"/>
            </a:lvl1pPr>
            <a:lvl2pPr>
              <a:defRPr sz="120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733053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2175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060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2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609600" cy="2222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t>Page </a:t>
            </a: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867102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93107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601175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535038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8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black"/>
                </a:solidFill>
                <a:sym typeface="Symbol" pitchFamily="18" charset="2"/>
              </a:rPr>
              <a:t>DRAFT</a:t>
            </a:r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093013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6" r:id="rId15"/>
    <p:sldLayoutId id="2147483677" r:id="rId16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200" b="0">
          <a:solidFill>
            <a:schemeClr val="tx2">
              <a:lumMod val="50000"/>
            </a:schemeClr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SzPct val="100000"/>
        <a:buChar char="•"/>
        <a:defRPr sz="2400">
          <a:solidFill>
            <a:schemeClr val="tx2">
              <a:lumMod val="50000"/>
            </a:schemeClr>
          </a:solidFill>
          <a:latin typeface="Calibri" pitchFamily="34" charset="0"/>
          <a:ea typeface="+mn-ea"/>
          <a:cs typeface="+mn-cs"/>
        </a:defRPr>
      </a:lvl1pPr>
      <a:lvl2pPr marL="336550" indent="-22225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2">
              <a:lumMod val="50000"/>
            </a:schemeClr>
          </a:solidFill>
          <a:latin typeface="Calibri" pitchFamily="34" charset="0"/>
        </a:defRPr>
      </a:lvl2pPr>
      <a:lvl3pPr marL="909638" indent="-2238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3pPr>
      <a:lvl4pPr marL="1371600" indent="-231775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4pPr>
      <a:lvl5pPr marL="18335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5pPr>
      <a:lvl6pPr marL="22907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6pPr>
      <a:lvl7pPr marL="27479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7pPr>
      <a:lvl8pPr marL="32051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8pPr>
      <a:lvl9pPr marL="36623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black"/>
                </a:solidFill>
                <a:sym typeface="Symbol" pitchFamily="18" charset="2"/>
              </a:rPr>
              <a:t>DRAFT</a:t>
            </a:r>
            <a:endParaRPr lang="en-US" sz="1400" b="1" dirty="0">
              <a:solidFill>
                <a:prstClr val="black"/>
              </a:solidFill>
              <a:sym typeface="Symbol" pitchFamily="18" charset="2"/>
            </a:endParaRPr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257662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200" b="0">
          <a:solidFill>
            <a:schemeClr val="tx2">
              <a:lumMod val="50000"/>
            </a:schemeClr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SzPct val="100000"/>
        <a:buChar char="•"/>
        <a:defRPr sz="2400">
          <a:solidFill>
            <a:schemeClr val="tx2">
              <a:lumMod val="50000"/>
            </a:schemeClr>
          </a:solidFill>
          <a:latin typeface="Calibri" pitchFamily="34" charset="0"/>
          <a:ea typeface="+mn-ea"/>
          <a:cs typeface="+mn-cs"/>
        </a:defRPr>
      </a:lvl1pPr>
      <a:lvl2pPr marL="336550" indent="-22225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2">
              <a:lumMod val="50000"/>
            </a:schemeClr>
          </a:solidFill>
          <a:latin typeface="Calibri" pitchFamily="34" charset="0"/>
        </a:defRPr>
      </a:lvl2pPr>
      <a:lvl3pPr marL="909638" indent="-2238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3pPr>
      <a:lvl4pPr marL="1371600" indent="-231775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4pPr>
      <a:lvl5pPr marL="18335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5pPr>
      <a:lvl6pPr marL="22907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6pPr>
      <a:lvl7pPr marL="27479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7pPr>
      <a:lvl8pPr marL="32051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8pPr>
      <a:lvl9pPr marL="36623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rved Right Arrow 4"/>
          <p:cNvSpPr/>
          <p:nvPr/>
        </p:nvSpPr>
        <p:spPr bwMode="auto">
          <a:xfrm rot="20074523">
            <a:off x="95763" y="4846833"/>
            <a:ext cx="457757" cy="1074463"/>
          </a:xfrm>
          <a:prstGeom prst="curvedRightArrow">
            <a:avLst/>
          </a:prstGeom>
          <a:solidFill>
            <a:schemeClr val="bg2">
              <a:lumMod val="1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2296" tIns="45720" rIns="82296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85725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62" name="Title 1"/>
          <p:cNvSpPr>
            <a:spLocks noGrp="1"/>
          </p:cNvSpPr>
          <p:nvPr>
            <p:ph type="title"/>
          </p:nvPr>
        </p:nvSpPr>
        <p:spPr>
          <a:xfrm>
            <a:off x="152401" y="161925"/>
            <a:ext cx="4876799" cy="620713"/>
          </a:xfrm>
        </p:spPr>
        <p:txBody>
          <a:bodyPr/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Template —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Customer Segmentation</a:t>
            </a:r>
            <a:endParaRPr lang="en-US" i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220717" y="4984118"/>
            <a:ext cx="7618483" cy="1797682"/>
            <a:chOff x="413755" y="4469051"/>
            <a:chExt cx="4176463" cy="1302001"/>
          </a:xfrm>
        </p:grpSpPr>
        <p:sp>
          <p:nvSpPr>
            <p:cNvPr id="44" name="AutoShape 4"/>
            <p:cNvSpPr>
              <a:spLocks noChangeArrowheads="1"/>
            </p:cNvSpPr>
            <p:nvPr/>
          </p:nvSpPr>
          <p:spPr bwMode="auto">
            <a:xfrm>
              <a:off x="1357507" y="4469051"/>
              <a:ext cx="3232711" cy="241373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544" tIns="45272" rIns="231698" bIns="45272" anchor="ctr"/>
            <a:lstStyle/>
            <a:p>
              <a:pPr marL="441821" marR="0" lvl="0" indent="1586" defTabSz="91440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6600"/>
                </a:buClr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</a:rPr>
                <a:t>Can the segment be quantified?</a:t>
              </a:r>
            </a:p>
          </p:txBody>
        </p:sp>
        <p:sp>
          <p:nvSpPr>
            <p:cNvPr id="45" name="AutoShape 5"/>
            <p:cNvSpPr>
              <a:spLocks noChangeArrowheads="1"/>
            </p:cNvSpPr>
            <p:nvPr/>
          </p:nvSpPr>
          <p:spPr bwMode="auto">
            <a:xfrm>
              <a:off x="413755" y="4469051"/>
              <a:ext cx="1127038" cy="241373"/>
            </a:xfrm>
            <a:prstGeom prst="homePlate">
              <a:avLst>
                <a:gd name="adj" fmla="val 40309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544" tIns="45272" rIns="90544" bIns="45272" anchor="ctr"/>
            <a:lstStyle/>
            <a:p>
              <a:pPr marL="0" marR="0" lvl="0" indent="0" algn="ctr" defTabSz="91440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ct val="25000"/>
                </a:spcAft>
                <a:buClrTx/>
                <a:buSzPct val="85000"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M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easurable</a:t>
              </a:r>
            </a:p>
          </p:txBody>
        </p:sp>
        <p:sp>
          <p:nvSpPr>
            <p:cNvPr id="46" name="AutoShape 7"/>
            <p:cNvSpPr>
              <a:spLocks noChangeArrowheads="1"/>
            </p:cNvSpPr>
            <p:nvPr/>
          </p:nvSpPr>
          <p:spPr bwMode="auto">
            <a:xfrm>
              <a:off x="1357507" y="4727437"/>
              <a:ext cx="3232711" cy="241373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544" tIns="45272" rIns="231698" bIns="45272" anchor="ctr"/>
            <a:lstStyle/>
            <a:p>
              <a:pPr marL="448155" marR="0" lvl="0" indent="0" defTabSz="91440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ct val="25000"/>
                </a:spcAft>
                <a:buClr>
                  <a:srgbClr val="99CC00"/>
                </a:buClr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</a:rPr>
                <a:t>Does this group share specific characteristics that are identifiable and well differentiated from other groups?</a:t>
              </a:r>
            </a:p>
          </p:txBody>
        </p:sp>
        <p:sp>
          <p:nvSpPr>
            <p:cNvPr id="47" name="AutoShape 8"/>
            <p:cNvSpPr>
              <a:spLocks noChangeArrowheads="1"/>
            </p:cNvSpPr>
            <p:nvPr/>
          </p:nvSpPr>
          <p:spPr bwMode="auto">
            <a:xfrm>
              <a:off x="413755" y="4727437"/>
              <a:ext cx="1127038" cy="241373"/>
            </a:xfrm>
            <a:prstGeom prst="homePlate">
              <a:avLst>
                <a:gd name="adj" fmla="val 40309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  <a:extLst/>
          </p:spPr>
          <p:txBody>
            <a:bodyPr lIns="90544" tIns="45272" rIns="90544" bIns="45272" anchor="ctr"/>
            <a:lstStyle/>
            <a:p>
              <a:pPr marL="0" marR="0" lvl="0" indent="0" algn="ctr" defTabSz="91440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ct val="25000"/>
                </a:spcAft>
                <a:buClrTx/>
                <a:buSzPct val="85000"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I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dentifiable</a:t>
              </a:r>
            </a:p>
          </p:txBody>
        </p:sp>
        <p:sp>
          <p:nvSpPr>
            <p:cNvPr id="48" name="AutoShape 10"/>
            <p:cNvSpPr>
              <a:spLocks noChangeArrowheads="1"/>
            </p:cNvSpPr>
            <p:nvPr/>
          </p:nvSpPr>
          <p:spPr bwMode="auto">
            <a:xfrm>
              <a:off x="1357507" y="4987343"/>
              <a:ext cx="3232711" cy="241373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544" tIns="45272" rIns="231698" bIns="45272" anchor="ctr"/>
            <a:lstStyle/>
            <a:p>
              <a:pPr marL="448155" marR="0" lvl="0" indent="0" defTabSz="91440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ct val="25000"/>
                </a:spcAft>
                <a:buClr>
                  <a:srgbClr val="99CC00"/>
                </a:buClr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</a:rPr>
                <a:t>Are customers actually likely to want, and therefore respond to, a tailored and targeted offer?</a:t>
              </a:r>
            </a:p>
          </p:txBody>
        </p:sp>
        <p:sp>
          <p:nvSpPr>
            <p:cNvPr id="49" name="AutoShape 11"/>
            <p:cNvSpPr>
              <a:spLocks noChangeArrowheads="1"/>
            </p:cNvSpPr>
            <p:nvPr/>
          </p:nvSpPr>
          <p:spPr bwMode="auto">
            <a:xfrm>
              <a:off x="413755" y="4987343"/>
              <a:ext cx="1127038" cy="241373"/>
            </a:xfrm>
            <a:prstGeom prst="homePlate">
              <a:avLst>
                <a:gd name="adj" fmla="val 40309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544" tIns="45272" rIns="90544" bIns="45272" anchor="ctr"/>
            <a:lstStyle/>
            <a:p>
              <a:pPr marL="0" marR="0" lvl="0" indent="0" algn="ctr" defTabSz="91440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ct val="25000"/>
                </a:spcAft>
                <a:buClrTx/>
                <a:buSzPct val="85000"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R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esponsive</a:t>
              </a:r>
            </a:p>
          </p:txBody>
        </p:sp>
        <p:sp>
          <p:nvSpPr>
            <p:cNvPr id="50" name="AutoShape 13"/>
            <p:cNvSpPr>
              <a:spLocks noChangeArrowheads="1"/>
            </p:cNvSpPr>
            <p:nvPr/>
          </p:nvSpPr>
          <p:spPr bwMode="auto">
            <a:xfrm>
              <a:off x="1357507" y="5247249"/>
              <a:ext cx="3232711" cy="241373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544" tIns="45272" rIns="231698" bIns="45272" anchor="ctr"/>
            <a:lstStyle/>
            <a:p>
              <a:pPr marL="448155" marR="0" lvl="0" indent="0" defTabSz="91440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ct val="25000"/>
                </a:spcAft>
                <a:buClr>
                  <a:srgbClr val="99CC00"/>
                </a:buClr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</a:rPr>
                <a:t>Can this group of people be reached with communication methods / techniques?</a:t>
              </a:r>
            </a:p>
          </p:txBody>
        </p:sp>
        <p:sp>
          <p:nvSpPr>
            <p:cNvPr id="51" name="AutoShape 14"/>
            <p:cNvSpPr>
              <a:spLocks noChangeArrowheads="1"/>
            </p:cNvSpPr>
            <p:nvPr/>
          </p:nvSpPr>
          <p:spPr bwMode="auto">
            <a:xfrm>
              <a:off x="413755" y="5247249"/>
              <a:ext cx="1127038" cy="241373"/>
            </a:xfrm>
            <a:prstGeom prst="homePlate">
              <a:avLst>
                <a:gd name="adj" fmla="val 40309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  <a:extLst/>
          </p:spPr>
          <p:txBody>
            <a:bodyPr lIns="90544" tIns="45272" rIns="90544" bIns="45272" anchor="ctr"/>
            <a:lstStyle/>
            <a:p>
              <a:pPr marL="0" marR="0" lvl="0" indent="0" algn="ctr" defTabSz="91440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ct val="25000"/>
                </a:spcAft>
                <a:buClrTx/>
                <a:buSzPct val="85000"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A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ctionable</a:t>
              </a:r>
            </a:p>
          </p:txBody>
        </p:sp>
        <p:sp>
          <p:nvSpPr>
            <p:cNvPr id="52" name="AutoShape 16"/>
            <p:cNvSpPr>
              <a:spLocks noChangeArrowheads="1"/>
            </p:cNvSpPr>
            <p:nvPr/>
          </p:nvSpPr>
          <p:spPr bwMode="auto">
            <a:xfrm>
              <a:off x="1357507" y="5529679"/>
              <a:ext cx="3232711" cy="241373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544" tIns="45272" rIns="231698" bIns="45272" anchor="ctr"/>
            <a:lstStyle/>
            <a:p>
              <a:pPr marL="448155" marR="0" lvl="0" indent="0" defTabSz="91440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ct val="25000"/>
                </a:spcAft>
                <a:buClr>
                  <a:srgbClr val="99CC00"/>
                </a:buClr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</a:rPr>
                <a:t>Is the segment big enough to be worth targeting and developing?</a:t>
              </a:r>
            </a:p>
          </p:txBody>
        </p:sp>
        <p:sp>
          <p:nvSpPr>
            <p:cNvPr id="53" name="AutoShape 17"/>
            <p:cNvSpPr>
              <a:spLocks noChangeArrowheads="1"/>
            </p:cNvSpPr>
            <p:nvPr/>
          </p:nvSpPr>
          <p:spPr bwMode="auto">
            <a:xfrm>
              <a:off x="413755" y="5507155"/>
              <a:ext cx="1127038" cy="241373"/>
            </a:xfrm>
            <a:prstGeom prst="homePlate">
              <a:avLst>
                <a:gd name="adj" fmla="val 40309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544" tIns="45272" rIns="90544" bIns="45272" anchor="ctr"/>
            <a:lstStyle/>
            <a:p>
              <a:pPr marL="0" marR="0" lvl="0" indent="0" algn="ctr" defTabSz="91440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ct val="25000"/>
                </a:spcAft>
                <a:buClrTx/>
                <a:buSzPct val="85000"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ubstantial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 rot="16200000">
            <a:off x="133681" y="5665183"/>
            <a:ext cx="1832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+mj-lt"/>
              </a:rPr>
              <a:t>MIRAS CHECKLIST</a:t>
            </a:r>
            <a:endParaRPr lang="en-US" sz="1600" b="1" dirty="0">
              <a:latin typeface="+mj-lt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8689462"/>
              </p:ext>
            </p:extLst>
          </p:nvPr>
        </p:nvGraphicFramePr>
        <p:xfrm>
          <a:off x="284960" y="878987"/>
          <a:ext cx="8554240" cy="39216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05120"/>
                <a:gridCol w="1818206"/>
                <a:gridCol w="1605120"/>
                <a:gridCol w="1205733"/>
                <a:gridCol w="1205733"/>
                <a:gridCol w="1114328"/>
              </a:tblGrid>
              <a:tr h="319246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Target Market Segment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>
                          <a:solidFill>
                            <a:schemeClr val="bg1"/>
                          </a:solidFill>
                          <a:effectLst/>
                        </a:rPr>
                        <a:t>Behavioral Objective</a:t>
                      </a:r>
                      <a:endParaRPr lang="en-US" sz="1400" b="1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>
                          <a:solidFill>
                            <a:schemeClr val="bg1"/>
                          </a:solidFill>
                          <a:effectLst/>
                        </a:rPr>
                        <a:t>Criteria for Selection</a:t>
                      </a:r>
                      <a:endParaRPr lang="en-US" sz="1400" b="1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671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>
                          <a:solidFill>
                            <a:schemeClr val="bg1"/>
                          </a:solidFill>
                          <a:effectLst/>
                        </a:rPr>
                        <a:t>Ability to Win</a:t>
                      </a:r>
                    </a:p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>
                          <a:solidFill>
                            <a:schemeClr val="bg1"/>
                          </a:solidFill>
                          <a:effectLst/>
                        </a:rPr>
                        <a:t>(and Rationale)</a:t>
                      </a:r>
                      <a:endParaRPr lang="en-US" sz="1400" b="1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>
                          <a:solidFill>
                            <a:schemeClr val="bg1"/>
                          </a:solidFill>
                          <a:effectLst/>
                        </a:rPr>
                        <a:t>Size of Opportunity </a:t>
                      </a:r>
                      <a:r>
                        <a:rPr lang="en-US" sz="1050" b="1">
                          <a:solidFill>
                            <a:schemeClr val="bg1"/>
                          </a:solidFill>
                          <a:effectLst/>
                        </a:rPr>
                        <a:t>(population)</a:t>
                      </a:r>
                      <a:endParaRPr lang="en-US" sz="1400" b="1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>
                          <a:solidFill>
                            <a:schemeClr val="bg1"/>
                          </a:solidFill>
                          <a:effectLst/>
                        </a:rPr>
                        <a:t>% Reached</a:t>
                      </a:r>
                      <a:endParaRPr lang="en-US" sz="1400" b="1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Prioritization</a:t>
                      </a:r>
                    </a:p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</a:rPr>
                        <a:t>(1 / 2 / 3 / 4)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</a:tr>
              <a:tr h="489206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700"/>
                        <a:buFont typeface="Wingdings"/>
                        <a:buChar char=""/>
                        <a:tabLst>
                          <a:tab pos="137160" algn="l"/>
                          <a:tab pos="182880" algn="l"/>
                        </a:tabLst>
                      </a:pPr>
                      <a:r>
                        <a:rPr lang="en-US" sz="1000">
                          <a:effectLst/>
                        </a:rPr>
                        <a:t>Provider (Public)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700"/>
                        <a:buFont typeface="Wingdings"/>
                        <a:buChar char=""/>
                        <a:tabLst>
                          <a:tab pos="137160" algn="l"/>
                          <a:tab pos="182880" algn="l"/>
                        </a:tabLst>
                      </a:pPr>
                      <a:r>
                        <a:rPr lang="en-US" sz="1000">
                          <a:effectLst/>
                        </a:rPr>
                        <a:t>Adopt our new product over outdated solution 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182880" algn="l"/>
                          <a:tab pos="137160" algn="l"/>
                        </a:tabLst>
                      </a:pPr>
                      <a:r>
                        <a:rPr lang="en-US" sz="1000">
                          <a:effectLst/>
                        </a:rPr>
                        <a:t>Increased efficacy of solution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182880" algn="l"/>
                          <a:tab pos="137160" algn="l"/>
                        </a:tabLst>
                      </a:pPr>
                      <a:r>
                        <a:rPr lang="en-US" sz="1000">
                          <a:effectLst/>
                        </a:rPr>
                        <a:t>150K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182880" algn="l"/>
                          <a:tab pos="137160" algn="l"/>
                        </a:tabLst>
                      </a:pPr>
                      <a:r>
                        <a:rPr lang="en-US" sz="1000">
                          <a:effectLst/>
                        </a:rPr>
                        <a:t>12%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182880" algn="l"/>
                          <a:tab pos="137160" algn="l"/>
                        </a:tabLs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</a:tr>
              <a:tr h="489206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700"/>
                        <a:buFont typeface="Wingdings"/>
                        <a:buChar char=""/>
                        <a:tabLst>
                          <a:tab pos="137160" algn="l"/>
                          <a:tab pos="182880" algn="l"/>
                        </a:tabLst>
                      </a:pPr>
                      <a:r>
                        <a:rPr lang="en-US" sz="1000">
                          <a:effectLst/>
                        </a:rPr>
                        <a:t>Provider (Private)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700"/>
                        <a:buFont typeface="Wingdings"/>
                        <a:buChar char=""/>
                        <a:tabLst>
                          <a:tab pos="137160" algn="l"/>
                          <a:tab pos="182880" algn="l"/>
                        </a:tabLst>
                      </a:pPr>
                      <a:r>
                        <a:rPr lang="en-US" sz="1000">
                          <a:effectLst/>
                        </a:rPr>
                        <a:t>Adopt our new product over outdated solution 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182880" algn="l"/>
                          <a:tab pos="137160" algn="l"/>
                        </a:tabLst>
                      </a:pPr>
                      <a:r>
                        <a:rPr lang="en-US" sz="1000">
                          <a:effectLst/>
                        </a:rPr>
                        <a:t>Increased efficacy of solution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182880" algn="l"/>
                          <a:tab pos="137160" algn="l"/>
                        </a:tabLst>
                      </a:pPr>
                      <a:r>
                        <a:rPr lang="en-US" sz="1000">
                          <a:effectLst/>
                        </a:rPr>
                        <a:t>50K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182880" algn="l"/>
                          <a:tab pos="137160" algn="l"/>
                        </a:tabLst>
                      </a:pPr>
                      <a:r>
                        <a:rPr lang="en-US" sz="1000">
                          <a:effectLst/>
                        </a:rPr>
                        <a:t>35%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182880" algn="l"/>
                          <a:tab pos="137160" algn="l"/>
                        </a:tabLs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</a:tr>
              <a:tr h="489206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700"/>
                        <a:buFont typeface="Wingdings"/>
                        <a:buChar char=""/>
                        <a:tabLst>
                          <a:tab pos="137160" algn="l"/>
                          <a:tab pos="182880" algn="l"/>
                        </a:tabLst>
                      </a:pPr>
                      <a:r>
                        <a:rPr lang="en-US" sz="1000">
                          <a:effectLst/>
                        </a:rPr>
                        <a:t>Pharmacist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700"/>
                        <a:buFont typeface="Wingdings"/>
                        <a:buChar char=""/>
                        <a:tabLst>
                          <a:tab pos="137160" algn="l"/>
                          <a:tab pos="182880" algn="l"/>
                        </a:tabLst>
                      </a:pPr>
                      <a:r>
                        <a:rPr lang="en-US" sz="1000">
                          <a:effectLst/>
                        </a:rPr>
                        <a:t>Increase awareness of solution to 60%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>
                          <a:effectLst/>
                        </a:rPr>
                        <a:t>Segment prefers CMEs  as an info channel </a:t>
                      </a:r>
                      <a:endParaRPr lang="en-US" sz="1100" b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182880" algn="l"/>
                          <a:tab pos="137160" algn="l"/>
                        </a:tabLst>
                      </a:pPr>
                      <a:r>
                        <a:rPr lang="en-US" sz="1000">
                          <a:effectLst/>
                        </a:rPr>
                        <a:t>85K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182880" algn="l"/>
                          <a:tab pos="137160" algn="l"/>
                        </a:tabLst>
                      </a:pPr>
                      <a:r>
                        <a:rPr lang="en-US" sz="1000">
                          <a:effectLst/>
                        </a:rPr>
                        <a:t>10%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182880" algn="l"/>
                          <a:tab pos="137160" algn="l"/>
                        </a:tabLs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</a:tr>
              <a:tr h="489206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700"/>
                        <a:buFont typeface="Wingdings"/>
                        <a:buChar char=""/>
                        <a:tabLst>
                          <a:tab pos="137160" algn="l"/>
                          <a:tab pos="182880" algn="l"/>
                        </a:tabLst>
                      </a:pPr>
                      <a:r>
                        <a:rPr lang="en-US" sz="1000">
                          <a:effectLst/>
                        </a:rPr>
                        <a:t>Medicine Vendor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700"/>
                        <a:buFont typeface="Wingdings"/>
                        <a:buChar char=""/>
                        <a:tabLst>
                          <a:tab pos="137160" algn="l"/>
                          <a:tab pos="18288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 b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182880" algn="l"/>
                          <a:tab pos="137160" algn="l"/>
                        </a:tabLs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182880" algn="l"/>
                          <a:tab pos="13716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182880" algn="l"/>
                          <a:tab pos="13716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</a:tr>
              <a:tr h="489206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700"/>
                        <a:buFont typeface="Wingdings"/>
                        <a:buChar char=""/>
                        <a:tabLst>
                          <a:tab pos="137160" algn="l"/>
                          <a:tab pos="182880" algn="l"/>
                        </a:tabLst>
                      </a:pPr>
                      <a:r>
                        <a:rPr lang="en-US" sz="1000">
                          <a:effectLst/>
                        </a:rPr>
                        <a:t>Community Health Worker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700"/>
                        <a:buFont typeface="Wingdings"/>
                        <a:buChar char=""/>
                        <a:tabLst>
                          <a:tab pos="137160" algn="l"/>
                          <a:tab pos="18288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182880" algn="l"/>
                          <a:tab pos="13716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182880" algn="l"/>
                          <a:tab pos="13716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182880" algn="l"/>
                          <a:tab pos="13716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</a:tr>
              <a:tr h="489206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700"/>
                        <a:buFont typeface="Wingdings"/>
                        <a:buChar char=""/>
                        <a:tabLst>
                          <a:tab pos="137160" algn="l"/>
                          <a:tab pos="182880" algn="l"/>
                        </a:tabLst>
                      </a:pPr>
                      <a:r>
                        <a:rPr lang="en-US" sz="1000">
                          <a:effectLst/>
                        </a:rPr>
                        <a:t>End-User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700"/>
                        <a:buFont typeface="Wingdings"/>
                        <a:buChar char=""/>
                        <a:tabLst>
                          <a:tab pos="137160" algn="l"/>
                          <a:tab pos="18288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 b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182880" algn="l"/>
                          <a:tab pos="13716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182880" algn="l"/>
                          <a:tab pos="13716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182880" algn="l"/>
                          <a:tab pos="137160" algn="l"/>
                        </a:tabLs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817" marR="64817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995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te_Bkgd_Division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lnDef>
  </a:objectDefaults>
  <a:extraClrSchemeLst>
    <a:extraClrScheme>
      <a:clrScheme name="White_Bkgd_Divis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te_Bkgd_Divis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86B3"/>
        </a:accent1>
        <a:accent2>
          <a:srgbClr val="2FB457"/>
        </a:accent2>
        <a:accent3>
          <a:srgbClr val="FFFFFF"/>
        </a:accent3>
        <a:accent4>
          <a:srgbClr val="000000"/>
        </a:accent4>
        <a:accent5>
          <a:srgbClr val="ADC3D6"/>
        </a:accent5>
        <a:accent6>
          <a:srgbClr val="2AA34E"/>
        </a:accent6>
        <a:hlink>
          <a:srgbClr val="DF6F1D"/>
        </a:hlink>
        <a:folHlink>
          <a:srgbClr val="FFD5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White_Bkgd_Division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lnDef>
  </a:objectDefaults>
  <a:extraClrSchemeLst>
    <a:extraClrScheme>
      <a:clrScheme name="White_Bkgd_Divis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te_Bkgd_Divis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86B3"/>
        </a:accent1>
        <a:accent2>
          <a:srgbClr val="2FB457"/>
        </a:accent2>
        <a:accent3>
          <a:srgbClr val="FFFFFF"/>
        </a:accent3>
        <a:accent4>
          <a:srgbClr val="000000"/>
        </a:accent4>
        <a:accent5>
          <a:srgbClr val="ADC3D6"/>
        </a:accent5>
        <a:accent6>
          <a:srgbClr val="2AA34E"/>
        </a:accent6>
        <a:hlink>
          <a:srgbClr val="DF6F1D"/>
        </a:hlink>
        <a:folHlink>
          <a:srgbClr val="FFD5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</Words>
  <Application>Microsoft Office PowerPoint</Application>
  <PresentationFormat>On-screen Show (4:3)</PresentationFormat>
  <Paragraphs>57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White_Bkgd_Division</vt:lpstr>
      <vt:lpstr>1_White_Bkgd_Division</vt:lpstr>
      <vt:lpstr>Photo Editor Photo</vt:lpstr>
      <vt:lpstr>Template — Customer Segmentation</vt:lpstr>
    </vt:vector>
  </TitlesOfParts>
  <Company>USAID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Customer Segmentation Tool (Boston Scientific)</dc:title>
  <dc:creator>USAID</dc:creator>
  <cp:lastModifiedBy>USAID</cp:lastModifiedBy>
  <cp:revision>4</cp:revision>
  <dcterms:created xsi:type="dcterms:W3CDTF">2014-09-17T15:25:29Z</dcterms:created>
  <dcterms:modified xsi:type="dcterms:W3CDTF">2014-12-03T17:45:58Z</dcterms:modified>
</cp:coreProperties>
</file>