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4282" r:id="rId1"/>
  </p:sldMasterIdLst>
  <p:notesMasterIdLst>
    <p:notesMasterId r:id="rId9"/>
  </p:notesMasterIdLst>
  <p:handoutMasterIdLst>
    <p:handoutMasterId r:id="rId10"/>
  </p:handoutMasterIdLst>
  <p:sldIdLst>
    <p:sldId id="390" r:id="rId2"/>
    <p:sldId id="398" r:id="rId3"/>
    <p:sldId id="407" r:id="rId4"/>
    <p:sldId id="430" r:id="rId5"/>
    <p:sldId id="431" r:id="rId6"/>
    <p:sldId id="432" r:id="rId7"/>
    <p:sldId id="411" r:id="rId8"/>
  </p:sldIdLst>
  <p:sldSz cx="12179300" cy="9134475" type="ledger"/>
  <p:notesSz cx="7010400" cy="9296400"/>
  <p:custDataLst>
    <p:tags r:id="rId1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1pPr>
    <a:lvl2pPr marL="608166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2pPr>
    <a:lvl3pPr marL="1216328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3pPr>
    <a:lvl4pPr marL="1824487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4pPr>
    <a:lvl5pPr marL="2432653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5pPr>
    <a:lvl6pPr marL="3040816" algn="l" defTabSz="1216328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6pPr>
    <a:lvl7pPr marL="3648978" algn="l" defTabSz="1216328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7pPr>
    <a:lvl8pPr marL="4257143" algn="l" defTabSz="1216328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8pPr>
    <a:lvl9pPr marL="4865308" algn="l" defTabSz="1216328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HFP" initials="G" lastIdx="2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AC090"/>
    <a:srgbClr val="FFFF99"/>
    <a:srgbClr val="FCD5B5"/>
    <a:srgbClr val="B32537"/>
    <a:srgbClr val="1F497D"/>
    <a:srgbClr val="B8D0EE"/>
    <a:srgbClr val="8B2537"/>
    <a:srgbClr val="2C6AB6"/>
    <a:srgbClr val="256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89" autoAdjust="0"/>
    <p:restoredTop sz="99823" autoAdjust="0"/>
  </p:normalViewPr>
  <p:slideViewPr>
    <p:cSldViewPr snapToObjects="1">
      <p:cViewPr>
        <p:scale>
          <a:sx n="80" d="100"/>
          <a:sy n="80" d="100"/>
        </p:scale>
        <p:origin x="-174" y="-180"/>
      </p:cViewPr>
      <p:guideLst>
        <p:guide orient="horz" pos="2877"/>
        <p:guide pos="38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6" d="100"/>
          <a:sy n="56" d="100"/>
        </p:scale>
        <p:origin x="-1782" y="-7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0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7" y="8"/>
            <a:ext cx="185706" cy="280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633" tIns="45817" rIns="91633" bIns="45817" numCol="1" anchor="t" anchorCtr="0" compatLnSpc="1">
            <a:prstTxWarp prst="textNoShape">
              <a:avLst/>
            </a:prstTxWarp>
            <a:spAutoFit/>
          </a:bodyPr>
          <a:lstStyle>
            <a:lvl1pPr defTabSz="916605" eaLnBrk="0" hangingPunct="0">
              <a:spcBef>
                <a:spcPct val="0"/>
              </a:spcBef>
              <a:defRPr sz="1200">
                <a:solidFill>
                  <a:srgbClr val="474747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00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63436" y="7"/>
            <a:ext cx="1546967" cy="277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633" tIns="45817" rIns="91633" bIns="45817" numCol="1" anchor="t" anchorCtr="0" compatLnSpc="1">
            <a:prstTxWarp prst="textNoShape">
              <a:avLst/>
            </a:prstTxWarp>
            <a:spAutoFit/>
          </a:bodyPr>
          <a:lstStyle>
            <a:lvl1pPr algn="r" defTabSz="916605" eaLnBrk="0" hangingPunct="0">
              <a:spcBef>
                <a:spcPct val="0"/>
              </a:spcBef>
              <a:defRPr sz="1200">
                <a:solidFill>
                  <a:srgbClr val="474747"/>
                </a:solidFill>
              </a:defRPr>
            </a:lvl1pPr>
          </a:lstStyle>
          <a:p>
            <a:pPr>
              <a:defRPr/>
            </a:pPr>
            <a:fld id="{D49B6481-410A-406E-8EA4-6E90BEE75C99}" type="datetime8">
              <a:rPr lang="en-US"/>
              <a:pPr>
                <a:defRPr/>
              </a:pPr>
              <a:t>1/22/2015 10:02 AM</a:t>
            </a:fld>
            <a:endParaRPr lang="en-US"/>
          </a:p>
        </p:txBody>
      </p:sp>
      <p:sp>
        <p:nvSpPr>
          <p:cNvPr id="14100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" y="9027105"/>
            <a:ext cx="377359" cy="280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633" tIns="45817" rIns="91633" bIns="45817" numCol="1" anchor="b" anchorCtr="0" compatLnSpc="1">
            <a:prstTxWarp prst="textNoShape">
              <a:avLst/>
            </a:prstTxWarp>
            <a:spAutoFit/>
          </a:bodyPr>
          <a:lstStyle>
            <a:lvl1pPr defTabSz="916605" eaLnBrk="0" hangingPunct="0">
              <a:spcBef>
                <a:spcPct val="0"/>
              </a:spcBef>
              <a:defRPr sz="1200">
                <a:solidFill>
                  <a:srgbClr val="474747"/>
                </a:solidFill>
              </a:defRPr>
            </a:lvl1pPr>
          </a:lstStyle>
          <a:p>
            <a:pPr>
              <a:defRPr/>
            </a:pPr>
            <a:r>
              <a:rPr lang="en-US"/>
              <a:t>V4</a:t>
            </a:r>
          </a:p>
        </p:txBody>
      </p:sp>
      <p:sp>
        <p:nvSpPr>
          <p:cNvPr id="14100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633046" y="9027105"/>
            <a:ext cx="377359" cy="280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633" tIns="45817" rIns="91633" bIns="45817" numCol="1" anchor="b" anchorCtr="0" compatLnSpc="1">
            <a:prstTxWarp prst="textNoShape">
              <a:avLst/>
            </a:prstTxWarp>
            <a:spAutoFit/>
          </a:bodyPr>
          <a:lstStyle>
            <a:lvl1pPr algn="r" defTabSz="916605" eaLnBrk="0" hangingPunct="0">
              <a:spcBef>
                <a:spcPct val="0"/>
              </a:spcBef>
              <a:defRPr sz="1200">
                <a:solidFill>
                  <a:srgbClr val="474747"/>
                </a:solidFill>
              </a:defRPr>
            </a:lvl1pPr>
          </a:lstStyle>
          <a:p>
            <a:pPr>
              <a:defRPr/>
            </a:pPr>
            <a:fld id="{52AEEE90-F3AE-4656-AB7D-019F5DD4E3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6531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7" y="9"/>
            <a:ext cx="3036623" cy="230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33" tIns="45817" rIns="91633" bIns="45817" numCol="1" anchor="t" anchorCtr="0" compatLnSpc="1">
            <a:prstTxWarp prst="textNoShape">
              <a:avLst/>
            </a:prstTxWarp>
          </a:bodyPr>
          <a:lstStyle>
            <a:lvl1pPr defTabSz="916605" eaLnBrk="0" hangingPunct="0">
              <a:spcBef>
                <a:spcPct val="0"/>
              </a:spcBef>
              <a:defRPr sz="800" b="1">
                <a:solidFill>
                  <a:srgbClr val="00005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3781" y="9"/>
            <a:ext cx="3036623" cy="230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33" tIns="45817" rIns="91633" bIns="45817" numCol="1" anchor="t" anchorCtr="0" compatLnSpc="1">
            <a:prstTxWarp prst="textNoShape">
              <a:avLst/>
            </a:prstTxWarp>
          </a:bodyPr>
          <a:lstStyle>
            <a:lvl1pPr algn="r" defTabSz="916605" eaLnBrk="0" hangingPunct="0">
              <a:spcBef>
                <a:spcPct val="0"/>
              </a:spcBef>
              <a:defRPr sz="800" b="1">
                <a:solidFill>
                  <a:srgbClr val="000052"/>
                </a:solidFill>
              </a:defRPr>
            </a:lvl1pPr>
          </a:lstStyle>
          <a:p>
            <a:pPr>
              <a:defRPr/>
            </a:pPr>
            <a:fld id="{0FE12D6D-EA47-4491-B726-6CB1E7638F1D}" type="datetime8">
              <a:rPr lang="en-US"/>
              <a:pPr>
                <a:defRPr/>
              </a:pPr>
              <a:t>1/22/2015 10:02 AM</a:t>
            </a:fld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0913" y="230188"/>
            <a:ext cx="5035550" cy="37766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349" y="4030292"/>
            <a:ext cx="5607712" cy="4800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33" tIns="45817" rIns="91633" bIns="458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7" y="8830658"/>
            <a:ext cx="3036623" cy="465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33" tIns="45817" rIns="91633" bIns="45817" numCol="1" anchor="b" anchorCtr="0" compatLnSpc="1">
            <a:prstTxWarp prst="textNoShape">
              <a:avLst/>
            </a:prstTxWarp>
          </a:bodyPr>
          <a:lstStyle>
            <a:lvl1pPr defTabSz="916605" eaLnBrk="0" hangingPunct="0">
              <a:spcBef>
                <a:spcPct val="0"/>
              </a:spcBef>
              <a:defRPr sz="800" b="1">
                <a:solidFill>
                  <a:srgbClr val="000052"/>
                </a:solidFill>
              </a:defRPr>
            </a:lvl1pPr>
          </a:lstStyle>
          <a:p>
            <a:pPr>
              <a:defRPr/>
            </a:pPr>
            <a:r>
              <a:rPr lang="en-US"/>
              <a:t>V4</a:t>
            </a:r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3781" y="8830658"/>
            <a:ext cx="3036623" cy="465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33" tIns="45817" rIns="91633" bIns="45817" numCol="1" anchor="b" anchorCtr="0" compatLnSpc="1">
            <a:prstTxWarp prst="textNoShape">
              <a:avLst/>
            </a:prstTxWarp>
          </a:bodyPr>
          <a:lstStyle>
            <a:lvl1pPr algn="r" defTabSz="916605" eaLnBrk="0" hangingPunct="0">
              <a:spcBef>
                <a:spcPct val="0"/>
              </a:spcBef>
              <a:defRPr sz="800" b="1">
                <a:solidFill>
                  <a:srgbClr val="000052"/>
                </a:solidFill>
              </a:defRPr>
            </a:lvl1pPr>
          </a:lstStyle>
          <a:p>
            <a:pPr>
              <a:defRPr/>
            </a:pPr>
            <a:fld id="{938F6EC6-224A-44AD-A3F1-0B922EE6A6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98318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75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1pPr>
    <a:lvl2pPr marL="601830" indent="-449789" algn="l" rtl="0" eaLnBrk="0" fontAlgn="base" hangingPunct="0">
      <a:spcBef>
        <a:spcPct val="75000"/>
      </a:spcBef>
      <a:spcAft>
        <a:spcPct val="0"/>
      </a:spcAft>
      <a:buChar char="•"/>
      <a:defRPr sz="1300" kern="1200">
        <a:solidFill>
          <a:schemeClr val="tx1"/>
        </a:solidFill>
        <a:latin typeface="Arial" charset="0"/>
        <a:ea typeface="+mn-ea"/>
        <a:cs typeface="+mn-cs"/>
      </a:defRPr>
    </a:lvl2pPr>
    <a:lvl3pPr marL="1220548" indent="-466682" algn="l" rtl="0" eaLnBrk="0" fontAlgn="base" hangingPunct="0">
      <a:spcBef>
        <a:spcPct val="75000"/>
      </a:spcBef>
      <a:spcAft>
        <a:spcPct val="0"/>
      </a:spcAft>
      <a:buChar char="–"/>
      <a:defRPr sz="1300" kern="1200">
        <a:solidFill>
          <a:schemeClr val="tx1"/>
        </a:solidFill>
        <a:latin typeface="Arial" charset="0"/>
        <a:ea typeface="+mn-ea"/>
        <a:cs typeface="+mn-cs"/>
      </a:defRPr>
    </a:lvl3pPr>
    <a:lvl4pPr marL="1822375" indent="-449789" algn="l" rtl="0" eaLnBrk="0" fontAlgn="base" hangingPunct="0">
      <a:spcBef>
        <a:spcPct val="75000"/>
      </a:spcBef>
      <a:spcAft>
        <a:spcPct val="0"/>
      </a:spcAft>
      <a:buChar char="–"/>
      <a:defRPr sz="1300" kern="1200">
        <a:solidFill>
          <a:schemeClr val="tx1"/>
        </a:solidFill>
        <a:latin typeface="Arial" charset="0"/>
        <a:ea typeface="+mn-ea"/>
        <a:cs typeface="+mn-cs"/>
      </a:defRPr>
    </a:lvl4pPr>
    <a:lvl5pPr marL="2438987" indent="-464568" algn="l" rtl="0" eaLnBrk="0" fontAlgn="base" hangingPunct="0">
      <a:spcBef>
        <a:spcPct val="75000"/>
      </a:spcBef>
      <a:spcAft>
        <a:spcPct val="0"/>
      </a:spcAft>
      <a:buChar char="–"/>
      <a:defRPr sz="1300" kern="1200">
        <a:solidFill>
          <a:schemeClr val="tx1"/>
        </a:solidFill>
        <a:latin typeface="Arial" charset="0"/>
        <a:ea typeface="+mn-ea"/>
        <a:cs typeface="+mn-cs"/>
      </a:defRPr>
    </a:lvl5pPr>
    <a:lvl6pPr marL="3040816" algn="l" defTabSz="121632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48978" algn="l" defTabSz="121632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57143" algn="l" defTabSz="121632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65308" algn="l" defTabSz="1216328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Suggested opportunities to address challenges:</a:t>
            </a:r>
          </a:p>
          <a:p>
            <a:endParaRPr lang="en-US" dirty="0" smtClean="0"/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75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400" i="1" dirty="0" smtClean="0"/>
              <a:t>Create kits with all required accessories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75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400" i="1" dirty="0" smtClean="0"/>
              <a:t>Drive demand by clustering conditions (e.g., meningitis, pneumonia) that overlap with sepsis in newborns / young infants, and could be treated with IAs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75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en-US" sz="1400" i="1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V4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8F6EC6-224A-44AD-A3F1-0B922EE6A66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83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Suggested opportunities to address challenges:</a:t>
            </a:r>
          </a:p>
          <a:p>
            <a:endParaRPr lang="en-US" dirty="0" smtClean="0"/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75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400" i="1" dirty="0" smtClean="0"/>
              <a:t>Create kits with all required accessories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75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400" i="1" dirty="0" smtClean="0"/>
              <a:t>Drive demand by clustering conditions (e.g., meningitis, pneumonia) that overlap with sepsis in newborns / young infants, and could be treated with IAs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75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en-US" sz="1400" i="1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V4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8F6EC6-224A-44AD-A3F1-0B922EE6A66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83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Suggested opportunities to address challenges:</a:t>
            </a:r>
          </a:p>
          <a:p>
            <a:endParaRPr lang="en-US" dirty="0" smtClean="0"/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75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400" i="1" dirty="0" smtClean="0"/>
              <a:t>Create kits with all required accessories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75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400" i="1" dirty="0" smtClean="0"/>
              <a:t>Drive demand by clustering conditions (e.g., meningitis, pneumonia) that overlap with sepsis in newborns / young infants, and could be treated with IAs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75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en-US" sz="1400" i="1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V4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8F6EC6-224A-44AD-A3F1-0B922EE6A66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834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Suggested opportunities to address challenges:</a:t>
            </a:r>
          </a:p>
          <a:p>
            <a:endParaRPr lang="en-US" dirty="0" smtClean="0"/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75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400" i="1" dirty="0" smtClean="0"/>
              <a:t>Create kits with all required accessories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75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400" i="1" dirty="0" smtClean="0"/>
              <a:t>Drive demand by clustering conditions (e.g., meningitis, pneumonia) that overlap with sepsis in newborns / young infants, and could be treated with IAs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75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en-US" sz="1400" i="1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V4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8F6EC6-224A-44AD-A3F1-0B922EE6A66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834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Suggested opportunities to address challenges:</a:t>
            </a:r>
          </a:p>
          <a:p>
            <a:endParaRPr lang="en-US" dirty="0" smtClean="0"/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75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400" i="1" dirty="0" smtClean="0"/>
              <a:t>Create kits with all required accessories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75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400" i="1" dirty="0" smtClean="0"/>
              <a:t>Drive demand by clustering conditions (e.g., meningitis, pneumonia) that overlap with sepsis in newborns / young infants, and could be treated with IAs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75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en-US" sz="1400" i="1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V4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8F6EC6-224A-44AD-A3F1-0B922EE6A66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834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8F6EC6-224A-44AD-A3F1-0B922EE6A66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139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auto">
          <a:xfrm>
            <a:off x="0" y="7104593"/>
            <a:ext cx="12179300" cy="172540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09338" tIns="60756" rIns="109338" bIns="60756" numCol="1" rtlCol="0" anchor="ctr" anchorCtr="0" compatLnSpc="1">
            <a:prstTxWarp prst="textNoShape">
              <a:avLst/>
            </a:prstTxWarp>
          </a:bodyPr>
          <a:lstStyle/>
          <a:p>
            <a:pPr defTabSz="1139006" eaLnBrk="0" hangingPunct="0">
              <a:spcBef>
                <a:spcPct val="50000"/>
              </a:spcBef>
            </a:pPr>
            <a:endParaRPr lang="en-US">
              <a:solidFill>
                <a:prstClr val="black"/>
              </a:solidFill>
            </a:endParaRPr>
          </a:p>
        </p:txBody>
      </p:sp>
      <p:graphicFrame>
        <p:nvGraphicFramePr>
          <p:cNvPr id="4" name="Object 10"/>
          <p:cNvGraphicFramePr>
            <a:graphicFrameLocks noChangeAspect="1"/>
          </p:cNvGraphicFramePr>
          <p:nvPr/>
        </p:nvGraphicFramePr>
        <p:xfrm>
          <a:off x="8517054" y="338314"/>
          <a:ext cx="1492810" cy="353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" name="Photo Editor Photo" r:id="rId3" imgW="7621064" imgH="1809524" progId="">
                  <p:embed/>
                </p:oleObj>
              </mc:Choice>
              <mc:Fallback>
                <p:oleObj name="Photo Editor Photo" r:id="rId3" imgW="7621064" imgH="18095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17054" y="338314"/>
                        <a:ext cx="1492810" cy="3531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877402" y="7307580"/>
            <a:ext cx="6698615" cy="710459"/>
          </a:xfrm>
        </p:spPr>
        <p:txBody>
          <a:bodyPr/>
          <a:lstStyle>
            <a:lvl1pPr marL="0" indent="0">
              <a:buNone/>
              <a:defRPr sz="32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877526" y="7815051"/>
            <a:ext cx="5009159" cy="811953"/>
          </a:xfrm>
        </p:spPr>
        <p:txBody>
          <a:bodyPr/>
          <a:lstStyle>
            <a:lvl1pPr marL="0" indent="0">
              <a:buNone/>
              <a:defRPr sz="19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0757" y="101495"/>
            <a:ext cx="3331296" cy="948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7058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012" y="338337"/>
            <a:ext cx="8159709" cy="82675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43671" y="2683254"/>
            <a:ext cx="5252323" cy="571750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6298982" y="2683254"/>
            <a:ext cx="5252323" cy="571750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205E-C960-4C19-944F-7F299D417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22224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205E-C960-4C19-944F-7F299D417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2983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082" y="5869748"/>
            <a:ext cx="10352405" cy="1814208"/>
          </a:xfrm>
        </p:spPr>
        <p:txBody>
          <a:bodyPr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082" y="3871582"/>
            <a:ext cx="10352405" cy="1998166"/>
          </a:xfrm>
        </p:spPr>
        <p:txBody>
          <a:bodyPr anchor="b"/>
          <a:lstStyle>
            <a:lvl1pPr marL="0" indent="0">
              <a:buNone/>
              <a:defRPr sz="2700"/>
            </a:lvl1pPr>
            <a:lvl2pPr marL="607473" indent="0">
              <a:buNone/>
              <a:defRPr sz="2400"/>
            </a:lvl2pPr>
            <a:lvl3pPr marL="1214941" indent="0">
              <a:buNone/>
              <a:defRPr sz="2100"/>
            </a:lvl3pPr>
            <a:lvl4pPr marL="1822403" indent="0">
              <a:buNone/>
              <a:defRPr sz="1900"/>
            </a:lvl4pPr>
            <a:lvl5pPr marL="2429878" indent="0">
              <a:buNone/>
              <a:defRPr sz="1900"/>
            </a:lvl5pPr>
            <a:lvl6pPr marL="3037350" indent="0">
              <a:buNone/>
              <a:defRPr sz="1900"/>
            </a:lvl6pPr>
            <a:lvl7pPr marL="3644814" indent="0">
              <a:buNone/>
              <a:defRPr sz="1900"/>
            </a:lvl7pPr>
            <a:lvl8pPr marL="4252287" indent="0">
              <a:buNone/>
              <a:defRPr sz="1900"/>
            </a:lvl8pPr>
            <a:lvl9pPr marL="4859758" indent="0">
              <a:buNone/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205E-C960-4C19-944F-7F299D417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79613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3671" y="2683254"/>
            <a:ext cx="5252323" cy="5717505"/>
          </a:xfrm>
        </p:spPr>
        <p:txBody>
          <a:bodyPr/>
          <a:lstStyle>
            <a:lvl1pPr>
              <a:buNone/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982" y="2683254"/>
            <a:ext cx="5252323" cy="5717505"/>
          </a:xfrm>
        </p:spPr>
        <p:txBody>
          <a:bodyPr/>
          <a:lstStyle>
            <a:lvl1pPr>
              <a:buNone/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205E-C960-4C19-944F-7F299D417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1677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65" y="365802"/>
            <a:ext cx="10961370" cy="152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8965" y="2044685"/>
            <a:ext cx="5381306" cy="85212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7473" indent="0">
              <a:buNone/>
              <a:defRPr sz="2700" b="1"/>
            </a:lvl2pPr>
            <a:lvl3pPr marL="1214941" indent="0">
              <a:buNone/>
              <a:defRPr sz="2400" b="1"/>
            </a:lvl3pPr>
            <a:lvl4pPr marL="1822403" indent="0">
              <a:buNone/>
              <a:defRPr sz="2100" b="1"/>
            </a:lvl4pPr>
            <a:lvl5pPr marL="2429878" indent="0">
              <a:buNone/>
              <a:defRPr sz="2100" b="1"/>
            </a:lvl5pPr>
            <a:lvl6pPr marL="3037350" indent="0">
              <a:buNone/>
              <a:defRPr sz="2100" b="1"/>
            </a:lvl6pPr>
            <a:lvl7pPr marL="3644814" indent="0">
              <a:buNone/>
              <a:defRPr sz="2100" b="1"/>
            </a:lvl7pPr>
            <a:lvl8pPr marL="4252287" indent="0">
              <a:buNone/>
              <a:defRPr sz="2100" b="1"/>
            </a:lvl8pPr>
            <a:lvl9pPr marL="4859758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965" y="2896813"/>
            <a:ext cx="5381306" cy="526289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6917" y="2044685"/>
            <a:ext cx="5383420" cy="85212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7473" indent="0">
              <a:buNone/>
              <a:defRPr sz="2700" b="1"/>
            </a:lvl2pPr>
            <a:lvl3pPr marL="1214941" indent="0">
              <a:buNone/>
              <a:defRPr sz="2400" b="1"/>
            </a:lvl3pPr>
            <a:lvl4pPr marL="1822403" indent="0">
              <a:buNone/>
              <a:defRPr sz="2100" b="1"/>
            </a:lvl4pPr>
            <a:lvl5pPr marL="2429878" indent="0">
              <a:buNone/>
              <a:defRPr sz="2100" b="1"/>
            </a:lvl5pPr>
            <a:lvl6pPr marL="3037350" indent="0">
              <a:buNone/>
              <a:defRPr sz="2100" b="1"/>
            </a:lvl6pPr>
            <a:lvl7pPr marL="3644814" indent="0">
              <a:buNone/>
              <a:defRPr sz="2100" b="1"/>
            </a:lvl7pPr>
            <a:lvl8pPr marL="4252287" indent="0">
              <a:buNone/>
              <a:defRPr sz="2100" b="1"/>
            </a:lvl8pPr>
            <a:lvl9pPr marL="4859758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6917" y="2896813"/>
            <a:ext cx="5383420" cy="526289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205E-C960-4C19-944F-7F299D417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0725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205E-C960-4C19-944F-7F299D417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7850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205E-C960-4C19-944F-7F299D417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7584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68" y="363687"/>
            <a:ext cx="4006906" cy="1547786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1768" y="363711"/>
            <a:ext cx="6808567" cy="7796021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68" y="1911497"/>
            <a:ext cx="4006906" cy="6248235"/>
          </a:xfrm>
        </p:spPr>
        <p:txBody>
          <a:bodyPr/>
          <a:lstStyle>
            <a:lvl1pPr marL="0" indent="0">
              <a:buNone/>
              <a:defRPr sz="1900"/>
            </a:lvl1pPr>
            <a:lvl2pPr marL="607473" indent="0">
              <a:buNone/>
              <a:defRPr sz="1600"/>
            </a:lvl2pPr>
            <a:lvl3pPr marL="1214941" indent="0">
              <a:buNone/>
              <a:defRPr sz="1300"/>
            </a:lvl3pPr>
            <a:lvl4pPr marL="1822403" indent="0">
              <a:buNone/>
              <a:defRPr sz="1200"/>
            </a:lvl4pPr>
            <a:lvl5pPr marL="2429878" indent="0">
              <a:buNone/>
              <a:defRPr sz="1200"/>
            </a:lvl5pPr>
            <a:lvl6pPr marL="3037350" indent="0">
              <a:buNone/>
              <a:defRPr sz="1200"/>
            </a:lvl6pPr>
            <a:lvl7pPr marL="3644814" indent="0">
              <a:buNone/>
              <a:defRPr sz="1200"/>
            </a:lvl7pPr>
            <a:lvl8pPr marL="4252287" indent="0">
              <a:buNone/>
              <a:defRPr sz="1200"/>
            </a:lvl8pPr>
            <a:lvl9pPr marL="4859758" indent="0">
              <a:buNone/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205E-C960-4C19-944F-7F299D417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78126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7228" y="6394132"/>
            <a:ext cx="7307580" cy="754864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7228" y="816182"/>
            <a:ext cx="7307580" cy="5480685"/>
          </a:xfrm>
        </p:spPr>
        <p:txBody>
          <a:bodyPr/>
          <a:lstStyle>
            <a:lvl1pPr marL="0" indent="0">
              <a:buNone/>
              <a:defRPr sz="4300"/>
            </a:lvl1pPr>
            <a:lvl2pPr marL="607473" indent="0">
              <a:buNone/>
              <a:defRPr sz="3700"/>
            </a:lvl2pPr>
            <a:lvl3pPr marL="1214941" indent="0">
              <a:buNone/>
              <a:defRPr sz="3200"/>
            </a:lvl3pPr>
            <a:lvl4pPr marL="1822403" indent="0">
              <a:buNone/>
              <a:defRPr sz="2700"/>
            </a:lvl4pPr>
            <a:lvl5pPr marL="2429878" indent="0">
              <a:buNone/>
              <a:defRPr sz="2700"/>
            </a:lvl5pPr>
            <a:lvl6pPr marL="3037350" indent="0">
              <a:buNone/>
              <a:defRPr sz="2700"/>
            </a:lvl6pPr>
            <a:lvl7pPr marL="3644814" indent="0">
              <a:buNone/>
              <a:defRPr sz="2700"/>
            </a:lvl7pPr>
            <a:lvl8pPr marL="4252287" indent="0">
              <a:buNone/>
              <a:defRPr sz="2700"/>
            </a:lvl8pPr>
            <a:lvl9pPr marL="4859758" indent="0">
              <a:buNone/>
              <a:defRPr sz="27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7228" y="7148996"/>
            <a:ext cx="7307580" cy="1072031"/>
          </a:xfrm>
        </p:spPr>
        <p:txBody>
          <a:bodyPr/>
          <a:lstStyle>
            <a:lvl1pPr marL="0" indent="0">
              <a:buNone/>
              <a:defRPr sz="1900"/>
            </a:lvl1pPr>
            <a:lvl2pPr marL="607473" indent="0">
              <a:buNone/>
              <a:defRPr sz="1600"/>
            </a:lvl2pPr>
            <a:lvl3pPr marL="1214941" indent="0">
              <a:buNone/>
              <a:defRPr sz="1300"/>
            </a:lvl3pPr>
            <a:lvl4pPr marL="1822403" indent="0">
              <a:buNone/>
              <a:defRPr sz="1200"/>
            </a:lvl4pPr>
            <a:lvl5pPr marL="2429878" indent="0">
              <a:buNone/>
              <a:defRPr sz="1200"/>
            </a:lvl5pPr>
            <a:lvl6pPr marL="3037350" indent="0">
              <a:buNone/>
              <a:defRPr sz="1200"/>
            </a:lvl6pPr>
            <a:lvl7pPr marL="3644814" indent="0">
              <a:buNone/>
              <a:defRPr sz="1200"/>
            </a:lvl7pPr>
            <a:lvl8pPr marL="4252287" indent="0">
              <a:buNone/>
              <a:defRPr sz="1200"/>
            </a:lvl8pPr>
            <a:lvl9pPr marL="485975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D205E-C960-4C19-944F-7F299D417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6945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3012" y="338337"/>
            <a:ext cx="8159709" cy="826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2988" y="1488581"/>
            <a:ext cx="10707635" cy="5717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0757" y="101495"/>
            <a:ext cx="3331296" cy="94824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728085" y="8466147"/>
            <a:ext cx="2841625" cy="485775"/>
          </a:xfrm>
          <a:prstGeom prst="rect">
            <a:avLst/>
          </a:prstGeom>
        </p:spPr>
        <p:txBody>
          <a:bodyPr vert="horz" lIns="91347" tIns="45674" rIns="91347" bIns="4567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D205E-C960-4C19-944F-7F299D417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015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3" r:id="rId1"/>
    <p:sldLayoutId id="2147484284" r:id="rId2"/>
    <p:sldLayoutId id="2147484285" r:id="rId3"/>
    <p:sldLayoutId id="2147484286" r:id="rId4"/>
    <p:sldLayoutId id="2147484287" r:id="rId5"/>
    <p:sldLayoutId id="2147484288" r:id="rId6"/>
    <p:sldLayoutId id="2147484289" r:id="rId7"/>
    <p:sldLayoutId id="2147484290" r:id="rId8"/>
    <p:sldLayoutId id="2147484291" r:id="rId9"/>
    <p:sldLayoutId id="2147484296" r:id="rId10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4300" b="0">
          <a:solidFill>
            <a:schemeClr val="tx2">
              <a:lumMod val="50000"/>
            </a:schemeClr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35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35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35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3500" b="1">
          <a:solidFill>
            <a:schemeClr val="bg1"/>
          </a:solidFill>
          <a:latin typeface="Calibri" pitchFamily="34" charset="0"/>
        </a:defRPr>
      </a:lvl5pPr>
      <a:lvl6pPr marL="607473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3500" b="1">
          <a:solidFill>
            <a:schemeClr val="bg1"/>
          </a:solidFill>
          <a:latin typeface="Arial" charset="0"/>
        </a:defRPr>
      </a:lvl6pPr>
      <a:lvl7pPr marL="1214941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3500" b="1">
          <a:solidFill>
            <a:schemeClr val="bg1"/>
          </a:solidFill>
          <a:latin typeface="Arial" charset="0"/>
        </a:defRPr>
      </a:lvl7pPr>
      <a:lvl8pPr marL="1822403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3500" b="1">
          <a:solidFill>
            <a:schemeClr val="bg1"/>
          </a:solidFill>
          <a:latin typeface="Arial" charset="0"/>
        </a:defRPr>
      </a:lvl8pPr>
      <a:lvl9pPr marL="2429878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3500" b="1">
          <a:solidFill>
            <a:schemeClr val="bg1"/>
          </a:solidFill>
          <a:latin typeface="Arial" charset="0"/>
        </a:defRPr>
      </a:lvl9pPr>
    </p:titleStyle>
    <p:bodyStyle>
      <a:lvl1pPr marL="455600" indent="-455600" algn="l" rtl="0" eaLnBrk="0" fontAlgn="base" hangingPunct="0">
        <a:spcBef>
          <a:spcPct val="50000"/>
        </a:spcBef>
        <a:spcAft>
          <a:spcPct val="0"/>
        </a:spcAft>
        <a:buClr>
          <a:srgbClr val="B32537"/>
        </a:buClr>
        <a:buSzPct val="115000"/>
        <a:buFont typeface="Wingdings" pitchFamily="2" charset="2"/>
        <a:buChar char="§"/>
        <a:defRPr sz="3700">
          <a:solidFill>
            <a:schemeClr val="tx2">
              <a:lumMod val="50000"/>
            </a:schemeClr>
          </a:solidFill>
          <a:latin typeface="Calibri" pitchFamily="34" charset="0"/>
          <a:ea typeface="+mn-ea"/>
          <a:cs typeface="+mn-cs"/>
        </a:defRPr>
      </a:lvl1pPr>
      <a:lvl2pPr marL="911203" indent="-375449" algn="l" rtl="0" eaLnBrk="0" fontAlgn="base" hangingPunct="0">
        <a:spcBef>
          <a:spcPct val="50000"/>
        </a:spcBef>
        <a:spcAft>
          <a:spcPct val="0"/>
        </a:spcAft>
        <a:buClr>
          <a:srgbClr val="1F497D"/>
        </a:buClr>
        <a:buSzPct val="100000"/>
        <a:buFont typeface="Wingdings" pitchFamily="2" charset="2"/>
        <a:buChar char="§"/>
        <a:defRPr sz="3200">
          <a:solidFill>
            <a:schemeClr val="tx2">
              <a:lumMod val="50000"/>
            </a:schemeClr>
          </a:solidFill>
          <a:latin typeface="Calibri" pitchFamily="34" charset="0"/>
        </a:defRPr>
      </a:lvl2pPr>
      <a:lvl3pPr marL="1208614" indent="-297405" algn="l" rtl="0" eaLnBrk="0" fontAlgn="base" hangingPunct="0">
        <a:spcBef>
          <a:spcPct val="50000"/>
        </a:spcBef>
        <a:spcAft>
          <a:spcPct val="0"/>
        </a:spcAft>
        <a:buClr>
          <a:srgbClr val="B32537"/>
        </a:buClr>
        <a:buSzPct val="75000"/>
        <a:buFont typeface="Wingdings" pitchFamily="2" charset="2"/>
        <a:buChar char="§"/>
        <a:defRPr sz="3200">
          <a:solidFill>
            <a:schemeClr val="tx2">
              <a:lumMod val="50000"/>
            </a:schemeClr>
          </a:solidFill>
          <a:latin typeface="Calibri" pitchFamily="34" charset="0"/>
        </a:defRPr>
      </a:lvl3pPr>
      <a:lvl4pPr marL="1822403" indent="-307954" algn="l" rtl="0" eaLnBrk="0" fontAlgn="base" hangingPunct="0">
        <a:spcBef>
          <a:spcPct val="50000"/>
        </a:spcBef>
        <a:spcAft>
          <a:spcPct val="0"/>
        </a:spcAft>
        <a:buClr>
          <a:srgbClr val="1F497D"/>
        </a:buClr>
        <a:buSzPct val="75000"/>
        <a:buFont typeface="Wingdings" pitchFamily="2" charset="2"/>
        <a:buChar char="§"/>
        <a:defRPr sz="2700">
          <a:solidFill>
            <a:schemeClr val="tx2">
              <a:lumMod val="50000"/>
            </a:schemeClr>
          </a:solidFill>
          <a:latin typeface="Calibri" pitchFamily="34" charset="0"/>
        </a:defRPr>
      </a:lvl4pPr>
      <a:lvl5pPr marL="2436206" indent="-314286" algn="l" rtl="0" eaLnBrk="0" fontAlgn="base" hangingPunct="0">
        <a:spcBef>
          <a:spcPct val="50000"/>
        </a:spcBef>
        <a:spcAft>
          <a:spcPct val="0"/>
        </a:spcAft>
        <a:buClr>
          <a:srgbClr val="1F497D"/>
        </a:buClr>
        <a:buSzPct val="75000"/>
        <a:buFont typeface="Wingdings" pitchFamily="2" charset="2"/>
        <a:buChar char="§"/>
        <a:defRPr sz="2700">
          <a:solidFill>
            <a:schemeClr val="tx2">
              <a:lumMod val="50000"/>
            </a:schemeClr>
          </a:solidFill>
          <a:latin typeface="Calibri" pitchFamily="34" charset="0"/>
        </a:defRPr>
      </a:lvl5pPr>
      <a:lvl6pPr marL="3043677" indent="-314286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2100">
          <a:solidFill>
            <a:schemeClr val="tx1"/>
          </a:solidFill>
          <a:latin typeface="+mn-lt"/>
        </a:defRPr>
      </a:lvl6pPr>
      <a:lvl7pPr marL="3651147" indent="-314286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2100">
          <a:solidFill>
            <a:schemeClr val="tx1"/>
          </a:solidFill>
          <a:latin typeface="+mn-lt"/>
        </a:defRPr>
      </a:lvl7pPr>
      <a:lvl8pPr marL="4258614" indent="-314286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2100">
          <a:solidFill>
            <a:schemeClr val="tx1"/>
          </a:solidFill>
          <a:latin typeface="+mn-lt"/>
        </a:defRPr>
      </a:lvl8pPr>
      <a:lvl9pPr marL="4866086" indent="-314286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21494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7473" algn="l" defTabSz="121494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4941" algn="l" defTabSz="121494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2403" algn="l" defTabSz="121494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29878" algn="l" defTabSz="121494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37350" algn="l" defTabSz="121494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44814" algn="l" defTabSz="121494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52287" algn="l" defTabSz="121494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59758" algn="l" defTabSz="121494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956052" y="3805237"/>
            <a:ext cx="6698615" cy="710459"/>
          </a:xfrm>
        </p:spPr>
        <p:txBody>
          <a:bodyPr/>
          <a:lstStyle/>
          <a:p>
            <a:r>
              <a:rPr lang="en-US" sz="3600" dirty="0"/>
              <a:t>Bottleneck Analysis </a:t>
            </a:r>
            <a:r>
              <a:rPr lang="en-US" sz="3600" dirty="0" smtClean="0"/>
              <a:t>Framework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v1,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1056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298452" y="78642"/>
            <a:ext cx="8030936" cy="523127"/>
          </a:xfrm>
          <a:prstGeom prst="rect">
            <a:avLst/>
          </a:prstGeom>
        </p:spPr>
        <p:txBody>
          <a:bodyPr wrap="square" lIns="91347" tIns="45674" rIns="91347" bIns="45674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  <a:latin typeface="Calibri"/>
                <a:cs typeface="Calibri"/>
              </a:rPr>
              <a:t>Country-Specific Bottleneck Analysis </a:t>
            </a:r>
            <a:r>
              <a:rPr lang="en-US" sz="2800" b="1" dirty="0" smtClean="0">
                <a:solidFill>
                  <a:prstClr val="black"/>
                </a:solidFill>
                <a:latin typeface="Calibri"/>
                <a:cs typeface="Calibri"/>
              </a:rPr>
              <a:t>– Overview  </a:t>
            </a:r>
            <a:endParaRPr lang="en-US" sz="280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59196" y="1095255"/>
            <a:ext cx="10569739" cy="1715949"/>
            <a:chOff x="759196" y="1095255"/>
            <a:chExt cx="10569739" cy="1715949"/>
          </a:xfrm>
        </p:grpSpPr>
        <p:sp>
          <p:nvSpPr>
            <p:cNvPr id="6" name="Rounded Rectangle 5"/>
            <p:cNvSpPr/>
            <p:nvPr/>
          </p:nvSpPr>
          <p:spPr bwMode="auto">
            <a:xfrm rot="5400000">
              <a:off x="568636" y="1404996"/>
              <a:ext cx="1596767" cy="1215648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none" lIns="82177" tIns="45654" rIns="82177" bIns="45654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856027" eaLnBrk="0" hangingPunct="0">
                <a:spcBef>
                  <a:spcPct val="50000"/>
                </a:spcBef>
              </a:pPr>
              <a:r>
                <a:rPr lang="en-US" sz="1800" b="1" dirty="0">
                  <a:solidFill>
                    <a:prstClr val="black"/>
                  </a:solidFill>
                  <a:latin typeface="Calibri"/>
                  <a:cs typeface="Calibri"/>
                </a:rPr>
                <a:t>Goal</a:t>
              </a:r>
            </a:p>
          </p:txBody>
        </p:sp>
        <p:sp>
          <p:nvSpPr>
            <p:cNvPr id="9" name="Rounded Rectangle 8"/>
            <p:cNvSpPr/>
            <p:nvPr/>
          </p:nvSpPr>
          <p:spPr bwMode="auto">
            <a:xfrm rot="5400000">
              <a:off x="5937060" y="-2580671"/>
              <a:ext cx="1715949" cy="9067801"/>
            </a:xfrm>
            <a:prstGeom prst="round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82177" tIns="45654" rIns="82177" bIns="45654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>
                  <a:latin typeface="Calibri"/>
                  <a:cs typeface="Calibri"/>
                </a:rPr>
                <a:t>Assess potential </a:t>
              </a:r>
              <a:r>
                <a:rPr lang="en-US" sz="1800" dirty="0" smtClean="0">
                  <a:latin typeface="Calibri"/>
                  <a:cs typeface="Calibri"/>
                </a:rPr>
                <a:t>uptake challenges along the product value chain </a:t>
              </a:r>
              <a:r>
                <a:rPr lang="en-US" sz="1800" dirty="0">
                  <a:latin typeface="Calibri"/>
                  <a:cs typeface="Calibri"/>
                </a:rPr>
                <a:t>to identify critical </a:t>
              </a:r>
              <a:r>
                <a:rPr lang="en-US" sz="1800" dirty="0" smtClean="0">
                  <a:latin typeface="Calibri"/>
                  <a:cs typeface="Calibri"/>
                </a:rPr>
                <a:t>bottlenecks </a:t>
              </a:r>
              <a:r>
                <a:rPr lang="en-US" sz="1800" dirty="0">
                  <a:latin typeface="Calibri"/>
                  <a:cs typeface="Calibri"/>
                </a:rPr>
                <a:t>for:</a:t>
              </a:r>
            </a:p>
            <a:p>
              <a:r>
                <a:rPr lang="en-US" sz="1800" dirty="0">
                  <a:latin typeface="Calibri"/>
                  <a:cs typeface="Calibri"/>
                </a:rPr>
                <a:t> 1) </a:t>
              </a:r>
              <a:r>
                <a:rPr lang="en-US" sz="1800" dirty="0" smtClean="0">
                  <a:latin typeface="Calibri"/>
                  <a:cs typeface="Calibri"/>
                </a:rPr>
                <a:t>Intervention</a:t>
              </a:r>
              <a:endParaRPr lang="en-US" sz="1800" dirty="0">
                <a:latin typeface="Calibri"/>
                <a:cs typeface="Calibri"/>
              </a:endParaRPr>
            </a:p>
            <a:p>
              <a:r>
                <a:rPr lang="en-US" sz="1800" dirty="0">
                  <a:latin typeface="Calibri"/>
                  <a:cs typeface="Calibri"/>
                </a:rPr>
                <a:t> 2) Further investigation</a:t>
              </a:r>
              <a:r>
                <a:rPr lang="en-US" sz="1800" dirty="0" smtClean="0">
                  <a:latin typeface="Calibri"/>
                  <a:cs typeface="Calibri"/>
                </a:rPr>
                <a:t> </a:t>
              </a:r>
              <a:endParaRPr lang="en-US" sz="1800" dirty="0">
                <a:latin typeface="Calibri"/>
                <a:cs typeface="Calibri"/>
              </a:endParaRPr>
            </a:p>
            <a:p>
              <a:r>
                <a:rPr lang="en-US" sz="1800" dirty="0">
                  <a:latin typeface="Calibri"/>
                  <a:cs typeface="Calibri"/>
                </a:rPr>
                <a:t> 3) Referral to another </a:t>
              </a:r>
              <a:r>
                <a:rPr lang="en-US" sz="1800" dirty="0" smtClean="0">
                  <a:latin typeface="Calibri"/>
                  <a:cs typeface="Calibri"/>
                </a:rPr>
                <a:t>stakeholder</a:t>
              </a:r>
              <a:r>
                <a:rPr lang="en-US" sz="1800" dirty="0">
                  <a:latin typeface="Calibri"/>
                  <a:cs typeface="Calibri"/>
                </a:rPr>
                <a:t>, especially for systems-based issues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51307" y="3074837"/>
            <a:ext cx="10577627" cy="2941818"/>
            <a:chOff x="751307" y="2825095"/>
            <a:chExt cx="10577627" cy="2941818"/>
          </a:xfrm>
        </p:grpSpPr>
        <p:sp>
          <p:nvSpPr>
            <p:cNvPr id="7" name="Rounded Rectangle 6"/>
            <p:cNvSpPr/>
            <p:nvPr/>
          </p:nvSpPr>
          <p:spPr bwMode="auto">
            <a:xfrm rot="5400000">
              <a:off x="-111778" y="3688180"/>
              <a:ext cx="2941818" cy="1215648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none" lIns="82177" tIns="45654" rIns="82177" bIns="45654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856027" eaLnBrk="0" hangingPunct="0">
                <a:spcBef>
                  <a:spcPct val="50000"/>
                </a:spcBef>
              </a:pPr>
              <a:r>
                <a:rPr lang="en-US" sz="1800" b="1" dirty="0">
                  <a:solidFill>
                    <a:prstClr val="black"/>
                  </a:solidFill>
                  <a:latin typeface="Calibri"/>
                  <a:cs typeface="Calibri"/>
                </a:rPr>
                <a:t>Structure</a:t>
              </a:r>
            </a:p>
          </p:txBody>
        </p:sp>
        <p:sp>
          <p:nvSpPr>
            <p:cNvPr id="10" name="Rounded Rectangle 9"/>
            <p:cNvSpPr/>
            <p:nvPr/>
          </p:nvSpPr>
          <p:spPr bwMode="auto">
            <a:xfrm rot="5400000">
              <a:off x="5324126" y="-237898"/>
              <a:ext cx="2941816" cy="9067801"/>
            </a:xfrm>
            <a:prstGeom prst="round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82177" tIns="45654" rIns="82177" bIns="45654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285469" indent="-285469">
                <a:buFont typeface="Arial"/>
                <a:buChar char="•"/>
              </a:pPr>
              <a:r>
                <a:rPr lang="en-US" sz="1800" dirty="0">
                  <a:latin typeface="Calibri"/>
                  <a:cs typeface="Calibri"/>
                </a:rPr>
                <a:t>Each potential uptake </a:t>
              </a:r>
              <a:r>
                <a:rPr lang="en-US" sz="1800" dirty="0" smtClean="0">
                  <a:latin typeface="Calibri"/>
                  <a:cs typeface="Calibri"/>
                </a:rPr>
                <a:t>issue examined (</a:t>
              </a:r>
              <a:r>
                <a:rPr lang="en-US" sz="1800" dirty="0">
                  <a:latin typeface="Calibri"/>
                  <a:cs typeface="Calibri"/>
                </a:rPr>
                <a:t>“Metric”) is </a:t>
              </a:r>
              <a:r>
                <a:rPr lang="en-US" sz="1800" dirty="0" smtClean="0">
                  <a:latin typeface="Calibri"/>
                  <a:cs typeface="Calibri"/>
                </a:rPr>
                <a:t>detailed further in research </a:t>
              </a:r>
              <a:r>
                <a:rPr lang="en-US" sz="1800" dirty="0">
                  <a:latin typeface="Calibri"/>
                  <a:cs typeface="Calibri"/>
                </a:rPr>
                <a:t>questions to </a:t>
              </a:r>
              <a:r>
                <a:rPr lang="en-US" sz="1800" dirty="0" smtClean="0">
                  <a:latin typeface="Calibri"/>
                  <a:cs typeface="Calibri"/>
                </a:rPr>
                <a:t>classify issue:</a:t>
              </a:r>
            </a:p>
            <a:p>
              <a:pPr marL="893635" lvl="1" indent="-285469">
                <a:buFont typeface="Arial"/>
                <a:buChar char="•"/>
              </a:pPr>
              <a:r>
                <a:rPr lang="en-US" sz="1800" dirty="0" smtClean="0">
                  <a:latin typeface="Calibri"/>
                  <a:cs typeface="Calibri"/>
                </a:rPr>
                <a:t>Advantage</a:t>
              </a:r>
            </a:p>
            <a:p>
              <a:pPr marL="893635" lvl="1" indent="-285469">
                <a:buFont typeface="Arial"/>
                <a:buChar char="•"/>
              </a:pPr>
              <a:r>
                <a:rPr lang="en-US" sz="1800" dirty="0" smtClean="0">
                  <a:latin typeface="Calibri"/>
                  <a:cs typeface="Calibri"/>
                </a:rPr>
                <a:t>Neutral/mixed issue</a:t>
              </a:r>
            </a:p>
            <a:p>
              <a:pPr marL="893635" lvl="1" indent="-285469">
                <a:buFont typeface="Arial"/>
                <a:buChar char="•"/>
              </a:pPr>
              <a:r>
                <a:rPr lang="en-US" sz="1800" dirty="0" smtClean="0">
                  <a:latin typeface="Calibri"/>
                  <a:cs typeface="Calibri"/>
                </a:rPr>
                <a:t>Challenge</a:t>
              </a:r>
            </a:p>
            <a:p>
              <a:pPr marL="893635" lvl="1" indent="-285469">
                <a:buFont typeface="Arial"/>
                <a:buChar char="•"/>
              </a:pPr>
              <a:r>
                <a:rPr lang="en-US" sz="1800" dirty="0" smtClean="0">
                  <a:latin typeface="Calibri"/>
                  <a:cs typeface="Calibri"/>
                </a:rPr>
                <a:t>Critical bottleneck</a:t>
              </a:r>
            </a:p>
            <a:p>
              <a:pPr marL="893635" lvl="1" indent="-285469">
                <a:buFont typeface="Arial"/>
                <a:buChar char="•"/>
              </a:pPr>
              <a:r>
                <a:rPr lang="en-US" sz="1800" dirty="0" smtClean="0">
                  <a:latin typeface="Calibri"/>
                  <a:cs typeface="Calibri"/>
                </a:rPr>
                <a:t>Unknown</a:t>
              </a:r>
              <a:endParaRPr lang="en-US" sz="1800" dirty="0">
                <a:latin typeface="Calibri"/>
                <a:cs typeface="Calibri"/>
              </a:endParaRPr>
            </a:p>
            <a:p>
              <a:pPr marL="285469" indent="-285469">
                <a:buFont typeface="Arial"/>
                <a:buChar char="•"/>
              </a:pPr>
              <a:r>
                <a:rPr lang="en-US" sz="1800" dirty="0" smtClean="0">
                  <a:latin typeface="Calibri"/>
                  <a:cs typeface="Calibri"/>
                </a:rPr>
                <a:t>Metrics and research </a:t>
              </a:r>
              <a:r>
                <a:rPr lang="en-US" sz="1800" dirty="0">
                  <a:latin typeface="Calibri"/>
                  <a:cs typeface="Calibri"/>
                </a:rPr>
                <a:t>questions aim to </a:t>
              </a:r>
              <a:r>
                <a:rPr lang="en-US" sz="1800" dirty="0" smtClean="0">
                  <a:latin typeface="Calibri"/>
                  <a:cs typeface="Calibri"/>
                </a:rPr>
                <a:t>cover </a:t>
              </a:r>
              <a:r>
                <a:rPr lang="en-US" sz="1800" dirty="0">
                  <a:latin typeface="Calibri"/>
                  <a:cs typeface="Calibri"/>
                </a:rPr>
                <a:t>important </a:t>
              </a:r>
              <a:r>
                <a:rPr lang="en-US" sz="1800" dirty="0" smtClean="0">
                  <a:latin typeface="Calibri"/>
                  <a:cs typeface="Calibri"/>
                </a:rPr>
                <a:t>potential challenges while remaining answerable </a:t>
              </a:r>
              <a:r>
                <a:rPr lang="en-US" sz="1800" dirty="0">
                  <a:latin typeface="Calibri"/>
                  <a:cs typeface="Calibri"/>
                </a:rPr>
                <a:t>with reasonable effort 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76715" y="6280287"/>
            <a:ext cx="10552219" cy="1715950"/>
            <a:chOff x="776715" y="6031653"/>
            <a:chExt cx="10552219" cy="1715950"/>
          </a:xfrm>
        </p:grpSpPr>
        <p:sp>
          <p:nvSpPr>
            <p:cNvPr id="8" name="Rounded Rectangle 7"/>
            <p:cNvSpPr/>
            <p:nvPr/>
          </p:nvSpPr>
          <p:spPr bwMode="auto">
            <a:xfrm rot="5400000">
              <a:off x="526564" y="6281804"/>
              <a:ext cx="1715950" cy="1215648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none" lIns="82177" tIns="45654" rIns="82177" bIns="45654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856027" eaLnBrk="0" hangingPunct="0">
                <a:spcBef>
                  <a:spcPct val="50000"/>
                </a:spcBef>
              </a:pPr>
              <a:r>
                <a:rPr lang="en-US" sz="1800" b="1" dirty="0">
                  <a:solidFill>
                    <a:prstClr val="black"/>
                  </a:solidFill>
                  <a:latin typeface="Calibri"/>
                  <a:cs typeface="Calibri"/>
                </a:rPr>
                <a:t>Approach</a:t>
              </a:r>
            </a:p>
          </p:txBody>
        </p:sp>
        <p:sp>
          <p:nvSpPr>
            <p:cNvPr id="11" name="Rounded Rectangle 10"/>
            <p:cNvSpPr/>
            <p:nvPr/>
          </p:nvSpPr>
          <p:spPr bwMode="auto">
            <a:xfrm rot="5400000">
              <a:off x="5937059" y="2355727"/>
              <a:ext cx="1715949" cy="9067801"/>
            </a:xfrm>
            <a:prstGeom prst="round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82177" tIns="45654" rIns="82177" bIns="45654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285469" indent="-285469">
                <a:buFont typeface="Arial"/>
                <a:buChar char="•"/>
              </a:pPr>
              <a:r>
                <a:rPr lang="en-US" sz="1800" dirty="0" smtClean="0">
                  <a:latin typeface="Calibri"/>
                  <a:cs typeface="Calibri"/>
                </a:rPr>
                <a:t>Create first draft based on desk review of available reports, such as national RMNCH plans and the </a:t>
              </a:r>
              <a:r>
                <a:rPr lang="en-US" sz="1800" dirty="0" err="1" smtClean="0">
                  <a:latin typeface="Calibri"/>
                  <a:cs typeface="Calibri"/>
                </a:rPr>
                <a:t>UNCoLSC</a:t>
              </a:r>
              <a:r>
                <a:rPr lang="en-US" sz="1800" dirty="0" smtClean="0">
                  <a:latin typeface="Calibri"/>
                  <a:cs typeface="Calibri"/>
                </a:rPr>
                <a:t> RAIC assessment</a:t>
              </a:r>
            </a:p>
            <a:p>
              <a:pPr marL="285469" indent="-285469">
                <a:buFont typeface="Arial"/>
                <a:buChar char="•"/>
              </a:pPr>
              <a:r>
                <a:rPr lang="en-US" sz="1800" dirty="0" smtClean="0">
                  <a:latin typeface="Calibri"/>
                  <a:cs typeface="Calibri"/>
                </a:rPr>
                <a:t>Vet assumptions and identified bottlenecks with in-country stakeholders</a:t>
              </a:r>
            </a:p>
            <a:p>
              <a:pPr marL="285469" indent="-285469">
                <a:buFont typeface="Arial"/>
                <a:buChar char="•"/>
              </a:pPr>
              <a:r>
                <a:rPr lang="en-US" sz="1800" dirty="0" smtClean="0">
                  <a:latin typeface="Calibri"/>
                  <a:cs typeface="Calibri"/>
                </a:rPr>
                <a:t>Prioritize interventions with in-country stakeholders</a:t>
              </a:r>
            </a:p>
            <a:p>
              <a:pPr marL="285469" indent="-285469">
                <a:buFont typeface="Arial"/>
                <a:buChar char="•"/>
              </a:pPr>
              <a:r>
                <a:rPr lang="en-US" sz="1800" dirty="0" smtClean="0">
                  <a:latin typeface="Calibri"/>
                  <a:cs typeface="Calibri"/>
                </a:rPr>
                <a:t>Prioritize unknowns to investigate</a:t>
              </a:r>
              <a:endParaRPr lang="en-US" sz="1800" dirty="0">
                <a:latin typeface="Calibri"/>
                <a:cs typeface="Calibri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1517650" y="8148638"/>
            <a:ext cx="9144000" cy="6462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82296" tIns="45720" rIns="82296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i="1" dirty="0">
                <a:solidFill>
                  <a:schemeClr val="dk1"/>
                </a:solidFill>
                <a:latin typeface="Calibri"/>
                <a:cs typeface="Calibri"/>
              </a:rPr>
              <a:t>Input on bottleneck analysis framework and approach provided by </a:t>
            </a:r>
            <a:r>
              <a:rPr lang="en-US" sz="1800" i="1" dirty="0" err="1" smtClean="0">
                <a:solidFill>
                  <a:schemeClr val="dk1"/>
                </a:solidFill>
                <a:latin typeface="Calibri"/>
                <a:cs typeface="Calibri"/>
              </a:rPr>
              <a:t>UNCoLSC</a:t>
            </a:r>
            <a:r>
              <a:rPr lang="en-US" sz="1800" i="1" dirty="0" smtClean="0">
                <a:solidFill>
                  <a:schemeClr val="dk1"/>
                </a:solidFill>
                <a:latin typeface="Calibri"/>
                <a:cs typeface="Calibri"/>
              </a:rPr>
              <a:t> IA </a:t>
            </a:r>
            <a:r>
              <a:rPr lang="en-US" sz="1800" i="1" dirty="0">
                <a:solidFill>
                  <a:schemeClr val="dk1"/>
                </a:solidFill>
                <a:latin typeface="Calibri"/>
                <a:cs typeface="Calibri"/>
              </a:rPr>
              <a:t>TRT members, including USAID technical teams, Save the Children, MSH, PATH, CHAI, and USP, among others</a:t>
            </a:r>
          </a:p>
        </p:txBody>
      </p:sp>
      <p:sp>
        <p:nvSpPr>
          <p:cNvPr id="12" name="Slide Number Placeholder 11"/>
          <p:cNvSpPr txBox="1">
            <a:spLocks/>
          </p:cNvSpPr>
          <p:nvPr/>
        </p:nvSpPr>
        <p:spPr>
          <a:xfrm>
            <a:off x="8949028" y="8648709"/>
            <a:ext cx="2841625" cy="485775"/>
          </a:xfrm>
          <a:prstGeom prst="rect">
            <a:avLst/>
          </a:prstGeom>
        </p:spPr>
        <p:txBody>
          <a:bodyPr vert="horz" lIns="91267" tIns="45634" rIns="91267" bIns="45634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1pPr>
            <a:lvl2pPr marL="456615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2pPr>
            <a:lvl3pPr marL="913228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3pPr>
            <a:lvl4pPr marL="1369838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4pPr>
            <a:lvl5pPr marL="1826453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5pPr>
            <a:lvl6pPr marL="2283066" algn="l" defTabSz="913228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6pPr>
            <a:lvl7pPr marL="2739679" algn="l" defTabSz="913228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7pPr>
            <a:lvl8pPr marL="3196293" algn="l" defTabSz="913228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8pPr>
            <a:lvl9pPr marL="3652908" algn="l" defTabSz="913228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9pPr>
          </a:lstStyle>
          <a:p>
            <a:fld id="{A60D205E-C960-4C19-944F-7F299D417638}" type="slidenum">
              <a:rPr lang="en-US" smtClean="0">
                <a:solidFill>
                  <a:srgbClr val="000000"/>
                </a:solidFill>
              </a:rPr>
              <a:pPr/>
              <a:t>1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5581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3"/>
          <p:cNvSpPr/>
          <p:nvPr/>
        </p:nvSpPr>
        <p:spPr bwMode="auto">
          <a:xfrm>
            <a:off x="5953738" y="1187020"/>
            <a:ext cx="2551027" cy="465260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77" tIns="45654" rIns="82177" bIns="45654" numCol="1" rtlCol="0" anchor="ctr" anchorCtr="0" compatLnSpc="1">
            <a:prstTxWarp prst="textNoShape">
              <a:avLst/>
            </a:prstTxWarp>
          </a:bodyPr>
          <a:lstStyle/>
          <a:p>
            <a:pPr algn="ctr" defTabSz="856027" eaLnBrk="0" hangingPunct="0">
              <a:spcBef>
                <a:spcPct val="50000"/>
              </a:spcBef>
            </a:pPr>
            <a:r>
              <a:rPr lang="en-US" sz="1500" b="1" dirty="0">
                <a:solidFill>
                  <a:prstClr val="white"/>
                </a:solidFill>
              </a:rPr>
              <a:t>DISTRIBUTION</a:t>
            </a:r>
          </a:p>
        </p:txBody>
      </p:sp>
      <p:sp>
        <p:nvSpPr>
          <p:cNvPr id="5" name="Pentagon 4"/>
          <p:cNvSpPr/>
          <p:nvPr/>
        </p:nvSpPr>
        <p:spPr bwMode="auto">
          <a:xfrm>
            <a:off x="3117852" y="1185984"/>
            <a:ext cx="2478156" cy="466307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77" tIns="45654" rIns="82177" bIns="45654" numCol="1" rtlCol="0" anchor="ctr" anchorCtr="0" compatLnSpc="1">
            <a:prstTxWarp prst="textNoShape">
              <a:avLst/>
            </a:prstTxWarp>
          </a:bodyPr>
          <a:lstStyle/>
          <a:p>
            <a:pPr algn="ctr" defTabSz="856027" eaLnBrk="0" hangingPunct="0">
              <a:spcBef>
                <a:spcPct val="50000"/>
              </a:spcBef>
            </a:pPr>
            <a:r>
              <a:rPr lang="en-US" sz="1500" b="1" dirty="0">
                <a:solidFill>
                  <a:prstClr val="white"/>
                </a:solidFill>
              </a:rPr>
              <a:t>PROCUREMENT</a:t>
            </a:r>
          </a:p>
        </p:txBody>
      </p:sp>
      <p:sp>
        <p:nvSpPr>
          <p:cNvPr id="6" name="Pentagon 5"/>
          <p:cNvSpPr/>
          <p:nvPr/>
        </p:nvSpPr>
        <p:spPr bwMode="auto">
          <a:xfrm>
            <a:off x="9204750" y="1187020"/>
            <a:ext cx="2474669" cy="465260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77" tIns="45654" rIns="82177" bIns="45654" numCol="1" rtlCol="0" anchor="ctr" anchorCtr="0" compatLnSpc="1">
            <a:prstTxWarp prst="textNoShape">
              <a:avLst/>
            </a:prstTxWarp>
          </a:bodyPr>
          <a:lstStyle/>
          <a:p>
            <a:pPr algn="ctr" defTabSz="856027" eaLnBrk="0" hangingPunct="0">
              <a:spcBef>
                <a:spcPct val="50000"/>
              </a:spcBef>
            </a:pPr>
            <a:r>
              <a:rPr lang="en-US" sz="1500" b="1" dirty="0">
                <a:solidFill>
                  <a:prstClr val="white"/>
                </a:solidFill>
              </a:rPr>
              <a:t>DELIVERY / ADOPTION</a:t>
            </a:r>
          </a:p>
        </p:txBody>
      </p:sp>
      <p:sp>
        <p:nvSpPr>
          <p:cNvPr id="7" name="Pentagon 6"/>
          <p:cNvSpPr/>
          <p:nvPr/>
        </p:nvSpPr>
        <p:spPr bwMode="auto">
          <a:xfrm>
            <a:off x="664210" y="1185044"/>
            <a:ext cx="2301240" cy="476165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77" tIns="45654" rIns="82177" bIns="45654" numCol="1" rtlCol="0" anchor="ctr" anchorCtr="0" compatLnSpc="1">
            <a:prstTxWarp prst="textNoShape">
              <a:avLst/>
            </a:prstTxWarp>
          </a:bodyPr>
          <a:lstStyle/>
          <a:p>
            <a:pPr algn="ctr" defTabSz="856027" eaLnBrk="0" hangingPunct="0">
              <a:spcBef>
                <a:spcPct val="50000"/>
              </a:spcBef>
            </a:pPr>
            <a:r>
              <a:rPr lang="en-US" sz="1500" b="1" dirty="0">
                <a:solidFill>
                  <a:prstClr val="white"/>
                </a:solidFill>
              </a:rPr>
              <a:t>PRODUCT PROFILE / MANUFACTURING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55663" y="1746438"/>
            <a:ext cx="2040879" cy="1937032"/>
          </a:xfrm>
          <a:prstGeom prst="rect">
            <a:avLst/>
          </a:prstGeom>
          <a:noFill/>
        </p:spPr>
        <p:txBody>
          <a:bodyPr wrap="square" lIns="91307" tIns="45654" rIns="91307" bIns="45654" rtlCol="0">
            <a:spAutoFit/>
          </a:bodyPr>
          <a:lstStyle/>
          <a:p>
            <a:pPr marL="171209" indent="-171209" defTabSz="1216154">
              <a:buFont typeface="Arial" pitchFamily="34" charset="0"/>
              <a:buChar char="•"/>
              <a:defRPr/>
            </a:pPr>
            <a:r>
              <a:rPr lang="en-US" dirty="0">
                <a:latin typeface="Calibri"/>
              </a:rPr>
              <a:t>Efficacy and effectiveness</a:t>
            </a:r>
          </a:p>
          <a:p>
            <a:pPr marL="171209" indent="-171209" defTabSz="913356">
              <a:buFont typeface="Arial" pitchFamily="34" charset="0"/>
              <a:buChar char="•"/>
            </a:pPr>
            <a:r>
              <a:rPr lang="en-US" dirty="0">
                <a:latin typeface="Calibri"/>
              </a:rPr>
              <a:t>Ease of use</a:t>
            </a:r>
          </a:p>
          <a:p>
            <a:pPr marL="627170" lvl="1" indent="-171209" defTabSz="913356">
              <a:buFont typeface="Calibri" panose="020F0502020204030204" pitchFamily="34" charset="0"/>
              <a:buChar char="‐"/>
            </a:pPr>
            <a:r>
              <a:rPr lang="en-US" dirty="0">
                <a:latin typeface="Calibri"/>
              </a:rPr>
              <a:t>Side effects </a:t>
            </a:r>
          </a:p>
          <a:p>
            <a:pPr marL="627170" lvl="1" indent="-171209" defTabSz="913356">
              <a:buFont typeface="Calibri" panose="020F0502020204030204" pitchFamily="34" charset="0"/>
              <a:buChar char="‐"/>
            </a:pPr>
            <a:r>
              <a:rPr lang="en-US" dirty="0">
                <a:latin typeface="Calibri"/>
              </a:rPr>
              <a:t>Reactions with other treatment</a:t>
            </a:r>
          </a:p>
          <a:p>
            <a:pPr marL="171209" indent="-171209" defTabSz="913356">
              <a:buFont typeface="Arial" pitchFamily="34" charset="0"/>
              <a:buChar char="•"/>
            </a:pPr>
            <a:r>
              <a:rPr lang="en-US" dirty="0">
                <a:latin typeface="Calibri"/>
              </a:rPr>
              <a:t>Ease of administration</a:t>
            </a:r>
          </a:p>
          <a:p>
            <a:pPr marL="630039" lvl="1" indent="-171209" defTabSz="913356">
              <a:buFont typeface="Calibri" panose="020F0502020204030204" pitchFamily="34" charset="0"/>
              <a:buChar char="‐"/>
            </a:pPr>
            <a:r>
              <a:rPr lang="en-US" dirty="0">
                <a:latin typeface="Calibri"/>
              </a:rPr>
              <a:t>Toxicity risks</a:t>
            </a:r>
          </a:p>
          <a:p>
            <a:pPr marL="171209" indent="-171209" defTabSz="911924">
              <a:buFont typeface="Arial" pitchFamily="34" charset="0"/>
              <a:buChar char="•"/>
              <a:defRPr/>
            </a:pPr>
            <a:r>
              <a:rPr lang="en-US" dirty="0" smtClean="0">
                <a:latin typeface="Calibri"/>
              </a:rPr>
              <a:t>Cost-effectiveness</a:t>
            </a:r>
            <a:endParaRPr lang="en-US" dirty="0">
              <a:latin typeface="Calibri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298450" y="1733659"/>
            <a:ext cx="365760" cy="27432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none" lIns="82177" tIns="45654" rIns="82177" bIns="45654" numCol="1" rtlCol="0" anchor="ctr" anchorCtr="0" compatLnSpc="1">
            <a:prstTxWarp prst="textNoShape">
              <a:avLst/>
            </a:prstTxWarp>
          </a:bodyPr>
          <a:lstStyle/>
          <a:p>
            <a:pPr algn="ctr" defTabSz="856027" eaLnBrk="0" hangingPunct="0">
              <a:spcBef>
                <a:spcPct val="50000"/>
              </a:spcBef>
            </a:pPr>
            <a:r>
              <a:rPr lang="en-US" sz="1600" b="1" dirty="0">
                <a:solidFill>
                  <a:prstClr val="black"/>
                </a:solidFill>
              </a:rPr>
              <a:t>Demand</a:t>
            </a:r>
          </a:p>
        </p:txBody>
      </p:sp>
      <p:sp>
        <p:nvSpPr>
          <p:cNvPr id="28" name="Rounded Rectangle 27"/>
          <p:cNvSpPr/>
          <p:nvPr/>
        </p:nvSpPr>
        <p:spPr bwMode="auto">
          <a:xfrm>
            <a:off x="298450" y="4946838"/>
            <a:ext cx="365760" cy="319125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none" lIns="82177" tIns="45654" rIns="82177" bIns="45654" numCol="1" rtlCol="0" anchor="ctr" anchorCtr="0" compatLnSpc="1">
            <a:prstTxWarp prst="textNoShape">
              <a:avLst/>
            </a:prstTxWarp>
          </a:bodyPr>
          <a:lstStyle/>
          <a:p>
            <a:pPr algn="ctr" defTabSz="856027" eaLnBrk="0" hangingPunct="0">
              <a:spcBef>
                <a:spcPct val="50000"/>
              </a:spcBef>
            </a:pPr>
            <a:r>
              <a:rPr lang="en-US" sz="1600" b="1" dirty="0">
                <a:solidFill>
                  <a:prstClr val="black"/>
                </a:solidFill>
              </a:rPr>
              <a:t>Supply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55654" y="4830348"/>
            <a:ext cx="2209798" cy="3893241"/>
          </a:xfrm>
          <a:prstGeom prst="rect">
            <a:avLst/>
          </a:prstGeom>
        </p:spPr>
        <p:txBody>
          <a:bodyPr wrap="square" lIns="91307" tIns="45654" rIns="91307" bIns="45654">
            <a:spAutoFit/>
          </a:bodyPr>
          <a:lstStyle/>
          <a:p>
            <a:pPr marL="285349" indent="-285349" defTabSz="1216154">
              <a:buFont typeface="Arial"/>
              <a:buChar char="•"/>
            </a:pPr>
            <a:r>
              <a:rPr lang="en-US" dirty="0">
                <a:latin typeface="Calibri"/>
                <a:cs typeface="Calibri"/>
              </a:rPr>
              <a:t>Ease and quality of production</a:t>
            </a:r>
          </a:p>
          <a:p>
            <a:pPr marL="285349" indent="-285349" defTabSz="1216154">
              <a:buFont typeface="Arial"/>
              <a:buChar char="•"/>
            </a:pPr>
            <a:r>
              <a:rPr lang="en-US" dirty="0">
                <a:latin typeface="Calibri"/>
                <a:cs typeface="Calibri"/>
              </a:rPr>
              <a:t>Availability of inputs</a:t>
            </a:r>
          </a:p>
          <a:p>
            <a:pPr marL="285349" indent="-285349" defTabSz="1216154">
              <a:buFont typeface="Arial"/>
              <a:buChar char="•"/>
            </a:pPr>
            <a:r>
              <a:rPr lang="en-US" dirty="0">
                <a:latin typeface="Calibri"/>
                <a:cs typeface="Calibri"/>
              </a:rPr>
              <a:t>Storage and cold chain requirements</a:t>
            </a:r>
          </a:p>
          <a:p>
            <a:pPr marL="285349" indent="-285349" defTabSz="1216154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Required </a:t>
            </a:r>
            <a:r>
              <a:rPr lang="en-US" dirty="0">
                <a:latin typeface="Calibri"/>
                <a:cs typeface="Calibri"/>
              </a:rPr>
              <a:t>accessory products (e.g., sterile water, syringes, </a:t>
            </a:r>
            <a:r>
              <a:rPr lang="en-US" dirty="0" err="1">
                <a:latin typeface="Calibri"/>
                <a:cs typeface="Calibri"/>
              </a:rPr>
              <a:t>etc</a:t>
            </a:r>
            <a:r>
              <a:rPr lang="en-US" dirty="0">
                <a:latin typeface="Calibri"/>
                <a:cs typeface="Calibri"/>
              </a:rPr>
              <a:t>)</a:t>
            </a:r>
          </a:p>
          <a:p>
            <a:pPr marL="285349" indent="-285349" defTabSz="1216154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Required training of providers</a:t>
            </a:r>
          </a:p>
          <a:p>
            <a:pPr marL="285349" indent="-285349" defTabSz="1216154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Production cost (COGS) </a:t>
            </a:r>
          </a:p>
          <a:p>
            <a:pPr marL="285349" indent="-285349" defTabSz="1216154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Manufacturing margins/profit</a:t>
            </a:r>
          </a:p>
          <a:p>
            <a:pPr marL="285349" indent="-285349" defTabSz="1216154">
              <a:buFont typeface="Arial"/>
              <a:buChar char="•"/>
            </a:pPr>
            <a:r>
              <a:rPr lang="en-US" dirty="0">
                <a:latin typeface="Calibri"/>
                <a:cs typeface="Calibri"/>
              </a:rPr>
              <a:t>Manufacturing capacity</a:t>
            </a:r>
          </a:p>
          <a:p>
            <a:pPr marL="285349" indent="-285349" defTabSz="1216154">
              <a:buFont typeface="Arial"/>
              <a:buChar char="•"/>
              <a:defRPr/>
            </a:pPr>
            <a:r>
              <a:rPr lang="en-US" dirty="0" smtClean="0">
                <a:latin typeface="Calibri"/>
                <a:cs typeface="Calibri"/>
              </a:rPr>
              <a:t>Availability of suppliers </a:t>
            </a:r>
          </a:p>
          <a:p>
            <a:pPr marL="630039" lvl="1" indent="-285349" defTabSz="1216154">
              <a:buFont typeface="Calibri" panose="020F0502020204030204" pitchFamily="34" charset="0"/>
              <a:buChar char="‐"/>
              <a:defRPr/>
            </a:pPr>
            <a:r>
              <a:rPr lang="en-US" dirty="0" smtClean="0">
                <a:latin typeface="Calibri"/>
                <a:cs typeface="Calibri"/>
              </a:rPr>
              <a:t>Current and potential</a:t>
            </a:r>
          </a:p>
          <a:p>
            <a:pPr marL="630039" lvl="1" indent="-285349" defTabSz="1216154">
              <a:buFont typeface="Calibri" panose="020F0502020204030204" pitchFamily="34" charset="0"/>
              <a:buChar char="‐"/>
              <a:defRPr/>
            </a:pPr>
            <a:r>
              <a:rPr lang="en-US" dirty="0" smtClean="0">
                <a:latin typeface="Calibri"/>
                <a:cs typeface="Calibri"/>
              </a:rPr>
              <a:t>Opportunity for local production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985252" y="1746440"/>
            <a:ext cx="2909622" cy="2756901"/>
          </a:xfrm>
          <a:prstGeom prst="rect">
            <a:avLst/>
          </a:prstGeom>
        </p:spPr>
        <p:txBody>
          <a:bodyPr wrap="square" lIns="91307" tIns="45654" rIns="91307" bIns="45654">
            <a:spAutoFit/>
          </a:bodyPr>
          <a:lstStyle/>
          <a:p>
            <a:pPr marL="110986" indent="-171209" defTabSz="913356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Calibri"/>
              </a:rPr>
              <a:t>End users’ awareness, acceptance, willingness to pay and adherence</a:t>
            </a:r>
          </a:p>
          <a:p>
            <a:pPr marL="110986" indent="-171209" defTabSz="913356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Awareness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and acceptance of influencers:</a:t>
            </a:r>
          </a:p>
          <a:p>
            <a:pPr marL="630039" lvl="1" indent="-171209" defTabSz="913356">
              <a:buFont typeface="Calibri" panose="020F0502020204030204" pitchFamily="34" charset="0"/>
              <a:buChar char="‐"/>
            </a:pPr>
            <a:r>
              <a:rPr lang="en-US" dirty="0">
                <a:solidFill>
                  <a:prstClr val="black"/>
                </a:solidFill>
                <a:latin typeface="Calibri"/>
              </a:rPr>
              <a:t>Family</a:t>
            </a:r>
          </a:p>
          <a:p>
            <a:pPr marL="630039" lvl="1" indent="-171209" defTabSz="913356">
              <a:buFont typeface="Calibri" panose="020F0502020204030204" pitchFamily="34" charset="0"/>
              <a:buChar char="‐"/>
            </a:pPr>
            <a:r>
              <a:rPr lang="en-US" dirty="0">
                <a:solidFill>
                  <a:prstClr val="black"/>
                </a:solidFill>
                <a:latin typeface="Calibri"/>
              </a:rPr>
              <a:t>Opinion leaders, cultural norms</a:t>
            </a:r>
          </a:p>
          <a:p>
            <a:pPr marL="171209" indent="-171209" defTabSz="913356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Referral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system and practices, including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attrition</a:t>
            </a:r>
            <a:endParaRPr lang="en-US" dirty="0">
              <a:solidFill>
                <a:prstClr val="black"/>
              </a:solidFill>
              <a:latin typeface="Calibri"/>
            </a:endParaRPr>
          </a:p>
          <a:p>
            <a:pPr marL="171209" indent="-171209" defTabSz="913356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Calibri"/>
              </a:rPr>
              <a:t>Use and clarity of community-based case management</a:t>
            </a:r>
          </a:p>
          <a:p>
            <a:pPr marL="171209" indent="-171209" defTabSz="913356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Calibri"/>
              </a:rPr>
              <a:t>Consistency between de facto practice and national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guidelines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041650" y="4830340"/>
            <a:ext cx="2759676" cy="3493131"/>
          </a:xfrm>
          <a:prstGeom prst="rect">
            <a:avLst/>
          </a:prstGeom>
        </p:spPr>
        <p:txBody>
          <a:bodyPr wrap="square" lIns="91307" tIns="45654" rIns="91307" bIns="45654">
            <a:spAutoFit/>
          </a:bodyPr>
          <a:lstStyle/>
          <a:p>
            <a:pPr marL="285349" indent="-285349" defTabSz="1216154">
              <a:buFont typeface="Arial"/>
              <a:buChar char="•"/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cs typeface="Calibri"/>
              </a:rPr>
              <a:t>Demand characteristics</a:t>
            </a:r>
          </a:p>
          <a:p>
            <a:pPr marL="630039" lvl="1" indent="-285349" defTabSz="1216154">
              <a:buFont typeface="Calibri" panose="020F0502020204030204" pitchFamily="34" charset="0"/>
              <a:buChar char="‐"/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cs typeface="Calibri"/>
              </a:rPr>
              <a:t>Fragmentation</a:t>
            </a:r>
          </a:p>
          <a:p>
            <a:pPr marL="630039" lvl="1" indent="-285349" defTabSz="1216154">
              <a:buFont typeface="Calibri" panose="020F0502020204030204" pitchFamily="34" charset="0"/>
              <a:buChar char="‐"/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cs typeface="Calibri"/>
              </a:rPr>
              <a:t>Consistency </a:t>
            </a:r>
            <a:r>
              <a:rPr lang="en-US" dirty="0" err="1">
                <a:solidFill>
                  <a:prstClr val="black"/>
                </a:solidFill>
                <a:latin typeface="Calibri"/>
                <a:cs typeface="Calibri"/>
              </a:rPr>
              <a:t>vs</a:t>
            </a:r>
            <a:r>
              <a:rPr lang="en-US" dirty="0">
                <a:solidFill>
                  <a:prstClr val="black"/>
                </a:solidFill>
                <a:latin typeface="Calibri"/>
                <a:cs typeface="Calibri"/>
              </a:rPr>
              <a:t> Fluctuation</a:t>
            </a:r>
          </a:p>
          <a:p>
            <a:pPr marL="630039" lvl="1" indent="-285349" defTabSz="1216154">
              <a:buFont typeface="Calibri" panose="020F0502020204030204" pitchFamily="34" charset="0"/>
              <a:buChar char="‐"/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cs typeface="Calibri"/>
              </a:rPr>
              <a:t>Clarity/Certainty</a:t>
            </a:r>
          </a:p>
          <a:p>
            <a:pPr marL="285521" indent="-285349" defTabSz="1216154">
              <a:buFont typeface="Arial"/>
              <a:buChar char="•"/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Registration process for new suppliers</a:t>
            </a:r>
          </a:p>
          <a:p>
            <a:pPr marL="285521" indent="-285349" defTabSz="1216154">
              <a:buFont typeface="Arial"/>
              <a:buChar char="•"/>
              <a:defRPr/>
            </a:pPr>
            <a:r>
              <a:rPr lang="en-US" dirty="0">
                <a:latin typeface="Calibri"/>
              </a:rPr>
              <a:t>Intellectual property </a:t>
            </a:r>
            <a:r>
              <a:rPr lang="en-US" dirty="0" smtClean="0">
                <a:latin typeface="Calibri"/>
              </a:rPr>
              <a:t>landscape</a:t>
            </a:r>
            <a:endParaRPr lang="en-US" dirty="0">
              <a:latin typeface="Calibri"/>
            </a:endParaRPr>
          </a:p>
          <a:p>
            <a:pPr marL="285521" indent="-285349" defTabSz="1216154">
              <a:buFont typeface="Arial"/>
              <a:buChar char="•"/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Quality of available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products</a:t>
            </a:r>
          </a:p>
          <a:p>
            <a:pPr marL="285521" indent="-285349" defTabSz="1216154">
              <a:buFont typeface="Arial"/>
              <a:buChar char="•"/>
              <a:defRPr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Adequate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procurement of accessory products (e.g., syringes) </a:t>
            </a:r>
          </a:p>
          <a:p>
            <a:pPr marL="285521" indent="-285349" defTabSz="1216154">
              <a:buFont typeface="Arial"/>
              <a:buChar char="•"/>
              <a:defRPr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Purchaser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reliability (e.g., payment timeliness)</a:t>
            </a:r>
          </a:p>
          <a:p>
            <a:pPr marL="285521" indent="-285349" defTabSz="1216154">
              <a:buFont typeface="Arial"/>
              <a:buChar char="•"/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Contracting terms (e.g., timelines for delivery)</a:t>
            </a:r>
          </a:p>
          <a:p>
            <a:pPr marL="285521" indent="-285349" defTabSz="1216154">
              <a:buFont typeface="Arial"/>
              <a:buChar char="•"/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Management of product donations</a:t>
            </a:r>
          </a:p>
          <a:p>
            <a:pPr marL="893419" lvl="1" indent="-285349" defTabSz="1216154">
              <a:buFont typeface="Arial"/>
              <a:buChar char="•"/>
              <a:defRPr/>
            </a:pPr>
            <a:endParaRPr lang="en-US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029926" y="4830337"/>
            <a:ext cx="2793126" cy="2756915"/>
          </a:xfrm>
          <a:prstGeom prst="rect">
            <a:avLst/>
          </a:prstGeom>
        </p:spPr>
        <p:txBody>
          <a:bodyPr wrap="square" lIns="91307" tIns="45654" rIns="91307" bIns="45654">
            <a:spAutoFit/>
          </a:bodyPr>
          <a:lstStyle/>
          <a:p>
            <a:pPr marL="285349" indent="-285349" defTabSz="1216154">
              <a:buFont typeface="Arial"/>
              <a:buChar char="•"/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cs typeface="Calibri"/>
              </a:rPr>
              <a:t>Profit opportunity for supply chain actors, such as:</a:t>
            </a:r>
          </a:p>
          <a:p>
            <a:pPr marL="630039" lvl="1" indent="-285349" defTabSz="1216154">
              <a:buFont typeface="Calibri" panose="020F0502020204030204" pitchFamily="34" charset="0"/>
              <a:buChar char="‐"/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cs typeface="Calibri"/>
              </a:rPr>
              <a:t>Distributor</a:t>
            </a:r>
          </a:p>
          <a:p>
            <a:pPr marL="630039" lvl="1" indent="-285349" defTabSz="1216154">
              <a:buFont typeface="Calibri" panose="020F0502020204030204" pitchFamily="34" charset="0"/>
              <a:buChar char="‐"/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cs typeface="Calibri"/>
              </a:rPr>
              <a:t>Retailer</a:t>
            </a:r>
          </a:p>
          <a:p>
            <a:pPr marL="285349" indent="-285349" defTabSz="913356">
              <a:buFont typeface="Arial"/>
              <a:buChar char="•"/>
            </a:pPr>
            <a:r>
              <a:rPr lang="en-US" dirty="0">
                <a:solidFill>
                  <a:prstClr val="black"/>
                </a:solidFill>
                <a:latin typeface="Calibri"/>
                <a:cs typeface="Calibri"/>
              </a:rPr>
              <a:t>Availability (</a:t>
            </a:r>
            <a:r>
              <a:rPr lang="en-US" dirty="0" err="1">
                <a:solidFill>
                  <a:prstClr val="black"/>
                </a:solidFill>
                <a:latin typeface="Calibri"/>
                <a:cs typeface="Calibri"/>
              </a:rPr>
              <a:t>vs</a:t>
            </a:r>
            <a:r>
              <a:rPr lang="en-US" dirty="0">
                <a:solidFill>
                  <a:prstClr val="black"/>
                </a:solidFill>
                <a:latin typeface="Calibri"/>
                <a:cs typeface="Calibri"/>
              </a:rPr>
              <a:t> stockouts)</a:t>
            </a:r>
          </a:p>
          <a:p>
            <a:pPr marL="630039" lvl="1" indent="-285349" defTabSz="913356">
              <a:buFont typeface="Calibri" panose="020F0502020204030204" pitchFamily="34" charset="0"/>
              <a:buChar char="‐"/>
            </a:pPr>
            <a:r>
              <a:rPr lang="en-US" dirty="0">
                <a:solidFill>
                  <a:prstClr val="black"/>
                </a:solidFill>
                <a:latin typeface="Calibri"/>
                <a:cs typeface="Calibri"/>
              </a:rPr>
              <a:t>Public channels</a:t>
            </a:r>
          </a:p>
          <a:p>
            <a:pPr marL="630039" lvl="1" indent="-285349" defTabSz="913356">
              <a:buFont typeface="Calibri" panose="020F0502020204030204" pitchFamily="34" charset="0"/>
              <a:buChar char="‐"/>
            </a:pPr>
            <a:r>
              <a:rPr lang="en-US" dirty="0">
                <a:solidFill>
                  <a:prstClr val="black"/>
                </a:solidFill>
                <a:latin typeface="Calibri"/>
                <a:cs typeface="Calibri"/>
              </a:rPr>
              <a:t>Private channels</a:t>
            </a:r>
          </a:p>
          <a:p>
            <a:pPr marL="630039" lvl="1" indent="-285349" defTabSz="913356">
              <a:buFont typeface="Calibri" panose="020F0502020204030204" pitchFamily="34" charset="0"/>
              <a:buChar char="‐"/>
            </a:pPr>
            <a:r>
              <a:rPr lang="en-US" dirty="0">
                <a:solidFill>
                  <a:prstClr val="black"/>
                </a:solidFill>
                <a:latin typeface="Calibri"/>
                <a:cs typeface="Calibri"/>
              </a:rPr>
              <a:t>Variation by facility level</a:t>
            </a:r>
          </a:p>
          <a:p>
            <a:pPr marL="630039" lvl="1" indent="-285349" defTabSz="913356">
              <a:buFont typeface="Calibri" panose="020F0502020204030204" pitchFamily="34" charset="0"/>
              <a:buChar char="‐"/>
            </a:pPr>
            <a:r>
              <a:rPr lang="en-US" dirty="0">
                <a:solidFill>
                  <a:prstClr val="black"/>
                </a:solidFill>
                <a:latin typeface="Calibri"/>
                <a:cs typeface="Calibri"/>
              </a:rPr>
              <a:t>Availability of required accessories</a:t>
            </a:r>
          </a:p>
          <a:p>
            <a:pPr marL="630039" lvl="1" indent="-285349" defTabSz="913356">
              <a:buFont typeface="Calibri" panose="020F0502020204030204" pitchFamily="34" charset="0"/>
              <a:buChar char="‐"/>
            </a:pPr>
            <a:r>
              <a:rPr lang="en-US" dirty="0">
                <a:solidFill>
                  <a:prstClr val="black"/>
                </a:solidFill>
                <a:latin typeface="Calibri"/>
                <a:cs typeface="Calibri"/>
              </a:rPr>
              <a:t>Supply chain performance: infrastructure, planning, data management, </a:t>
            </a:r>
            <a:r>
              <a:rPr lang="en-US" dirty="0" err="1">
                <a:solidFill>
                  <a:prstClr val="black"/>
                </a:solidFill>
                <a:latin typeface="Calibri"/>
                <a:cs typeface="Calibri"/>
              </a:rPr>
              <a:t>etc</a:t>
            </a:r>
            <a:endParaRPr lang="en-US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029935" y="1746440"/>
            <a:ext cx="2474829" cy="1322107"/>
          </a:xfrm>
          <a:prstGeom prst="rect">
            <a:avLst/>
          </a:prstGeom>
        </p:spPr>
        <p:txBody>
          <a:bodyPr wrap="square" lIns="91307" tIns="45654" rIns="91307" bIns="45654">
            <a:spAutoFit/>
          </a:bodyPr>
          <a:lstStyle/>
          <a:p>
            <a:pPr marL="214088" indent="-214088" defTabSz="912445">
              <a:buFont typeface="Arial"/>
              <a:buChar char="•"/>
              <a:defRPr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Geographic access</a:t>
            </a:r>
          </a:p>
          <a:p>
            <a:pPr marL="669337" lvl="1" indent="-214088" defTabSz="912445">
              <a:buFont typeface="Calibri" panose="020F0502020204030204" pitchFamily="34" charset="0"/>
              <a:buChar char="‐"/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Public channel</a:t>
            </a:r>
          </a:p>
          <a:p>
            <a:pPr marL="669337" lvl="1" indent="-214088" defTabSz="912445">
              <a:buFont typeface="Calibri" panose="020F0502020204030204" pitchFamily="34" charset="0"/>
              <a:buChar char="‐"/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Private channel</a:t>
            </a:r>
          </a:p>
          <a:p>
            <a:pPr marL="669337" lvl="1" indent="-214088" defTabSz="912445">
              <a:buFont typeface="Calibri" panose="020F0502020204030204" pitchFamily="34" charset="0"/>
              <a:buChar char="‐"/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Nonprofit and faith-based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organization channel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985249" y="4830338"/>
            <a:ext cx="2909625" cy="2551930"/>
          </a:xfrm>
          <a:prstGeom prst="rect">
            <a:avLst/>
          </a:prstGeom>
        </p:spPr>
        <p:txBody>
          <a:bodyPr wrap="square" lIns="91307" tIns="45654" rIns="91307" bIns="45654">
            <a:spAutoFit/>
          </a:bodyPr>
          <a:lstStyle/>
          <a:p>
            <a:pPr marL="171209" indent="-171209" defTabSz="1216154">
              <a:buFont typeface="Arial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Permitted level of facility to stock</a:t>
            </a:r>
          </a:p>
          <a:p>
            <a:pPr marL="171209" indent="-171209" defTabSz="1216154">
              <a:buFont typeface="Arial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Permitted level of health care provider to administer</a:t>
            </a:r>
          </a:p>
          <a:p>
            <a:pPr marL="171209" indent="-171209" defTabSz="1216154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Health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care providers’ (and professional associations’)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awareness, acceptance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and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confidence to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administer, including possible wastage concerns</a:t>
            </a:r>
          </a:p>
          <a:p>
            <a:pPr marL="171209" indent="-171209" defTabSz="1216154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Proportion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of providers with adequate training (by cadre as applicable)</a:t>
            </a:r>
          </a:p>
          <a:p>
            <a:pPr marL="171209" indent="-171209" defTabSz="1216154">
              <a:buFont typeface="Arial" pitchFamily="34" charset="0"/>
              <a:buChar char="•"/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041650" y="1746446"/>
            <a:ext cx="2743200" cy="2292802"/>
          </a:xfrm>
          <a:prstGeom prst="rect">
            <a:avLst/>
          </a:prstGeom>
        </p:spPr>
        <p:txBody>
          <a:bodyPr wrap="square" lIns="91307" tIns="45654" rIns="91307" bIns="45654">
            <a:spAutoFit/>
          </a:bodyPr>
          <a:lstStyle/>
          <a:p>
            <a:pPr marL="110986" indent="-171209" defTabSz="913356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Calibri"/>
              </a:rPr>
              <a:t>Public/donor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purchaser’s awareness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, acceptance, willingness to pay</a:t>
            </a:r>
          </a:p>
          <a:p>
            <a:pPr marL="171209" indent="-171209" defTabSz="913356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Inclusion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in, and specificity of, WHO guidelines</a:t>
            </a:r>
          </a:p>
          <a:p>
            <a:pPr marL="171209" indent="-171209" defTabSz="913356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Calibri"/>
              </a:rPr>
              <a:t>Inclusion in and clarity of national EML and guidelines (and subnational, as applicable)</a:t>
            </a:r>
          </a:p>
          <a:p>
            <a:pPr marL="171209" indent="-171209" defTabSz="913356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Calibri"/>
              </a:rPr>
              <a:t>Recency of guidelines update</a:t>
            </a:r>
          </a:p>
          <a:p>
            <a:pPr marL="171209" indent="-171209" defTabSz="913356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Calibri"/>
              </a:rPr>
              <a:t>Effectiveness of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inventory tracking, quantification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and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procurement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9" name="Straight Connector 38"/>
          <p:cNvCxnSpPr/>
          <p:nvPr/>
        </p:nvCxnSpPr>
        <p:spPr bwMode="auto">
          <a:xfrm>
            <a:off x="222250" y="4642038"/>
            <a:ext cx="11658600" cy="0"/>
          </a:xfrm>
          <a:prstGeom prst="line">
            <a:avLst/>
          </a:prstGeom>
          <a:solidFill>
            <a:schemeClr val="bg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Rectangle 21"/>
          <p:cNvSpPr/>
          <p:nvPr/>
        </p:nvSpPr>
        <p:spPr>
          <a:xfrm>
            <a:off x="298453" y="78641"/>
            <a:ext cx="7848598" cy="954014"/>
          </a:xfrm>
          <a:prstGeom prst="rect">
            <a:avLst/>
          </a:prstGeom>
        </p:spPr>
        <p:txBody>
          <a:bodyPr wrap="square" lIns="91347" tIns="45674" rIns="91347" bIns="45674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  <a:latin typeface="Calibri"/>
                <a:cs typeface="Calibri"/>
              </a:rPr>
              <a:t>Bottleneck analysis framework</a:t>
            </a:r>
            <a:r>
              <a:rPr lang="en-US" sz="2800" dirty="0">
                <a:solidFill>
                  <a:prstClr val="black"/>
                </a:solidFill>
                <a:latin typeface="Calibri"/>
                <a:cs typeface="Calibri"/>
              </a:rPr>
              <a:t>: tool to assess country-specific </a:t>
            </a:r>
            <a:r>
              <a:rPr lang="en-US" sz="2800" dirty="0" smtClean="0">
                <a:solidFill>
                  <a:prstClr val="black"/>
                </a:solidFill>
                <a:latin typeface="Calibri"/>
                <a:cs typeface="Calibri"/>
              </a:rPr>
              <a:t>product uptake challenges</a:t>
            </a:r>
            <a:endParaRPr lang="en-US" sz="280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23" name="Slide Number Placeholder 11"/>
          <p:cNvSpPr txBox="1">
            <a:spLocks/>
          </p:cNvSpPr>
          <p:nvPr/>
        </p:nvSpPr>
        <p:spPr>
          <a:xfrm>
            <a:off x="8949028" y="8648709"/>
            <a:ext cx="2841625" cy="485775"/>
          </a:xfrm>
          <a:prstGeom prst="rect">
            <a:avLst/>
          </a:prstGeom>
        </p:spPr>
        <p:txBody>
          <a:bodyPr vert="horz" lIns="91267" tIns="45634" rIns="91267" bIns="45634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1pPr>
            <a:lvl2pPr marL="456615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2pPr>
            <a:lvl3pPr marL="913228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3pPr>
            <a:lvl4pPr marL="1369838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4pPr>
            <a:lvl5pPr marL="1826453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5pPr>
            <a:lvl6pPr marL="2283066" algn="l" defTabSz="913228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6pPr>
            <a:lvl7pPr marL="2739679" algn="l" defTabSz="913228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7pPr>
            <a:lvl8pPr marL="3196293" algn="l" defTabSz="913228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8pPr>
            <a:lvl9pPr marL="3652908" algn="l" defTabSz="913228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9pPr>
          </a:lstStyle>
          <a:p>
            <a:fld id="{A60D205E-C960-4C19-944F-7F299D417638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1219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374651" y="71439"/>
            <a:ext cx="8905793" cy="523127"/>
          </a:xfrm>
          <a:prstGeom prst="rect">
            <a:avLst/>
          </a:prstGeom>
        </p:spPr>
        <p:txBody>
          <a:bodyPr wrap="square" lIns="91347" tIns="45674" rIns="91347" bIns="45674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  <a:latin typeface="Calibri"/>
                <a:cs typeface="Calibri"/>
              </a:rPr>
              <a:t>PROCUREMENT Detail: Potential Bottlenecks</a:t>
            </a:r>
            <a:endParaRPr lang="en-US" sz="280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059723"/>
              </p:ext>
            </p:extLst>
          </p:nvPr>
        </p:nvGraphicFramePr>
        <p:xfrm>
          <a:off x="298450" y="1068770"/>
          <a:ext cx="11405192" cy="7589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174"/>
                <a:gridCol w="3125017"/>
                <a:gridCol w="5334001"/>
                <a:gridCol w="1437032"/>
                <a:gridCol w="1229968"/>
              </a:tblGrid>
              <a:tr h="457201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</a:rPr>
                        <a:t>Metric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</a:rPr>
                        <a:t>Desk</a:t>
                      </a:r>
                      <a:r>
                        <a:rPr lang="en-US" sz="1500" baseline="0" dirty="0" smtClean="0">
                          <a:solidFill>
                            <a:schemeClr val="tx1"/>
                          </a:solidFill>
                        </a:rPr>
                        <a:t> Review </a:t>
                      </a:r>
                      <a:r>
                        <a:rPr lang="en-US" sz="1500" dirty="0" smtClean="0">
                          <a:solidFill>
                            <a:schemeClr val="tx1"/>
                          </a:solidFill>
                        </a:rPr>
                        <a:t>Research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</a:rPr>
                        <a:t>Data Source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</a:rPr>
                        <a:t>Summary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40081">
                <a:tc rowSpan="5"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Demand</a:t>
                      </a:r>
                      <a:endParaRPr lang="en-US" sz="1600" b="1" dirty="0"/>
                    </a:p>
                  </a:txBody>
                  <a:tcPr marL="91441" marR="91441" vert="vert27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defTabSz="914269">
                        <a:buFont typeface="Arial" pitchFamily="34" charset="0"/>
                        <a:buNone/>
                      </a:pP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Public/donor purchaser’s awareness, acceptance, willingness to pay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171450" lvl="1" indent="-171450" defTabSz="1217889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SzPct val="120000"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200" dirty="0" smtClean="0">
                          <a:latin typeface="Calibri (Body)"/>
                          <a:cs typeface="Calibri (Body)"/>
                        </a:rPr>
                        <a:t>Who are the primary purchasers (MOH, USAID, NGOs, </a:t>
                      </a:r>
                      <a:r>
                        <a:rPr lang="en-US" sz="1200" dirty="0" err="1" smtClean="0">
                          <a:latin typeface="Calibri (Body)"/>
                          <a:cs typeface="Calibri (Body)"/>
                        </a:rPr>
                        <a:t>etc</a:t>
                      </a:r>
                      <a:r>
                        <a:rPr lang="en-US" sz="1200" dirty="0" smtClean="0">
                          <a:latin typeface="Calibri (Body)"/>
                          <a:cs typeface="Calibri (Body)"/>
                        </a:rPr>
                        <a:t>)?</a:t>
                      </a:r>
                    </a:p>
                    <a:p>
                      <a:pPr marL="171450" lvl="1" indent="-171450" defTabSz="1217889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SzPct val="120000"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200" dirty="0" smtClean="0">
                          <a:latin typeface="Calibri (Body)"/>
                          <a:cs typeface="Calibri (Body)"/>
                        </a:rPr>
                        <a:t>What</a:t>
                      </a: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 budget do the primary purchasers allocate to this product</a:t>
                      </a:r>
                      <a:r>
                        <a:rPr lang="en-US" sz="1200" dirty="0" smtClean="0">
                          <a:latin typeface="Calibri (Body)"/>
                          <a:cs typeface="Calibri (Body)"/>
                        </a:rPr>
                        <a:t>? Is there a cap on</a:t>
                      </a: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 unit price?</a:t>
                      </a:r>
                      <a:endParaRPr lang="en-US" sz="1200" dirty="0" smtClean="0">
                        <a:latin typeface="Calibri (Body)"/>
                        <a:cs typeface="Calibri (Body)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285750" lvl="1" indent="-285750" defTabSz="1217889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SzPct val="120000"/>
                        <a:buFont typeface="Arial"/>
                        <a:buChar char="•"/>
                        <a:defRPr/>
                      </a:pPr>
                      <a:endParaRPr lang="en-US" sz="1200" dirty="0" smtClean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</a:tr>
              <a:tr h="5486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defTabSz="914269">
                        <a:buFont typeface="Arial" panose="020B0604020202020204" pitchFamily="34" charset="0"/>
                        <a:buNone/>
                      </a:pP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Inclusion in, and specificity of, WHO guidelines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171450" marR="0" lvl="1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 smtClean="0">
                          <a:latin typeface="Calibri (Body)"/>
                          <a:cs typeface="Calibri (Body)"/>
                        </a:rPr>
                        <a:t>Are all recommended formulations endorsed by the WHO and/or other SRAs who these purchasers rely on for purchasing decisions?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91441" marR="91441"/>
                </a:tc>
              </a:tr>
              <a:tr h="5486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defTabSz="914269">
                        <a:buFont typeface="Arial" panose="020B0604020202020204" pitchFamily="34" charset="0"/>
                        <a:buNone/>
                      </a:pP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Inclusion in and clarity of national EML and guidelines</a:t>
                      </a:r>
                    </a:p>
                  </a:txBody>
                  <a:tcPr marL="91441" marR="91441"/>
                </a:tc>
                <a:tc rowSpan="2">
                  <a:txBody>
                    <a:bodyPr/>
                    <a:lstStyle/>
                    <a:p>
                      <a:pPr marL="171450" marR="0" lvl="0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cs typeface="Calibri (Body)"/>
                        </a:rPr>
                        <a:t>Are all recommended formulations clearly specified in the national (subnational, as applicable) EML and treatment guidelines?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200" dirty="0" smtClean="0">
                          <a:latin typeface="Calibri (Body)"/>
                          <a:cs typeface="Calibri (Body)"/>
                        </a:rPr>
                        <a:t>When were national treatment guidelines last updated?</a:t>
                      </a:r>
                      <a:endParaRPr lang="en-US" sz="1200" baseline="0" dirty="0" smtClean="0">
                        <a:latin typeface="Calibri (Body)"/>
                        <a:cs typeface="Calibri (Body)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200" dirty="0" smtClean="0">
                          <a:latin typeface="Calibri (Body)"/>
                          <a:cs typeface="Calibri (Body)"/>
                        </a:rPr>
                        <a:t>Do</a:t>
                      </a: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 the guidelines reflect product best practices?</a:t>
                      </a:r>
                      <a:endParaRPr lang="en-US" sz="1200" dirty="0">
                        <a:latin typeface="Calibri (Body)"/>
                        <a:cs typeface="Calibri (Body)"/>
                      </a:endParaRPr>
                    </a:p>
                  </a:txBody>
                  <a:tcPr marL="91441" marR="91441"/>
                </a:tc>
                <a:tc rowSpan="2"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91441" marR="91441"/>
                </a:tc>
              </a:tr>
              <a:tr h="45720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defTabSz="914269">
                        <a:buFont typeface="Arial" panose="020B0604020202020204" pitchFamily="34" charset="0"/>
                        <a:buNone/>
                      </a:pPr>
                      <a:r>
                        <a:rPr lang="en-US" sz="15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Recency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guidelines update</a:t>
                      </a:r>
                    </a:p>
                  </a:txBody>
                  <a:tcPr marL="91441" marR="91441"/>
                </a:tc>
                <a:tc vMerge="1"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91441" marR="91441"/>
                </a:tc>
              </a:tr>
              <a:tr h="1005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Effectiveness of inventory tracking, quantification and procurement</a:t>
                      </a:r>
                      <a:endParaRPr lang="en-US" sz="15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171450" marR="0" lvl="0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At facilities, what is the ordering process</a:t>
                      </a:r>
                      <a:r>
                        <a:rPr lang="en-US" sz="1200" kern="1200" baseline="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 (timeline and </a:t>
                      </a:r>
                      <a:r>
                        <a:rPr lang="en-US" sz="1200" kern="1200" baseline="0" dirty="0" err="1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decisionmakers</a:t>
                      </a:r>
                      <a:r>
                        <a:rPr lang="en-US" sz="1200" kern="1200" baseline="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)? </a:t>
                      </a:r>
                    </a:p>
                    <a:p>
                      <a:pPr marL="171450" marR="0" lvl="0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How does ordering relate to inventory tracking? </a:t>
                      </a:r>
                    </a:p>
                    <a:p>
                      <a:pPr marL="171450" marR="0" lvl="0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How accurately is demand quantified and forecasted?</a:t>
                      </a:r>
                    </a:p>
                    <a:p>
                      <a:pPr marL="171450" marR="0" lvl="0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cs typeface="Calibri (Body)"/>
                        </a:rPr>
                        <a:t>Does the procurement process include formulations based on the EML?</a:t>
                      </a:r>
                    </a:p>
                    <a:p>
                      <a:pPr marL="171450" marR="0" lvl="0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cs typeface="Calibri (Body)"/>
                        </a:rPr>
                        <a:t>Are quality specifications included in the procurement process? 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91441" marR="91441"/>
                </a:tc>
              </a:tr>
              <a:tr h="457201">
                <a:tc rowSpan="7"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Supply</a:t>
                      </a:r>
                      <a:endParaRPr lang="en-US" sz="1600" b="1" dirty="0"/>
                    </a:p>
                  </a:txBody>
                  <a:tcPr marL="91441" marR="91441" vert="vert27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defTabSz="1217369">
                        <a:buFont typeface="Arial"/>
                        <a:buNone/>
                        <a:defRPr/>
                      </a:pPr>
                      <a:r>
                        <a:rPr lang="en-US" sz="1500" kern="1200" dirty="0" smtClean="0">
                          <a:solidFill>
                            <a:prstClr val="black"/>
                          </a:solidFill>
                          <a:latin typeface="+mn-lt"/>
                          <a:ea typeface="+mn-ea"/>
                          <a:cs typeface="Calibri"/>
                        </a:rPr>
                        <a:t>Demand characteristics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171450" lvl="0" indent="-171450" defTabSz="1217369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200" kern="120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How fragmented is demand between public, NGO and private sector?</a:t>
                      </a:r>
                    </a:p>
                    <a:p>
                      <a:pPr marL="171450" lvl="0" indent="-171450" defTabSz="1217369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200" kern="120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How much does demand fluctuate from year to year?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</a:tr>
              <a:tr h="5486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" indent="0" defTabSz="1217369">
                        <a:buFont typeface="Arial"/>
                        <a:buNone/>
                        <a:defRPr/>
                      </a:pPr>
                      <a:r>
                        <a:rPr lang="en-US" sz="1500" kern="1200" dirty="0" smtClean="0">
                          <a:solidFill>
                            <a:prstClr val="black"/>
                          </a:solidFill>
                          <a:latin typeface="+mn-lt"/>
                          <a:ea typeface="+mn-ea"/>
                          <a:cs typeface="+mn-cs"/>
                        </a:rPr>
                        <a:t>Registration process for new suppliers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171450" marR="0" lvl="0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What is the registration process,</a:t>
                      </a:r>
                      <a:r>
                        <a:rPr lang="en-US" sz="1200" kern="1200" baseline="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 </a:t>
                      </a:r>
                      <a:r>
                        <a:rPr lang="en-US" sz="1200" kern="120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and how much time and effort </a:t>
                      </a:r>
                      <a:r>
                        <a:rPr lang="en-US" sz="1200" kern="1200" baseline="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is required from new suppliers?</a:t>
                      </a:r>
                      <a:endParaRPr lang="en-US" sz="1200" kern="1200" dirty="0" smtClean="0">
                        <a:solidFill>
                          <a:prstClr val="black"/>
                        </a:solidFill>
                        <a:latin typeface="Calibri (Body)"/>
                        <a:ea typeface="+mn-ea"/>
                        <a:cs typeface="Calibri (Body)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91441" marR="91441"/>
                </a:tc>
              </a:tr>
              <a:tr h="4572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" marR="0" lvl="0" indent="0" algn="l" defTabSz="12173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Quality of available products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171450" marR="0" lvl="0" indent="-171450" algn="l" defTabSz="12173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ea typeface="+mn-ea"/>
                          <a:cs typeface="Calibri (Body)"/>
                        </a:rPr>
                        <a:t>Do products available to the primary purchasers meet quality standards?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91441" marR="91441"/>
                </a:tc>
              </a:tr>
              <a:tr h="6400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Adequate procurement of accessory products (e.g., syringes) 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171450" marR="0" lvl="0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cs typeface="Calibri (Body)"/>
                        </a:rPr>
                        <a:t>Administering the product may require accessory products (e.g., needles or sterile water). If so, how are these quantified and procured?</a:t>
                      </a:r>
                    </a:p>
                    <a:p>
                      <a:pPr marL="171450" marR="0" lvl="0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cs typeface="Calibri (Body)"/>
                        </a:rPr>
                        <a:t>What availability indicators exist for these accessory products?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91441" marR="91441"/>
                </a:tc>
              </a:tr>
              <a:tr h="4572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" marR="0" lvl="0" indent="0" algn="l" defTabSz="12173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Purchaser reliability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cs typeface="Calibri (Body)"/>
                        </a:rPr>
                        <a:t>For the primary purchasers, how reliable are their payments?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cs typeface="Calibri (Body)"/>
                        </a:rPr>
                        <a:t>How timely are their payments?</a:t>
                      </a:r>
                      <a:endParaRPr lang="en-US" sz="1200" dirty="0">
                        <a:latin typeface="Calibri (Body)"/>
                        <a:cs typeface="Calibri (Body)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</a:tr>
              <a:tr h="4572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" marR="0" lvl="0" indent="0" algn="l" defTabSz="12173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Contracting terms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ea typeface="+mn-ea"/>
                          <a:cs typeface="Calibri (Body)"/>
                        </a:rPr>
                        <a:t>How timely are manufacturers in delivering their products?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(Body)"/>
                          <a:ea typeface="+mn-ea"/>
                          <a:cs typeface="Calibri (Body)"/>
                        </a:rPr>
                        <a:t>Other relevant contracting terms?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 (Body)"/>
                        <a:cs typeface="Calibri (Body)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</a:tr>
              <a:tr h="45720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Management of product donations</a:t>
                      </a:r>
                      <a:endParaRPr kumimoji="0" lang="en-US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>
                          <a:latin typeface="Calibri (Body)"/>
                          <a:cs typeface="Calibri (Body)"/>
                        </a:rPr>
                        <a:t>How</a:t>
                      </a: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 sizable are product donations? Who approves donations?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How are donations distributed?</a:t>
                      </a:r>
                      <a:endParaRPr lang="en-US" sz="1200" dirty="0">
                        <a:latin typeface="Calibri (Body)"/>
                        <a:cs typeface="Calibri (Body)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</a:tr>
              <a:tr h="457201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Other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 marL="91441" marR="91441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>
                          <a:latin typeface="Calibri (Body)"/>
                          <a:cs typeface="Calibri (Body)"/>
                        </a:rPr>
                        <a:t>What other</a:t>
                      </a: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 factors affect procurement of sufficient, high quality products?</a:t>
                      </a:r>
                      <a:endParaRPr lang="en-US" sz="1200" dirty="0">
                        <a:latin typeface="Calibri (Body)"/>
                        <a:cs typeface="Calibri (Body)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</a:tr>
            </a:tbl>
          </a:graphicData>
        </a:graphic>
      </p:graphicFrame>
      <p:sp>
        <p:nvSpPr>
          <p:cNvPr id="31" name="Rounded Rectangle 30"/>
          <p:cNvSpPr/>
          <p:nvPr/>
        </p:nvSpPr>
        <p:spPr bwMode="auto">
          <a:xfrm>
            <a:off x="374658" y="604837"/>
            <a:ext cx="920751" cy="30646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3" tIns="45674" rIns="82213" bIns="45674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856394" eaLnBrk="0" hangingPunct="0">
              <a:spcBef>
                <a:spcPct val="50000"/>
              </a:spcBef>
            </a:pPr>
            <a:r>
              <a:rPr lang="en-US" sz="1200" b="1" dirty="0"/>
              <a:t>Country</a:t>
            </a:r>
          </a:p>
        </p:txBody>
      </p:sp>
      <p:sp>
        <p:nvSpPr>
          <p:cNvPr id="33" name="Rounded Rectangle 32"/>
          <p:cNvSpPr/>
          <p:nvPr/>
        </p:nvSpPr>
        <p:spPr bwMode="auto">
          <a:xfrm>
            <a:off x="1371599" y="596341"/>
            <a:ext cx="1289051" cy="2894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3" tIns="45674" rIns="82213" bIns="45674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856394" eaLnBrk="0" hangingPunct="0"/>
            <a:r>
              <a:rPr lang="en-US" sz="1100" dirty="0">
                <a:solidFill>
                  <a:prstClr val="black"/>
                </a:solidFill>
              </a:rPr>
              <a:t>Country Name</a:t>
            </a:r>
          </a:p>
        </p:txBody>
      </p:sp>
      <p:sp>
        <p:nvSpPr>
          <p:cNvPr id="34" name="Rounded Rectangle 33"/>
          <p:cNvSpPr/>
          <p:nvPr/>
        </p:nvSpPr>
        <p:spPr bwMode="auto">
          <a:xfrm>
            <a:off x="2736850" y="596341"/>
            <a:ext cx="1143000" cy="289425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3" tIns="45674" rIns="82213" bIns="45674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856394" eaLnBrk="0" hangingPunct="0">
              <a:spcBef>
                <a:spcPct val="50000"/>
              </a:spcBef>
            </a:pPr>
            <a:r>
              <a:rPr lang="en-US" sz="1100" b="1" i="1" dirty="0"/>
              <a:t>Last Updated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016134" y="8469162"/>
            <a:ext cx="6054725" cy="593877"/>
            <a:chOff x="2016125" y="8469160"/>
            <a:chExt cx="6054725" cy="593877"/>
          </a:xfrm>
        </p:grpSpPr>
        <p:sp>
          <p:nvSpPr>
            <p:cNvPr id="40" name="Rectangle 39"/>
            <p:cNvSpPr/>
            <p:nvPr/>
          </p:nvSpPr>
          <p:spPr>
            <a:xfrm>
              <a:off x="2016125" y="8537611"/>
              <a:ext cx="6054725" cy="525426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lIns="91400" tIns="45700" rIns="91400" bIns="45700">
              <a:noAutofit/>
            </a:bodyPr>
            <a:lstStyle/>
            <a:p>
              <a:pPr algn="ctr" defTabSz="913356"/>
              <a:endParaRPr lang="en-US" sz="1200" b="1" u="sng" dirty="0">
                <a:latin typeface="Calibri"/>
                <a:cs typeface="Calibri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189943" y="8745388"/>
              <a:ext cx="871603" cy="276999"/>
            </a:xfrm>
            <a:prstGeom prst="rect">
              <a:avLst/>
            </a:prstGeom>
            <a:solidFill>
              <a:srgbClr val="008000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>
                  <a:latin typeface="Calibri"/>
                  <a:cs typeface="Calibri"/>
                </a:rPr>
                <a:t>Advantage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335155" y="8745388"/>
              <a:ext cx="671979" cy="27699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>
                  <a:latin typeface="Calibri"/>
                  <a:cs typeface="Calibri"/>
                </a:rPr>
                <a:t>Neutral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279104" y="8745388"/>
              <a:ext cx="810739" cy="276999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>
                  <a:latin typeface="Calibri"/>
                  <a:cs typeface="Calibri"/>
                </a:rPr>
                <a:t>Challenge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116732" y="8745388"/>
              <a:ext cx="804126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>
                  <a:latin typeface="Calibri"/>
                  <a:cs typeface="Calibri"/>
                </a:rPr>
                <a:t>Unknown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36553" y="8745388"/>
              <a:ext cx="1351652" cy="276999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Calibri"/>
                  <a:cs typeface="Calibri"/>
                </a:rPr>
                <a:t>Critical Bottleneck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943726" y="8469160"/>
              <a:ext cx="235192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3356"/>
              <a:r>
                <a:rPr lang="en-US" sz="1200" b="1" u="sng" dirty="0">
                  <a:latin typeface="Calibri"/>
                  <a:cs typeface="Calibri"/>
                </a:rPr>
                <a:t>LEGEND for Summary Assessment</a:t>
              </a:r>
            </a:p>
          </p:txBody>
        </p:sp>
      </p:grpSp>
      <p:sp>
        <p:nvSpPr>
          <p:cNvPr id="25" name="Pentagon 24"/>
          <p:cNvSpPr/>
          <p:nvPr/>
        </p:nvSpPr>
        <p:spPr bwMode="auto">
          <a:xfrm>
            <a:off x="6444120" y="595354"/>
            <a:ext cx="640081" cy="229153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77" tIns="45654" rIns="82177" bIns="45654" numCol="1" rtlCol="0" anchor="ctr" anchorCtr="0" compatLnSpc="1">
            <a:prstTxWarp prst="textNoShape">
              <a:avLst/>
            </a:prstTxWarp>
          </a:bodyPr>
          <a:lstStyle/>
          <a:p>
            <a:pPr algn="ctr" defTabSz="856027" eaLnBrk="0" hangingPunct="0">
              <a:spcBef>
                <a:spcPct val="50000"/>
              </a:spcBef>
            </a:pPr>
            <a:endParaRPr lang="en-US" sz="1500" b="1" dirty="0">
              <a:solidFill>
                <a:prstClr val="white"/>
              </a:solidFill>
            </a:endParaRPr>
          </a:p>
        </p:txBody>
      </p:sp>
      <p:sp>
        <p:nvSpPr>
          <p:cNvPr id="26" name="Pentagon 25"/>
          <p:cNvSpPr/>
          <p:nvPr/>
        </p:nvSpPr>
        <p:spPr bwMode="auto">
          <a:xfrm>
            <a:off x="5762272" y="594851"/>
            <a:ext cx="640081" cy="229669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77" tIns="45654" rIns="82177" bIns="45654" numCol="1" rtlCol="0" anchor="ctr" anchorCtr="0" compatLnSpc="1">
            <a:prstTxWarp prst="textNoShape">
              <a:avLst/>
            </a:prstTxWarp>
          </a:bodyPr>
          <a:lstStyle/>
          <a:p>
            <a:pPr algn="ctr" defTabSz="856027" eaLnBrk="0" hangingPunct="0">
              <a:spcBef>
                <a:spcPct val="50000"/>
              </a:spcBef>
            </a:pPr>
            <a:endParaRPr lang="en-US" sz="1500" b="1" dirty="0">
              <a:solidFill>
                <a:prstClr val="white"/>
              </a:solidFill>
            </a:endParaRPr>
          </a:p>
        </p:txBody>
      </p:sp>
      <p:sp>
        <p:nvSpPr>
          <p:cNvPr id="27" name="Pentagon 26"/>
          <p:cNvSpPr/>
          <p:nvPr/>
        </p:nvSpPr>
        <p:spPr bwMode="auto">
          <a:xfrm>
            <a:off x="7125969" y="595354"/>
            <a:ext cx="640081" cy="229153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77" tIns="45654" rIns="82177" bIns="45654" numCol="1" rtlCol="0" anchor="ctr" anchorCtr="0" compatLnSpc="1">
            <a:prstTxWarp prst="textNoShape">
              <a:avLst/>
            </a:prstTxWarp>
          </a:bodyPr>
          <a:lstStyle/>
          <a:p>
            <a:pPr algn="ctr" defTabSz="856027" eaLnBrk="0" hangingPunct="0">
              <a:spcBef>
                <a:spcPct val="50000"/>
              </a:spcBef>
            </a:pPr>
            <a:endParaRPr lang="en-US" sz="1500" b="1" dirty="0">
              <a:solidFill>
                <a:prstClr val="white"/>
              </a:solidFill>
            </a:endParaRPr>
          </a:p>
        </p:txBody>
      </p:sp>
      <p:sp>
        <p:nvSpPr>
          <p:cNvPr id="28" name="Pentagon 27"/>
          <p:cNvSpPr/>
          <p:nvPr/>
        </p:nvSpPr>
        <p:spPr bwMode="auto">
          <a:xfrm>
            <a:off x="5080425" y="598913"/>
            <a:ext cx="640081" cy="234523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77" tIns="45654" rIns="82177" bIns="45654" numCol="1" rtlCol="0" anchor="ctr" anchorCtr="0" compatLnSpc="1">
            <a:prstTxWarp prst="textNoShape">
              <a:avLst/>
            </a:prstTxWarp>
          </a:bodyPr>
          <a:lstStyle/>
          <a:p>
            <a:pPr algn="ctr" defTabSz="856027" eaLnBrk="0" hangingPunct="0">
              <a:spcBef>
                <a:spcPct val="50000"/>
              </a:spcBef>
            </a:pPr>
            <a:endParaRPr lang="en-US" sz="1500" b="1" dirty="0">
              <a:solidFill>
                <a:prstClr val="white"/>
              </a:solidFill>
            </a:endParaRPr>
          </a:p>
        </p:txBody>
      </p:sp>
      <p:sp>
        <p:nvSpPr>
          <p:cNvPr id="24" name="Slide Number Placeholder 11"/>
          <p:cNvSpPr txBox="1">
            <a:spLocks/>
          </p:cNvSpPr>
          <p:nvPr/>
        </p:nvSpPr>
        <p:spPr>
          <a:xfrm>
            <a:off x="8949028" y="8648709"/>
            <a:ext cx="2841625" cy="485775"/>
          </a:xfrm>
          <a:prstGeom prst="rect">
            <a:avLst/>
          </a:prstGeom>
        </p:spPr>
        <p:txBody>
          <a:bodyPr vert="horz" lIns="91267" tIns="45634" rIns="91267" bIns="45634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1pPr>
            <a:lvl2pPr marL="456615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2pPr>
            <a:lvl3pPr marL="913228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3pPr>
            <a:lvl4pPr marL="1369838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4pPr>
            <a:lvl5pPr marL="1826453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5pPr>
            <a:lvl6pPr marL="2283066" algn="l" defTabSz="913228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6pPr>
            <a:lvl7pPr marL="2739679" algn="l" defTabSz="913228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7pPr>
            <a:lvl8pPr marL="3196293" algn="l" defTabSz="913228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8pPr>
            <a:lvl9pPr marL="3652908" algn="l" defTabSz="913228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9pPr>
          </a:lstStyle>
          <a:p>
            <a:fld id="{A60D205E-C960-4C19-944F-7F299D417638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9" name="Rounded Rectangle 28"/>
          <p:cNvSpPr/>
          <p:nvPr/>
        </p:nvSpPr>
        <p:spPr bwMode="auto">
          <a:xfrm>
            <a:off x="3733801" y="596341"/>
            <a:ext cx="1289051" cy="289425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3" tIns="45674" rIns="82213" bIns="45674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856394" eaLnBrk="0" hangingPunct="0"/>
            <a:r>
              <a:rPr lang="en-US" sz="1100" i="1" dirty="0" smtClean="0">
                <a:solidFill>
                  <a:prstClr val="black"/>
                </a:solidFill>
              </a:rPr>
              <a:t>Jul. 3, </a:t>
            </a:r>
            <a:r>
              <a:rPr lang="en-US" sz="1100" i="1" dirty="0">
                <a:solidFill>
                  <a:prstClr val="black"/>
                </a:solidFill>
              </a:rPr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24072762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374651" y="71439"/>
            <a:ext cx="8905793" cy="523127"/>
          </a:xfrm>
          <a:prstGeom prst="rect">
            <a:avLst/>
          </a:prstGeom>
        </p:spPr>
        <p:txBody>
          <a:bodyPr wrap="square" lIns="91347" tIns="45674" rIns="91347" bIns="45674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  <a:latin typeface="Calibri"/>
                <a:cs typeface="Calibri"/>
              </a:rPr>
              <a:t>DISTRIBUTION Detail: Potential Bottlenecks</a:t>
            </a:r>
            <a:endParaRPr lang="en-US" sz="280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864173"/>
              </p:ext>
            </p:extLst>
          </p:nvPr>
        </p:nvGraphicFramePr>
        <p:xfrm>
          <a:off x="298450" y="1065075"/>
          <a:ext cx="11405192" cy="7616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174"/>
                <a:gridCol w="3125017"/>
                <a:gridCol w="5511209"/>
                <a:gridCol w="1259824"/>
                <a:gridCol w="1229968"/>
              </a:tblGrid>
              <a:tr h="457201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</a:rPr>
                        <a:t>Metric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</a:rPr>
                        <a:t>Desk</a:t>
                      </a:r>
                      <a:r>
                        <a:rPr lang="en-US" sz="1500" baseline="0" dirty="0" smtClean="0">
                          <a:solidFill>
                            <a:schemeClr val="tx1"/>
                          </a:solidFill>
                        </a:rPr>
                        <a:t> Review </a:t>
                      </a:r>
                      <a:r>
                        <a:rPr lang="en-US" sz="1500" dirty="0" smtClean="0">
                          <a:solidFill>
                            <a:schemeClr val="tx1"/>
                          </a:solidFill>
                        </a:rPr>
                        <a:t>Research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</a:rPr>
                        <a:t>Data Source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</a:rPr>
                        <a:t>Summary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004888"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Demand</a:t>
                      </a:r>
                      <a:endParaRPr lang="en-US" sz="1600" b="1" dirty="0"/>
                    </a:p>
                  </a:txBody>
                  <a:tcPr marL="91441" marR="91441" vert="vert27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defTabSz="914269">
                        <a:buFont typeface="Arial" pitchFamily="34" charset="0"/>
                        <a:buNone/>
                      </a:pPr>
                      <a:r>
                        <a:rPr kumimoji="0" lang="en-US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ea typeface="+mn-ea"/>
                          <a:cs typeface="Calibri (Body)"/>
                          <a:sym typeface="Symbol" pitchFamily="18" charset="2"/>
                        </a:rPr>
                        <a:t>Public channel – geographic access</a:t>
                      </a:r>
                    </a:p>
                    <a:p>
                      <a:pPr marL="0" indent="0" defTabSz="914269">
                        <a:buFont typeface="Arial" pitchFamily="34" charset="0"/>
                        <a:buNone/>
                      </a:pPr>
                      <a:endParaRPr lang="en-US" sz="1500" kern="1200" dirty="0" smtClean="0">
                        <a:solidFill>
                          <a:schemeClr val="dk1"/>
                        </a:solidFill>
                        <a:latin typeface="Calibri (Body)"/>
                        <a:ea typeface="+mn-ea"/>
                        <a:cs typeface="Calibri (Body)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171450" marR="0" lvl="1" indent="-171450" algn="l" defTabSz="12178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2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Calibri (Body)"/>
                          <a:cs typeface="Calibri (Body)"/>
                        </a:rPr>
                        <a:t>Pricing for 1L and 2L 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Calibri (Body)"/>
                          <a:cs typeface="Calibri (Body)"/>
                        </a:rPr>
                        <a:t>treatment course to end user</a:t>
                      </a:r>
                      <a:endParaRPr lang="en-US" sz="1200" dirty="0" smtClean="0">
                        <a:solidFill>
                          <a:schemeClr val="tx1"/>
                        </a:solidFill>
                        <a:latin typeface="Calibri (Body)"/>
                        <a:cs typeface="Calibri (Body)"/>
                      </a:endParaRPr>
                    </a:p>
                    <a:p>
                      <a:pPr marL="171450" marR="0" lvl="1" indent="-171450" algn="l" defTabSz="12178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2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Calibri (Body)"/>
                          <a:cs typeface="Calibri (Body)"/>
                        </a:rPr>
                        <a:t>Distribution of facilities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Calibri (Body)"/>
                          <a:cs typeface="Calibri (Body)"/>
                        </a:rPr>
                        <a:t> (e.g., # of primary care sites, secondary care sites, </a:t>
                      </a:r>
                      <a:r>
                        <a:rPr lang="en-US" sz="1200" baseline="0" dirty="0" err="1" smtClean="0">
                          <a:solidFill>
                            <a:schemeClr val="tx1"/>
                          </a:solidFill>
                          <a:latin typeface="Calibri (Body)"/>
                          <a:cs typeface="Calibri (Body)"/>
                        </a:rPr>
                        <a:t>etc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Calibri (Body)"/>
                          <a:cs typeface="Calibri (Body)"/>
                        </a:rPr>
                        <a:t>) and average distances, time or transport costs for urban and rural users</a:t>
                      </a:r>
                    </a:p>
                    <a:p>
                      <a:pPr marL="171450" marR="0" lvl="1" indent="-171450" algn="l" defTabSz="12178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2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Calibri (Body)"/>
                          <a:cs typeface="Calibri (Body)"/>
                        </a:rPr>
                        <a:t>Perception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Calibri (Body)"/>
                          <a:cs typeface="Calibri (Body)"/>
                        </a:rPr>
                        <a:t> of public health facilities</a:t>
                      </a:r>
                      <a:endParaRPr lang="en-US" sz="1200" dirty="0" smtClean="0">
                        <a:solidFill>
                          <a:schemeClr val="tx1"/>
                        </a:solidFill>
                        <a:latin typeface="Calibri (Body)"/>
                        <a:cs typeface="Calibri (Body)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285750" lvl="1" indent="-285750" defTabSz="1217889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SzPct val="120000"/>
                        <a:buFont typeface="Arial"/>
                        <a:buChar char="•"/>
                        <a:defRPr/>
                      </a:pPr>
                      <a:endParaRPr lang="en-US" sz="1200" dirty="0" smtClean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</a:tr>
              <a:tr h="822199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7369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ea typeface="+mn-ea"/>
                          <a:cs typeface="Calibri (Body)"/>
                          <a:sym typeface="Symbol" pitchFamily="18" charset="2"/>
                        </a:rPr>
                        <a:t>Private, for-profit channel – geographic access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171450" marR="0" lvl="1" indent="-171450" algn="l" defTabSz="12178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2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Calibri (Body)"/>
                          <a:cs typeface="Calibri (Body)"/>
                        </a:rPr>
                        <a:t>Pricing for 1L and 2L 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Calibri (Body)"/>
                          <a:cs typeface="Calibri (Body)"/>
                        </a:rPr>
                        <a:t>treatment course to end user</a:t>
                      </a:r>
                      <a:endParaRPr lang="en-US" sz="1200" dirty="0" smtClean="0">
                        <a:solidFill>
                          <a:schemeClr val="tx1"/>
                        </a:solidFill>
                        <a:latin typeface="Calibri (Body)"/>
                        <a:cs typeface="Calibri (Body)"/>
                      </a:endParaRPr>
                    </a:p>
                    <a:p>
                      <a:pPr marL="171450" marR="0" lvl="1" indent="-171450" algn="l" defTabSz="12178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2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Calibri (Body)"/>
                          <a:cs typeface="Calibri (Body)"/>
                        </a:rPr>
                        <a:t>Distribution of health facilities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Calibri (Body)"/>
                          <a:cs typeface="Calibri (Body)"/>
                        </a:rPr>
                        <a:t> and average distances, time or transport costs</a:t>
                      </a:r>
                    </a:p>
                    <a:p>
                      <a:pPr marL="171450" marR="0" lvl="1" indent="-171450" algn="l" defTabSz="12178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2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Calibri (Body)"/>
                          <a:cs typeface="Calibri (Body)"/>
                        </a:rPr>
                        <a:t>Perception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Calibri (Body)"/>
                          <a:cs typeface="Calibri (Body)"/>
                        </a:rPr>
                        <a:t> of private, for-profit health facilities</a:t>
                      </a:r>
                      <a:endParaRPr lang="en-US" sz="1200" dirty="0" smtClean="0">
                        <a:solidFill>
                          <a:schemeClr val="tx1"/>
                        </a:solidFill>
                        <a:latin typeface="Calibri (Body)"/>
                        <a:cs typeface="Calibri (Body)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91441" marR="91441"/>
                </a:tc>
              </a:tr>
              <a:tr h="822199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7369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ea typeface="+mn-ea"/>
                          <a:cs typeface="Calibri (Body)"/>
                          <a:sym typeface="Symbol" pitchFamily="18" charset="2"/>
                        </a:rPr>
                        <a:t>Nonprofit and faith-based organization (FBO) channel – geographic access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171450" marR="0" lvl="1" indent="-171450" algn="l" defTabSz="12178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2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Calibri (Body)"/>
                          <a:cs typeface="Calibri (Body)"/>
                        </a:rPr>
                        <a:t>Pricing for 1L and 2L 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Calibri (Body)"/>
                          <a:cs typeface="Calibri (Body)"/>
                        </a:rPr>
                        <a:t>treatment course to end user</a:t>
                      </a:r>
                      <a:endParaRPr lang="en-US" sz="1200" dirty="0" smtClean="0">
                        <a:solidFill>
                          <a:schemeClr val="tx1"/>
                        </a:solidFill>
                        <a:latin typeface="Calibri (Body)"/>
                        <a:cs typeface="Calibri (Body)"/>
                      </a:endParaRPr>
                    </a:p>
                    <a:p>
                      <a:pPr marL="171450" marR="0" lvl="1" indent="-171450" algn="l" defTabSz="12178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2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Calibri (Body)"/>
                          <a:cs typeface="Calibri (Body)"/>
                        </a:rPr>
                        <a:t>Distribution of health facilities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Calibri (Body)"/>
                          <a:cs typeface="Calibri (Body)"/>
                        </a:rPr>
                        <a:t> and average distances, time or transport costs</a:t>
                      </a:r>
                    </a:p>
                    <a:p>
                      <a:pPr marL="171450" marR="0" lvl="1" indent="-171450" algn="l" defTabSz="12178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2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Calibri (Body)"/>
                          <a:cs typeface="Calibri (Body)"/>
                        </a:rPr>
                        <a:t>Perception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Calibri (Body)"/>
                          <a:cs typeface="Calibri (Body)"/>
                        </a:rPr>
                        <a:t> of nonprofit and FBO health facilities</a:t>
                      </a:r>
                      <a:endParaRPr lang="en-US" sz="1200" dirty="0" smtClean="0">
                        <a:solidFill>
                          <a:schemeClr val="tx1"/>
                        </a:solidFill>
                        <a:latin typeface="Calibri (Body)"/>
                        <a:cs typeface="Calibri (Body)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91441" marR="91441"/>
                </a:tc>
              </a:tr>
              <a:tr h="640081">
                <a:tc rowSpan="7"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Supply</a:t>
                      </a:r>
                      <a:endParaRPr lang="en-US" sz="1600" b="1" dirty="0"/>
                    </a:p>
                  </a:txBody>
                  <a:tcPr marL="91441" marR="91441" vert="vert27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defTabSz="1217369">
                        <a:buFont typeface="Arial"/>
                        <a:buNone/>
                        <a:defRPr/>
                      </a:pPr>
                      <a:r>
                        <a:rPr lang="en-US" sz="1500" kern="120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Profit opportunity</a:t>
                      </a:r>
                      <a:r>
                        <a:rPr lang="en-US" sz="1500" kern="1200" baseline="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 for distributors</a:t>
                      </a:r>
                      <a:endParaRPr lang="en-US" sz="1500" kern="1200" dirty="0" smtClean="0">
                        <a:solidFill>
                          <a:prstClr val="black"/>
                        </a:solidFill>
                        <a:latin typeface="Calibri (Body)"/>
                        <a:ea typeface="+mn-ea"/>
                        <a:cs typeface="Calibri (Body)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171450" marR="0" lvl="0" indent="-171450" algn="l" defTabSz="12173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ea typeface="+mn-ea"/>
                          <a:cs typeface="Calibri (Body)"/>
                        </a:rPr>
                        <a:t>What is the profit and profit margin in supplying 1L and 2L products wholesale? How does this compare to distributors’ other products?</a:t>
                      </a:r>
                    </a:p>
                    <a:p>
                      <a:pPr marL="171450" marR="0" lvl="0" indent="-171450" algn="l" defTabSz="12173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ea typeface="+mn-ea"/>
                          <a:cs typeface="Calibri (Body)"/>
                        </a:rPr>
                        <a:t>What volume and % of their customers buy this product?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</a:tr>
              <a:tr h="6400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defTabSz="1217369">
                        <a:buFont typeface="Arial"/>
                        <a:buNone/>
                        <a:defRPr/>
                      </a:pPr>
                      <a:r>
                        <a:rPr lang="en-US" sz="1500" kern="120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Profit opportunity</a:t>
                      </a:r>
                      <a:r>
                        <a:rPr lang="en-US" sz="1500" kern="1200" baseline="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 for retailers</a:t>
                      </a:r>
                      <a:endParaRPr lang="en-US" sz="1500" kern="1200" dirty="0" smtClean="0">
                        <a:solidFill>
                          <a:prstClr val="black"/>
                        </a:solidFill>
                        <a:latin typeface="Calibri (Body)"/>
                        <a:ea typeface="+mn-ea"/>
                        <a:cs typeface="Calibri (Body)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171450" marR="0" lvl="0" indent="-171450" algn="l" defTabSz="12173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ea typeface="+mn-ea"/>
                          <a:cs typeface="Calibri (Body)"/>
                        </a:rPr>
                        <a:t>What is the profit and profit margin for providers in administering 1L and 2L treatment courses? How does this compare to retailers’ other products?</a:t>
                      </a:r>
                    </a:p>
                    <a:p>
                      <a:pPr marL="171450" marR="0" lvl="0" indent="-171450" algn="l" defTabSz="12173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ea typeface="+mn-ea"/>
                          <a:cs typeface="Calibri (Body)"/>
                        </a:rPr>
                        <a:t>What volume and % of their patients use this product?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91441" marR="91441"/>
                </a:tc>
              </a:tr>
              <a:tr h="5486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defTabSz="914269">
                        <a:buFont typeface="Arial"/>
                        <a:buNone/>
                      </a:pPr>
                      <a:r>
                        <a:rPr lang="en-US" sz="1500" kern="120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Availability (</a:t>
                      </a:r>
                      <a:r>
                        <a:rPr lang="en-US" sz="1500" kern="1200" dirty="0" err="1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vs</a:t>
                      </a:r>
                      <a:r>
                        <a:rPr lang="en-US" sz="1500" kern="120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 stockouts) in public channels of product,</a:t>
                      </a:r>
                      <a:r>
                        <a:rPr lang="en-US" sz="1500" kern="1200" baseline="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 </a:t>
                      </a:r>
                      <a:r>
                        <a:rPr lang="en-US" sz="1500" kern="120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accessories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171450" marR="0" lvl="0" indent="-171450" algn="l" defTabSz="12173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ea typeface="+mn-ea"/>
                          <a:cs typeface="Calibri (Body)"/>
                        </a:rPr>
                        <a:t>How common are product or accessory stockouts in public facilities?</a:t>
                      </a:r>
                    </a:p>
                    <a:p>
                      <a:pPr marL="171450" marR="0" lvl="0" indent="-171450" algn="l" defTabSz="12173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ea typeface="+mn-ea"/>
                          <a:cs typeface="Calibri (Body)"/>
                        </a:rPr>
                        <a:t>How much inventory is kept, where is it stored, and how often is it checked?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91441" marR="91441"/>
                </a:tc>
              </a:tr>
              <a:tr h="4572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defTabSz="914269">
                        <a:buFont typeface="Arial"/>
                        <a:buNone/>
                      </a:pPr>
                      <a:r>
                        <a:rPr lang="en-US" sz="1500" kern="120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Availability in </a:t>
                      </a:r>
                      <a:r>
                        <a:rPr lang="en-US" sz="1500" kern="1200" baseline="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for-profit </a:t>
                      </a:r>
                      <a:r>
                        <a:rPr lang="en-US" sz="1500" kern="120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channels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171450" marR="0" lvl="0" indent="-171450" algn="l" defTabSz="12173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ea typeface="+mn-ea"/>
                          <a:cs typeface="Calibri (Body)"/>
                        </a:rPr>
                        <a:t>How common are product or accessory stockouts in for-profit facilities?</a:t>
                      </a:r>
                    </a:p>
                    <a:p>
                      <a:pPr marL="171450" marR="0" lvl="0" indent="-171450" algn="l" defTabSz="12173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ea typeface="+mn-ea"/>
                          <a:cs typeface="Calibri (Body)"/>
                        </a:rPr>
                        <a:t>How much inventory is kept, where is it stored, and how often is it checked?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91441" marR="91441"/>
                </a:tc>
              </a:tr>
              <a:tr h="6395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defTabSz="914269">
                        <a:buFont typeface="Arial"/>
                        <a:buNone/>
                      </a:pPr>
                      <a:r>
                        <a:rPr lang="en-US" sz="1500" kern="120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Availability in nonprofit/FBO</a:t>
                      </a:r>
                      <a:r>
                        <a:rPr lang="en-US" sz="1500" kern="1200" baseline="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 </a:t>
                      </a:r>
                      <a:r>
                        <a:rPr lang="en-US" sz="1500" kern="120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channels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171450" marR="0" lvl="0" indent="-171450" algn="l" defTabSz="12173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ea typeface="+mn-ea"/>
                          <a:cs typeface="Calibri (Body)"/>
                        </a:rPr>
                        <a:t>How common are product or accessory stockouts in nonprofit/FBO facilities?</a:t>
                      </a:r>
                    </a:p>
                    <a:p>
                      <a:pPr marL="171450" marR="0" lvl="0" indent="-171450" algn="l" defTabSz="12173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ea typeface="+mn-ea"/>
                          <a:cs typeface="Calibri (Body)"/>
                        </a:rPr>
                        <a:t>How much inventory is kept, where is it stored, and how often is it checked?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</a:tr>
              <a:tr h="4572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cs typeface="Calibri (Body)"/>
                        </a:rPr>
                        <a:t>Availability by health facility level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171450" marR="0" lvl="0" indent="-171450" algn="l" defTabSz="12173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ea typeface="+mn-ea"/>
                          <a:cs typeface="Calibri (Body)"/>
                        </a:rPr>
                        <a:t>How does availability of the product and its accessories vary by health facility level (community, primary, secondary and hospital)?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</a:tr>
              <a:tr h="67056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500" kern="120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Supply chain performance</a:t>
                      </a:r>
                      <a:endParaRPr kumimoji="0" lang="en-US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 (Body)"/>
                        <a:cs typeface="Calibri (Body)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>
                          <a:latin typeface="Calibri (Body)"/>
                          <a:cs typeface="Calibri (Body)"/>
                        </a:rPr>
                        <a:t>How</a:t>
                      </a: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 is distribution of the product affected by supply chain performance (infrastructure, push/pull planning, data management, LMIS, </a:t>
                      </a:r>
                      <a:r>
                        <a:rPr lang="en-US" sz="1200" baseline="0" dirty="0" err="1" smtClean="0">
                          <a:latin typeface="Calibri (Body)"/>
                          <a:cs typeface="Calibri (Body)"/>
                        </a:rPr>
                        <a:t>etc</a:t>
                      </a: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)?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How is distribution split across public, for-profit and nonprofit/FBO channels?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</a:tr>
              <a:tr h="457201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Other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 marL="91441" marR="91441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>
                          <a:latin typeface="Calibri (Body)"/>
                          <a:cs typeface="Calibri (Body)"/>
                        </a:rPr>
                        <a:t>Are there other</a:t>
                      </a: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 factors that greatly impact distribution?</a:t>
                      </a:r>
                      <a:endParaRPr lang="en-US" sz="1200" dirty="0">
                        <a:latin typeface="Calibri (Body)"/>
                        <a:cs typeface="Calibri (Body)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</a:tr>
            </a:tbl>
          </a:graphicData>
        </a:graphic>
      </p:graphicFrame>
      <p:sp>
        <p:nvSpPr>
          <p:cNvPr id="31" name="Rounded Rectangle 30"/>
          <p:cNvSpPr/>
          <p:nvPr/>
        </p:nvSpPr>
        <p:spPr bwMode="auto">
          <a:xfrm>
            <a:off x="374658" y="604837"/>
            <a:ext cx="920751" cy="30646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3" tIns="45674" rIns="82213" bIns="45674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856394" eaLnBrk="0" hangingPunct="0">
              <a:spcBef>
                <a:spcPct val="50000"/>
              </a:spcBef>
            </a:pPr>
            <a:r>
              <a:rPr lang="en-US" sz="1200" b="1" dirty="0"/>
              <a:t>Country</a:t>
            </a:r>
          </a:p>
        </p:txBody>
      </p:sp>
      <p:sp>
        <p:nvSpPr>
          <p:cNvPr id="33" name="Rounded Rectangle 32"/>
          <p:cNvSpPr/>
          <p:nvPr/>
        </p:nvSpPr>
        <p:spPr bwMode="auto">
          <a:xfrm>
            <a:off x="1371599" y="596341"/>
            <a:ext cx="1289051" cy="2894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3" tIns="45674" rIns="82213" bIns="45674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856394" eaLnBrk="0" hangingPunct="0"/>
            <a:r>
              <a:rPr lang="en-US" sz="1100" dirty="0">
                <a:solidFill>
                  <a:prstClr val="black"/>
                </a:solidFill>
              </a:rPr>
              <a:t>Country Name</a:t>
            </a:r>
          </a:p>
        </p:txBody>
      </p:sp>
      <p:sp>
        <p:nvSpPr>
          <p:cNvPr id="34" name="Rounded Rectangle 33"/>
          <p:cNvSpPr/>
          <p:nvPr/>
        </p:nvSpPr>
        <p:spPr bwMode="auto">
          <a:xfrm>
            <a:off x="2736850" y="596341"/>
            <a:ext cx="1143000" cy="289425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3" tIns="45674" rIns="82213" bIns="45674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856394" eaLnBrk="0" hangingPunct="0">
              <a:spcBef>
                <a:spcPct val="50000"/>
              </a:spcBef>
            </a:pPr>
            <a:r>
              <a:rPr lang="en-US" sz="1100" b="1" i="1" dirty="0"/>
              <a:t>Last Updated</a:t>
            </a:r>
          </a:p>
        </p:txBody>
      </p:sp>
      <p:sp>
        <p:nvSpPr>
          <p:cNvPr id="25" name="Pentagon 24"/>
          <p:cNvSpPr/>
          <p:nvPr/>
        </p:nvSpPr>
        <p:spPr bwMode="auto">
          <a:xfrm>
            <a:off x="6291720" y="595354"/>
            <a:ext cx="640081" cy="229153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77" tIns="45654" rIns="82177" bIns="45654" numCol="1" rtlCol="0" anchor="ctr" anchorCtr="0" compatLnSpc="1">
            <a:prstTxWarp prst="textNoShape">
              <a:avLst/>
            </a:prstTxWarp>
          </a:bodyPr>
          <a:lstStyle/>
          <a:p>
            <a:pPr algn="ctr" defTabSz="856027" eaLnBrk="0" hangingPunct="0">
              <a:spcBef>
                <a:spcPct val="50000"/>
              </a:spcBef>
            </a:pPr>
            <a:endParaRPr lang="en-US" sz="1500" b="1" dirty="0">
              <a:solidFill>
                <a:prstClr val="white"/>
              </a:solidFill>
            </a:endParaRPr>
          </a:p>
        </p:txBody>
      </p:sp>
      <p:sp>
        <p:nvSpPr>
          <p:cNvPr id="26" name="Pentagon 25"/>
          <p:cNvSpPr/>
          <p:nvPr/>
        </p:nvSpPr>
        <p:spPr bwMode="auto">
          <a:xfrm>
            <a:off x="5609872" y="594851"/>
            <a:ext cx="640081" cy="229669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77" tIns="45654" rIns="82177" bIns="45654" numCol="1" rtlCol="0" anchor="ctr" anchorCtr="0" compatLnSpc="1">
            <a:prstTxWarp prst="textNoShape">
              <a:avLst/>
            </a:prstTxWarp>
          </a:bodyPr>
          <a:lstStyle/>
          <a:p>
            <a:pPr algn="ctr" defTabSz="856027" eaLnBrk="0" hangingPunct="0">
              <a:spcBef>
                <a:spcPct val="50000"/>
              </a:spcBef>
            </a:pPr>
            <a:endParaRPr lang="en-US" sz="1500" b="1" dirty="0">
              <a:solidFill>
                <a:prstClr val="white"/>
              </a:solidFill>
            </a:endParaRPr>
          </a:p>
        </p:txBody>
      </p:sp>
      <p:sp>
        <p:nvSpPr>
          <p:cNvPr id="27" name="Pentagon 26"/>
          <p:cNvSpPr/>
          <p:nvPr/>
        </p:nvSpPr>
        <p:spPr bwMode="auto">
          <a:xfrm>
            <a:off x="6973569" y="595354"/>
            <a:ext cx="640081" cy="229153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77" tIns="45654" rIns="82177" bIns="45654" numCol="1" rtlCol="0" anchor="ctr" anchorCtr="0" compatLnSpc="1">
            <a:prstTxWarp prst="textNoShape">
              <a:avLst/>
            </a:prstTxWarp>
          </a:bodyPr>
          <a:lstStyle/>
          <a:p>
            <a:pPr algn="ctr" defTabSz="856027" eaLnBrk="0" hangingPunct="0">
              <a:spcBef>
                <a:spcPct val="50000"/>
              </a:spcBef>
            </a:pPr>
            <a:endParaRPr lang="en-US" sz="1500" b="1" dirty="0">
              <a:solidFill>
                <a:prstClr val="white"/>
              </a:solidFill>
            </a:endParaRPr>
          </a:p>
        </p:txBody>
      </p:sp>
      <p:sp>
        <p:nvSpPr>
          <p:cNvPr id="28" name="Pentagon 27"/>
          <p:cNvSpPr/>
          <p:nvPr/>
        </p:nvSpPr>
        <p:spPr bwMode="auto">
          <a:xfrm>
            <a:off x="4928025" y="598913"/>
            <a:ext cx="640081" cy="234523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77" tIns="45654" rIns="82177" bIns="45654" numCol="1" rtlCol="0" anchor="ctr" anchorCtr="0" compatLnSpc="1">
            <a:prstTxWarp prst="textNoShape">
              <a:avLst/>
            </a:prstTxWarp>
          </a:bodyPr>
          <a:lstStyle/>
          <a:p>
            <a:pPr algn="ctr" defTabSz="856027" eaLnBrk="0" hangingPunct="0">
              <a:spcBef>
                <a:spcPct val="50000"/>
              </a:spcBef>
            </a:pPr>
            <a:endParaRPr lang="en-US" sz="1500" b="1" dirty="0">
              <a:solidFill>
                <a:prstClr val="white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016134" y="8469162"/>
            <a:ext cx="6054725" cy="593877"/>
            <a:chOff x="2016125" y="8469160"/>
            <a:chExt cx="6054725" cy="593877"/>
          </a:xfrm>
        </p:grpSpPr>
        <p:sp>
          <p:nvSpPr>
            <p:cNvPr id="29" name="Rectangle 28"/>
            <p:cNvSpPr/>
            <p:nvPr/>
          </p:nvSpPr>
          <p:spPr>
            <a:xfrm>
              <a:off x="2016125" y="8537611"/>
              <a:ext cx="6054725" cy="525426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lIns="91400" tIns="45700" rIns="91400" bIns="45700">
              <a:noAutofit/>
            </a:bodyPr>
            <a:lstStyle/>
            <a:p>
              <a:pPr algn="ctr" defTabSz="913356"/>
              <a:endParaRPr lang="en-US" sz="1200" b="1" u="sng" dirty="0">
                <a:latin typeface="Calibri"/>
                <a:cs typeface="Calibri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189943" y="8745388"/>
              <a:ext cx="871603" cy="276999"/>
            </a:xfrm>
            <a:prstGeom prst="rect">
              <a:avLst/>
            </a:prstGeom>
            <a:solidFill>
              <a:srgbClr val="008000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>
                  <a:latin typeface="Calibri"/>
                  <a:cs typeface="Calibri"/>
                </a:rPr>
                <a:t>Advantage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335155" y="8745388"/>
              <a:ext cx="671979" cy="27699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>
                  <a:latin typeface="Calibri"/>
                  <a:cs typeface="Calibri"/>
                </a:rPr>
                <a:t>Neutral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279104" y="8745388"/>
              <a:ext cx="810739" cy="276999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>
                  <a:latin typeface="Calibri"/>
                  <a:cs typeface="Calibri"/>
                </a:rPr>
                <a:t>Challenge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116732" y="8745388"/>
              <a:ext cx="804126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>
                  <a:latin typeface="Calibri"/>
                  <a:cs typeface="Calibri"/>
                </a:rPr>
                <a:t>Unknown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436553" y="8745388"/>
              <a:ext cx="1351652" cy="276999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Calibri"/>
                  <a:cs typeface="Calibri"/>
                </a:rPr>
                <a:t>Critical Bottleneck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943726" y="8469160"/>
              <a:ext cx="235192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3356"/>
              <a:r>
                <a:rPr lang="en-US" sz="1200" b="1" u="sng" dirty="0">
                  <a:latin typeface="Calibri"/>
                  <a:cs typeface="Calibri"/>
                </a:rPr>
                <a:t>LEGEND for Summary Assessment</a:t>
              </a:r>
            </a:p>
          </p:txBody>
        </p:sp>
      </p:grpSp>
      <p:sp>
        <p:nvSpPr>
          <p:cNvPr id="32" name="Slide Number Placeholder 11"/>
          <p:cNvSpPr txBox="1">
            <a:spLocks/>
          </p:cNvSpPr>
          <p:nvPr/>
        </p:nvSpPr>
        <p:spPr>
          <a:xfrm>
            <a:off x="8949028" y="8648709"/>
            <a:ext cx="2841625" cy="485775"/>
          </a:xfrm>
          <a:prstGeom prst="rect">
            <a:avLst/>
          </a:prstGeom>
        </p:spPr>
        <p:txBody>
          <a:bodyPr vert="horz" lIns="91267" tIns="45634" rIns="91267" bIns="45634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1pPr>
            <a:lvl2pPr marL="456615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2pPr>
            <a:lvl3pPr marL="913228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3pPr>
            <a:lvl4pPr marL="1369838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4pPr>
            <a:lvl5pPr marL="1826453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5pPr>
            <a:lvl6pPr marL="2283066" algn="l" defTabSz="913228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6pPr>
            <a:lvl7pPr marL="2739679" algn="l" defTabSz="913228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7pPr>
            <a:lvl8pPr marL="3196293" algn="l" defTabSz="913228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8pPr>
            <a:lvl9pPr marL="3652908" algn="l" defTabSz="913228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9pPr>
          </a:lstStyle>
          <a:p>
            <a:fld id="{A60D205E-C960-4C19-944F-7F299D417638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6" name="Rounded Rectangle 35"/>
          <p:cNvSpPr/>
          <p:nvPr/>
        </p:nvSpPr>
        <p:spPr bwMode="auto">
          <a:xfrm>
            <a:off x="3733801" y="596341"/>
            <a:ext cx="1289051" cy="289425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3" tIns="45674" rIns="82213" bIns="45674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856394" eaLnBrk="0" hangingPunct="0"/>
            <a:r>
              <a:rPr lang="en-US" sz="1100" i="1" dirty="0" smtClean="0">
                <a:solidFill>
                  <a:prstClr val="black"/>
                </a:solidFill>
              </a:rPr>
              <a:t>Jul. 3, </a:t>
            </a:r>
            <a:r>
              <a:rPr lang="en-US" sz="1100" i="1" dirty="0">
                <a:solidFill>
                  <a:prstClr val="black"/>
                </a:solidFill>
              </a:rPr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27765597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374651" y="71439"/>
            <a:ext cx="8905793" cy="523127"/>
          </a:xfrm>
          <a:prstGeom prst="rect">
            <a:avLst/>
          </a:prstGeom>
        </p:spPr>
        <p:txBody>
          <a:bodyPr wrap="square" lIns="91347" tIns="45674" rIns="91347" bIns="45674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  <a:latin typeface="Calibri"/>
                <a:cs typeface="Calibri"/>
              </a:rPr>
              <a:t>DELIVERY/ADOPTION Detail: Potential Bottlenecks</a:t>
            </a:r>
            <a:endParaRPr lang="en-US" sz="280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807065"/>
              </p:ext>
            </p:extLst>
          </p:nvPr>
        </p:nvGraphicFramePr>
        <p:xfrm>
          <a:off x="399458" y="1260159"/>
          <a:ext cx="11405192" cy="72542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174"/>
                <a:gridCol w="3125017"/>
                <a:gridCol w="5334001"/>
                <a:gridCol w="1437032"/>
                <a:gridCol w="1229968"/>
              </a:tblGrid>
              <a:tr h="457201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</a:rPr>
                        <a:t>Metric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</a:rPr>
                        <a:t>Desk</a:t>
                      </a:r>
                      <a:r>
                        <a:rPr lang="en-US" sz="1500" baseline="0" dirty="0" smtClean="0">
                          <a:solidFill>
                            <a:schemeClr val="tx1"/>
                          </a:solidFill>
                        </a:rPr>
                        <a:t> Review </a:t>
                      </a:r>
                      <a:r>
                        <a:rPr lang="en-US" sz="1500" dirty="0" smtClean="0">
                          <a:solidFill>
                            <a:schemeClr val="tx1"/>
                          </a:solidFill>
                        </a:rPr>
                        <a:t>Research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</a:rPr>
                        <a:t>Data Source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</a:rPr>
                        <a:t>Summary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822961">
                <a:tc rowSpan="5"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Demand</a:t>
                      </a:r>
                      <a:endParaRPr lang="en-US" sz="1600" b="1" dirty="0"/>
                    </a:p>
                  </a:txBody>
                  <a:tcPr marL="91441" marR="91441" vert="vert27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defTabSz="914269">
                        <a:buFont typeface="Arial" pitchFamily="34" charset="0"/>
                        <a:buNone/>
                      </a:pPr>
                      <a:r>
                        <a:rPr lang="en-US" sz="1500" kern="120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End users’ awareness, acceptance, willingness to pay and adherence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171450" marR="0" lvl="1" indent="-171450" algn="l" defTabSz="12178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2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Among pregnant women and recent mothers, w</a:t>
                      </a:r>
                      <a:r>
                        <a:rPr lang="en-US" sz="1200" dirty="0" smtClean="0">
                          <a:latin typeface="Calibri (Body)"/>
                          <a:cs typeface="Calibri (Body)"/>
                        </a:rPr>
                        <a:t>hat are awareness levels of the health condition</a:t>
                      </a: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?</a:t>
                      </a:r>
                    </a:p>
                    <a:p>
                      <a:pPr marL="171450" marR="0" lvl="1" indent="-171450" algn="l" defTabSz="12178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2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 smtClean="0">
                          <a:latin typeface="Calibri (Body)"/>
                          <a:cs typeface="Calibri (Body)"/>
                        </a:rPr>
                        <a:t>How willing</a:t>
                      </a: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 </a:t>
                      </a:r>
                      <a:r>
                        <a:rPr lang="en-US" sz="1200" dirty="0" smtClean="0">
                          <a:latin typeface="Calibri (Body)"/>
                          <a:cs typeface="Calibri (Body)"/>
                        </a:rPr>
                        <a:t>are they</a:t>
                      </a: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 to use and pay for the product?</a:t>
                      </a:r>
                    </a:p>
                    <a:p>
                      <a:pPr marL="171450" marR="0" lvl="1" indent="-171450" algn="l" defTabSz="12178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2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How much value is placed on finishing a full treatment course?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285750" lvl="1" indent="-285750" defTabSz="1217889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SzPct val="120000"/>
                        <a:buFont typeface="Arial"/>
                        <a:buChar char="•"/>
                        <a:defRPr/>
                      </a:pPr>
                      <a:endParaRPr lang="en-US" sz="1200" dirty="0" smtClean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</a:tr>
              <a:tr h="8229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defTabSz="914269">
                        <a:buFont typeface="Arial" pitchFamily="34" charset="0"/>
                        <a:buNone/>
                      </a:pPr>
                      <a:r>
                        <a:rPr lang="en-US" sz="1500" kern="120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Awareness and acceptance of influencers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171450" marR="0" lvl="0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dirty="0" smtClean="0">
                          <a:latin typeface="Calibri (Body)"/>
                          <a:cs typeface="Calibri (Body)"/>
                        </a:rPr>
                        <a:t>What are common views</a:t>
                      </a: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 of the health condition and the product among caretakers and other influential family members?</a:t>
                      </a:r>
                    </a:p>
                    <a:p>
                      <a:pPr marL="171450" marR="0" lvl="0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dirty="0" smtClean="0">
                          <a:latin typeface="Calibri (Body)"/>
                          <a:cs typeface="Calibri (Body)"/>
                        </a:rPr>
                        <a:t>What are common views</a:t>
                      </a: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 of the health condition and product among key opinion leaders?</a:t>
                      </a:r>
                    </a:p>
                    <a:p>
                      <a:pPr marL="171450" marR="0" lvl="0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Are there any cultural norms around the health condition and product?</a:t>
                      </a:r>
                      <a:endParaRPr lang="en-US" sz="1200" dirty="0" smtClean="0">
                        <a:latin typeface="Calibri (Body)"/>
                        <a:cs typeface="Calibri (Body)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</a:tr>
              <a:tr h="5486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2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ea typeface="+mn-ea"/>
                          <a:cs typeface="Calibri (Body)"/>
                        </a:rPr>
                        <a:t>Referral system and practices, including attrition, if applicable</a:t>
                      </a:r>
                    </a:p>
                  </a:txBody>
                  <a:tcPr marL="91441" marR="91441"/>
                </a:tc>
                <a:tc rowSpan="2">
                  <a:txBody>
                    <a:bodyPr/>
                    <a:lstStyle/>
                    <a:p>
                      <a:pPr marL="171450" marR="0" lvl="0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dirty="0" smtClean="0">
                          <a:latin typeface="Calibri (Body)"/>
                          <a:cs typeface="Calibri (Body)"/>
                        </a:rPr>
                        <a:t>Is the current</a:t>
                      </a: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 patient referral system clearly defined? Do providers have supporting job aids, patient forms, or other guidance?</a:t>
                      </a:r>
                    </a:p>
                    <a:p>
                      <a:pPr marL="171450" marR="0" lvl="0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What percent of patient attrition/loss occurs through the referral process?</a:t>
                      </a:r>
                    </a:p>
                    <a:p>
                      <a:pPr marL="171450" marR="0" lvl="0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How does the community-based case management process work?</a:t>
                      </a:r>
                    </a:p>
                    <a:p>
                      <a:pPr marL="171450" marR="0" lvl="0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How would referrals/community care respond to the likely guideline changes?</a:t>
                      </a:r>
                    </a:p>
                  </a:txBody>
                  <a:tcPr marL="91441" marR="91441"/>
                </a:tc>
                <a:tc rowSpan="2"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</a:tr>
              <a:tr h="6705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2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ea typeface="+mn-ea"/>
                          <a:cs typeface="Calibri (Body)"/>
                        </a:rPr>
                        <a:t>Use and clarity of community-based case management</a:t>
                      </a:r>
                    </a:p>
                  </a:txBody>
                  <a:tcPr marL="91441" marR="91441"/>
                </a:tc>
                <a:tc vMerge="1">
                  <a:txBody>
                    <a:bodyPr/>
                    <a:lstStyle/>
                    <a:p>
                      <a:pPr marL="171450" marR="0" lvl="0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</a:tr>
              <a:tr h="6400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2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ea typeface="+mn-ea"/>
                          <a:cs typeface="Calibri (Body)"/>
                        </a:rPr>
                        <a:t>Consistency between de facto practice and national guidelines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171450" marR="0" lvl="0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dirty="0" smtClean="0">
                          <a:latin typeface="Calibri (Body)"/>
                          <a:cs typeface="Calibri (Body)"/>
                        </a:rPr>
                        <a:t>How consistently</a:t>
                      </a: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 does actual practice using the product reflect the national treatment guidelines?</a:t>
                      </a:r>
                    </a:p>
                    <a:p>
                      <a:pPr marL="171450" marR="0" lvl="0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How does this vary by public, for-profit or nonprofit/FBO providers?</a:t>
                      </a:r>
                      <a:endParaRPr lang="en-US" sz="1200" dirty="0">
                        <a:latin typeface="Calibri (Body)"/>
                        <a:cs typeface="Calibri (Body)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</a:tr>
              <a:tr h="457201">
                <a:tc rowSpan="4"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Supply</a:t>
                      </a:r>
                      <a:endParaRPr lang="en-US" sz="1600" b="1" dirty="0"/>
                    </a:p>
                  </a:txBody>
                  <a:tcPr marL="91441" marR="91441" vert="vert27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defTabSz="1217369">
                        <a:buFont typeface="Arial" pitchFamily="34" charset="0"/>
                        <a:buNone/>
                        <a:defRPr/>
                      </a:pPr>
                      <a:r>
                        <a:rPr lang="en-US" sz="1500" kern="120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Permitted level of facility to stock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171450" marR="0" lvl="0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cs typeface="Calibri (Body)"/>
                        </a:rPr>
                        <a:t>What level of HF is permitted to stock the product?</a:t>
                      </a:r>
                    </a:p>
                    <a:p>
                      <a:pPr marL="171450" marR="0" lvl="0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cs typeface="Calibri (Body)"/>
                        </a:rPr>
                        <a:t>How restrictive is this in providing the product to end users?</a:t>
                      </a:r>
                      <a:endParaRPr lang="en-US" sz="1200" dirty="0">
                        <a:latin typeface="Calibri (Body)"/>
                        <a:cs typeface="Calibri (Body)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91441" marR="91441"/>
                </a:tc>
              </a:tr>
              <a:tr h="6400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defTabSz="1217369">
                        <a:buFont typeface="Arial" pitchFamily="34" charset="0"/>
                        <a:buNone/>
                        <a:defRPr/>
                      </a:pPr>
                      <a:r>
                        <a:rPr lang="en-US" sz="1500" kern="120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Permitted level of health care provider to administer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171450" marR="0" lvl="0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cs typeface="Calibri (Body)"/>
                        </a:rPr>
                        <a:t>What provider levels (e.g., doctor, nurse, CHW) are permitted to administer the product?</a:t>
                      </a:r>
                    </a:p>
                    <a:p>
                      <a:pPr marL="171450" marR="0" lvl="0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(Body)"/>
                          <a:cs typeface="Calibri (Body)"/>
                        </a:rPr>
                        <a:t>How restrictive is this in providing the product to end users?</a:t>
                      </a:r>
                      <a:endParaRPr lang="en-US" sz="1200" dirty="0">
                        <a:latin typeface="Calibri (Body)"/>
                        <a:cs typeface="Calibri (Body)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91441" marR="91441"/>
                </a:tc>
              </a:tr>
              <a:tr h="777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defTabSz="1217369">
                        <a:buFont typeface="Arial" pitchFamily="34" charset="0"/>
                        <a:buNone/>
                        <a:defRPr/>
                      </a:pPr>
                      <a:r>
                        <a:rPr lang="en-US" sz="1500" kern="120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Proportion of providers with adequate training (by cadre as applicable)</a:t>
                      </a:r>
                    </a:p>
                  </a:txBody>
                  <a:tcPr marL="91441" marR="91441"/>
                </a:tc>
                <a:tc rowSpan="2">
                  <a:txBody>
                    <a:bodyPr/>
                    <a:lstStyle/>
                    <a:p>
                      <a:pPr marL="171450" marR="0" lvl="1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Among doctors and their associations, w</a:t>
                      </a:r>
                      <a:r>
                        <a:rPr lang="en-US" sz="1200" dirty="0" smtClean="0">
                          <a:latin typeface="Calibri (Body)"/>
                          <a:cs typeface="Calibri (Body)"/>
                        </a:rPr>
                        <a:t>hat are awareness levels of the health condition and the product</a:t>
                      </a: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? How trained and confident are they in administering the product?</a:t>
                      </a:r>
                    </a:p>
                    <a:p>
                      <a:pPr marL="171450" marR="0" lvl="1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What are awareness, training and confidence levels among nurses?</a:t>
                      </a:r>
                    </a:p>
                    <a:p>
                      <a:pPr marL="171450" marR="0" lvl="1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What are awareness, training and confidence levels among CHWs/ midwives?</a:t>
                      </a:r>
                    </a:p>
                    <a:p>
                      <a:pPr marL="171450" marR="0" lvl="1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Is product wastage a concern in administering the product?</a:t>
                      </a:r>
                      <a:endParaRPr lang="en-US" sz="1200" dirty="0" smtClean="0">
                        <a:latin typeface="Calibri (Body)"/>
                        <a:cs typeface="Calibri (Body)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</a:tr>
              <a:tr h="64008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defTabSz="914269">
                        <a:buFont typeface="Arial" pitchFamily="34" charset="0"/>
                        <a:buNone/>
                      </a:pPr>
                      <a:r>
                        <a:rPr lang="en-US" sz="1500" kern="120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Providers’ awareness , acceptance</a:t>
                      </a:r>
                      <a:r>
                        <a:rPr lang="en-US" sz="1500" kern="1200" baseline="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 </a:t>
                      </a:r>
                      <a:r>
                        <a:rPr lang="en-US" sz="1500" kern="1200" dirty="0" smtClean="0">
                          <a:solidFill>
                            <a:prstClr val="black"/>
                          </a:solidFill>
                          <a:latin typeface="Calibri (Body)"/>
                          <a:ea typeface="+mn-ea"/>
                          <a:cs typeface="Calibri (Body)"/>
                        </a:rPr>
                        <a:t>and confidence to administer</a:t>
                      </a:r>
                    </a:p>
                  </a:txBody>
                  <a:tcPr marL="91441" marR="91441"/>
                </a:tc>
                <a:tc vMerge="1">
                  <a:txBody>
                    <a:bodyPr/>
                    <a:lstStyle/>
                    <a:p>
                      <a:pPr marL="171450" marR="0" lvl="1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</a:tr>
              <a:tr h="457201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Other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 marL="91441" marR="91441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12161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dirty="0" smtClean="0">
                          <a:latin typeface="Calibri (Body)"/>
                          <a:cs typeface="Calibri (Body)"/>
                        </a:rPr>
                        <a:t>Are there other</a:t>
                      </a:r>
                      <a:r>
                        <a:rPr lang="en-US" sz="1200" baseline="0" dirty="0" smtClean="0">
                          <a:latin typeface="Calibri (Body)"/>
                          <a:cs typeface="Calibri (Body)"/>
                        </a:rPr>
                        <a:t> factors that greatly impact the service delivery or user adoption of the product?</a:t>
                      </a:r>
                      <a:endParaRPr lang="en-US" sz="1200" dirty="0" smtClean="0">
                        <a:latin typeface="Calibri (Body)"/>
                        <a:cs typeface="Calibri (Body)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91441" marR="91441"/>
                </a:tc>
              </a:tr>
            </a:tbl>
          </a:graphicData>
        </a:graphic>
      </p:graphicFrame>
      <p:sp>
        <p:nvSpPr>
          <p:cNvPr id="31" name="Rounded Rectangle 30"/>
          <p:cNvSpPr/>
          <p:nvPr/>
        </p:nvSpPr>
        <p:spPr bwMode="auto">
          <a:xfrm>
            <a:off x="374658" y="604837"/>
            <a:ext cx="920751" cy="30646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3" tIns="45674" rIns="82213" bIns="45674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856394" eaLnBrk="0" hangingPunct="0">
              <a:spcBef>
                <a:spcPct val="50000"/>
              </a:spcBef>
            </a:pPr>
            <a:r>
              <a:rPr lang="en-US" sz="1200" b="1" dirty="0"/>
              <a:t>Country</a:t>
            </a:r>
          </a:p>
        </p:txBody>
      </p:sp>
      <p:sp>
        <p:nvSpPr>
          <p:cNvPr id="33" name="Rounded Rectangle 32"/>
          <p:cNvSpPr/>
          <p:nvPr/>
        </p:nvSpPr>
        <p:spPr bwMode="auto">
          <a:xfrm>
            <a:off x="1371599" y="596341"/>
            <a:ext cx="1289051" cy="2894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3" tIns="45674" rIns="82213" bIns="45674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856394" eaLnBrk="0" hangingPunct="0"/>
            <a:r>
              <a:rPr lang="en-US" sz="1100" dirty="0">
                <a:solidFill>
                  <a:prstClr val="black"/>
                </a:solidFill>
              </a:rPr>
              <a:t>Country Name</a:t>
            </a:r>
          </a:p>
        </p:txBody>
      </p:sp>
      <p:sp>
        <p:nvSpPr>
          <p:cNvPr id="34" name="Rounded Rectangle 33"/>
          <p:cNvSpPr/>
          <p:nvPr/>
        </p:nvSpPr>
        <p:spPr bwMode="auto">
          <a:xfrm>
            <a:off x="2736850" y="596341"/>
            <a:ext cx="1143000" cy="289425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3" tIns="45674" rIns="82213" bIns="45674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856394" eaLnBrk="0" hangingPunct="0">
              <a:spcBef>
                <a:spcPct val="50000"/>
              </a:spcBef>
            </a:pPr>
            <a:r>
              <a:rPr lang="en-US" sz="1100" b="1" i="1" dirty="0"/>
              <a:t>Last Updated</a:t>
            </a:r>
          </a:p>
        </p:txBody>
      </p:sp>
      <p:sp>
        <p:nvSpPr>
          <p:cNvPr id="25" name="Pentagon 24"/>
          <p:cNvSpPr/>
          <p:nvPr/>
        </p:nvSpPr>
        <p:spPr bwMode="auto">
          <a:xfrm>
            <a:off x="6520320" y="595354"/>
            <a:ext cx="640081" cy="229153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77" tIns="45654" rIns="82177" bIns="45654" numCol="1" rtlCol="0" anchor="ctr" anchorCtr="0" compatLnSpc="1">
            <a:prstTxWarp prst="textNoShape">
              <a:avLst/>
            </a:prstTxWarp>
          </a:bodyPr>
          <a:lstStyle/>
          <a:p>
            <a:pPr algn="ctr" defTabSz="856027" eaLnBrk="0" hangingPunct="0">
              <a:spcBef>
                <a:spcPct val="50000"/>
              </a:spcBef>
            </a:pPr>
            <a:endParaRPr lang="en-US" sz="1500" b="1" dirty="0">
              <a:solidFill>
                <a:prstClr val="white"/>
              </a:solidFill>
            </a:endParaRPr>
          </a:p>
        </p:txBody>
      </p:sp>
      <p:sp>
        <p:nvSpPr>
          <p:cNvPr id="26" name="Pentagon 25"/>
          <p:cNvSpPr/>
          <p:nvPr/>
        </p:nvSpPr>
        <p:spPr bwMode="auto">
          <a:xfrm>
            <a:off x="5838472" y="594851"/>
            <a:ext cx="640081" cy="229669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77" tIns="45654" rIns="82177" bIns="45654" numCol="1" rtlCol="0" anchor="ctr" anchorCtr="0" compatLnSpc="1">
            <a:prstTxWarp prst="textNoShape">
              <a:avLst/>
            </a:prstTxWarp>
          </a:bodyPr>
          <a:lstStyle/>
          <a:p>
            <a:pPr algn="ctr" defTabSz="856027" eaLnBrk="0" hangingPunct="0">
              <a:spcBef>
                <a:spcPct val="50000"/>
              </a:spcBef>
            </a:pPr>
            <a:endParaRPr lang="en-US" sz="1500" b="1" dirty="0">
              <a:solidFill>
                <a:prstClr val="white"/>
              </a:solidFill>
            </a:endParaRPr>
          </a:p>
        </p:txBody>
      </p:sp>
      <p:sp>
        <p:nvSpPr>
          <p:cNvPr id="27" name="Pentagon 26"/>
          <p:cNvSpPr/>
          <p:nvPr/>
        </p:nvSpPr>
        <p:spPr bwMode="auto">
          <a:xfrm>
            <a:off x="7202169" y="595354"/>
            <a:ext cx="640081" cy="229153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77" tIns="45654" rIns="82177" bIns="45654" numCol="1" rtlCol="0" anchor="ctr" anchorCtr="0" compatLnSpc="1">
            <a:prstTxWarp prst="textNoShape">
              <a:avLst/>
            </a:prstTxWarp>
          </a:bodyPr>
          <a:lstStyle/>
          <a:p>
            <a:pPr algn="ctr" defTabSz="856027" eaLnBrk="0" hangingPunct="0">
              <a:spcBef>
                <a:spcPct val="50000"/>
              </a:spcBef>
            </a:pPr>
            <a:endParaRPr lang="en-US" sz="1500" b="1" dirty="0">
              <a:solidFill>
                <a:prstClr val="white"/>
              </a:solidFill>
            </a:endParaRPr>
          </a:p>
        </p:txBody>
      </p:sp>
      <p:sp>
        <p:nvSpPr>
          <p:cNvPr id="28" name="Pentagon 27"/>
          <p:cNvSpPr/>
          <p:nvPr/>
        </p:nvSpPr>
        <p:spPr bwMode="auto">
          <a:xfrm>
            <a:off x="5156625" y="598913"/>
            <a:ext cx="640081" cy="234523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77" tIns="45654" rIns="82177" bIns="45654" numCol="1" rtlCol="0" anchor="ctr" anchorCtr="0" compatLnSpc="1">
            <a:prstTxWarp prst="textNoShape">
              <a:avLst/>
            </a:prstTxWarp>
          </a:bodyPr>
          <a:lstStyle/>
          <a:p>
            <a:pPr algn="ctr" defTabSz="856027" eaLnBrk="0" hangingPunct="0">
              <a:spcBef>
                <a:spcPct val="50000"/>
              </a:spcBef>
            </a:pPr>
            <a:endParaRPr lang="en-US" sz="1500" b="1" dirty="0">
              <a:solidFill>
                <a:prstClr val="white"/>
              </a:solidFill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3733801" y="596341"/>
            <a:ext cx="1289051" cy="289425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3" tIns="45674" rIns="82213" bIns="45674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856394" eaLnBrk="0" hangingPunct="0"/>
            <a:r>
              <a:rPr lang="en-US" sz="1100" i="1" dirty="0" smtClean="0">
                <a:solidFill>
                  <a:prstClr val="black"/>
                </a:solidFill>
              </a:rPr>
              <a:t>Jul. 3, </a:t>
            </a:r>
            <a:r>
              <a:rPr lang="en-US" sz="1100" i="1" dirty="0">
                <a:solidFill>
                  <a:prstClr val="black"/>
                </a:solidFill>
              </a:rPr>
              <a:t>2014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2016125" y="8469162"/>
            <a:ext cx="6207126" cy="593877"/>
            <a:chOff x="2016125" y="8469160"/>
            <a:chExt cx="6207126" cy="593877"/>
          </a:xfrm>
        </p:grpSpPr>
        <p:sp>
          <p:nvSpPr>
            <p:cNvPr id="36" name="Rectangle 35"/>
            <p:cNvSpPr/>
            <p:nvPr/>
          </p:nvSpPr>
          <p:spPr>
            <a:xfrm>
              <a:off x="2016125" y="8537611"/>
              <a:ext cx="6207126" cy="525426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lIns="91400" tIns="45700" rIns="91400" bIns="45700">
              <a:noAutofit/>
            </a:bodyPr>
            <a:lstStyle/>
            <a:p>
              <a:pPr algn="ctr" defTabSz="913356"/>
              <a:endParaRPr lang="en-US" sz="1200" b="1" u="sng" dirty="0">
                <a:latin typeface="Calibri"/>
                <a:cs typeface="Calibri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189943" y="8745388"/>
              <a:ext cx="871603" cy="276999"/>
            </a:xfrm>
            <a:prstGeom prst="rect">
              <a:avLst/>
            </a:prstGeom>
            <a:solidFill>
              <a:srgbClr val="008000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>
                  <a:latin typeface="Calibri"/>
                  <a:cs typeface="Calibri"/>
                </a:rPr>
                <a:t>Advantage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335155" y="8745388"/>
              <a:ext cx="671979" cy="27699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>
                  <a:latin typeface="Calibri"/>
                  <a:cs typeface="Calibri"/>
                </a:rPr>
                <a:t>Neutral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279104" y="8745388"/>
              <a:ext cx="810739" cy="276999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>
                  <a:latin typeface="Calibri"/>
                  <a:cs typeface="Calibri"/>
                </a:rPr>
                <a:t>Challenge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116731" y="8745388"/>
              <a:ext cx="804126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>
                  <a:latin typeface="Calibri"/>
                  <a:cs typeface="Calibri"/>
                </a:rPr>
                <a:t>Unknown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436553" y="8745388"/>
              <a:ext cx="1351652" cy="276999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Calibri"/>
                  <a:cs typeface="Calibri"/>
                </a:rPr>
                <a:t>Critical Bottleneck</a:t>
              </a: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943726" y="8469160"/>
              <a:ext cx="235192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3356"/>
              <a:r>
                <a:rPr lang="en-US" sz="1200" b="1" u="sng" dirty="0">
                  <a:latin typeface="Calibri"/>
                  <a:cs typeface="Calibri"/>
                </a:rPr>
                <a:t>LEGEND for Summary Assessment</a:t>
              </a:r>
            </a:p>
          </p:txBody>
        </p:sp>
      </p:grpSp>
      <p:sp>
        <p:nvSpPr>
          <p:cNvPr id="24" name="Slide Number Placeholder 11"/>
          <p:cNvSpPr txBox="1">
            <a:spLocks/>
          </p:cNvSpPr>
          <p:nvPr/>
        </p:nvSpPr>
        <p:spPr>
          <a:xfrm>
            <a:off x="8949028" y="8648709"/>
            <a:ext cx="2841625" cy="485775"/>
          </a:xfrm>
          <a:prstGeom prst="rect">
            <a:avLst/>
          </a:prstGeom>
        </p:spPr>
        <p:txBody>
          <a:bodyPr vert="horz" lIns="91267" tIns="45634" rIns="91267" bIns="45634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1pPr>
            <a:lvl2pPr marL="456615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2pPr>
            <a:lvl3pPr marL="913228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3pPr>
            <a:lvl4pPr marL="1369838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4pPr>
            <a:lvl5pPr marL="1826453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5pPr>
            <a:lvl6pPr marL="2283066" algn="l" defTabSz="913228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6pPr>
            <a:lvl7pPr marL="2739679" algn="l" defTabSz="913228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7pPr>
            <a:lvl8pPr marL="3196293" algn="l" defTabSz="913228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8pPr>
            <a:lvl9pPr marL="3652908" algn="l" defTabSz="913228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9pPr>
          </a:lstStyle>
          <a:p>
            <a:fld id="{A60D205E-C960-4C19-944F-7F299D417638}" type="slidenum">
              <a:rPr lang="en-US" smtClean="0">
                <a:solidFill>
                  <a:srgbClr val="000000"/>
                </a:solidFill>
              </a:rPr>
              <a:pPr/>
              <a:t>5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5384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98892" y="4245614"/>
            <a:ext cx="1043002" cy="415366"/>
          </a:xfrm>
          <a:prstGeom prst="rect">
            <a:avLst/>
          </a:prstGeom>
          <a:noFill/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121668" tIns="60836" rIns="121668" bIns="60836" rtlCol="0" anchor="ctr">
            <a:spAutoFit/>
          </a:bodyPr>
          <a:lstStyle/>
          <a:p>
            <a:pPr algn="r" eaLnBrk="0" hangingPunct="0"/>
            <a:r>
              <a:rPr lang="en-GB" sz="1900" b="1" kern="0" dirty="0">
                <a:solidFill>
                  <a:srgbClr val="000000"/>
                </a:solidFill>
                <a:latin typeface="Calibri"/>
                <a:cs typeface="Calibri"/>
              </a:rPr>
              <a:t>Impact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8892" y="2065109"/>
            <a:ext cx="1043002" cy="415366"/>
          </a:xfrm>
          <a:prstGeom prst="rect">
            <a:avLst/>
          </a:prstGeom>
          <a:noFill/>
        </p:spPr>
        <p:txBody>
          <a:bodyPr wrap="square" lIns="121668" tIns="60836" rIns="121668" bIns="60836" rtlCol="0">
            <a:spAutoFit/>
          </a:bodyPr>
          <a:lstStyle/>
          <a:p>
            <a:pPr algn="r"/>
            <a:r>
              <a:rPr lang="en-GB" sz="1900" b="1" dirty="0">
                <a:solidFill>
                  <a:srgbClr val="008000"/>
                </a:solidFill>
                <a:latin typeface="Calibri"/>
                <a:cs typeface="Calibri"/>
              </a:rPr>
              <a:t>High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86166" y="6890368"/>
            <a:ext cx="1179497" cy="415366"/>
          </a:xfrm>
          <a:prstGeom prst="rect">
            <a:avLst/>
          </a:prstGeom>
          <a:noFill/>
        </p:spPr>
        <p:txBody>
          <a:bodyPr wrap="square" lIns="121668" tIns="60836" rIns="121668" bIns="60836" rtlCol="0">
            <a:spAutoFit/>
          </a:bodyPr>
          <a:lstStyle/>
          <a:p>
            <a:r>
              <a:rPr lang="en-GB" sz="1900" b="1" dirty="0">
                <a:solidFill>
                  <a:srgbClr val="C00000"/>
                </a:solidFill>
                <a:latin typeface="Calibri"/>
                <a:cs typeface="Calibri"/>
              </a:rPr>
              <a:t>Low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21291" y="6890368"/>
            <a:ext cx="970613" cy="415366"/>
          </a:xfrm>
          <a:prstGeom prst="rect">
            <a:avLst/>
          </a:prstGeom>
          <a:noFill/>
        </p:spPr>
        <p:txBody>
          <a:bodyPr wrap="square" lIns="121668" tIns="60836" rIns="121668" bIns="60836" rtlCol="0">
            <a:spAutoFit/>
          </a:bodyPr>
          <a:lstStyle/>
          <a:p>
            <a:pPr algn="r"/>
            <a:r>
              <a:rPr lang="en-GB" sz="1900" b="1" dirty="0">
                <a:solidFill>
                  <a:srgbClr val="008000"/>
                </a:solidFill>
                <a:latin typeface="Calibri"/>
                <a:cs typeface="Calibri"/>
              </a:rPr>
              <a:t>High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1186157" y="2065110"/>
            <a:ext cx="3039232" cy="23881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9498" tIns="48669" rIns="109498" bIns="486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GB" sz="1900" b="1" kern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186157" y="4453296"/>
            <a:ext cx="3039232" cy="23881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9498" tIns="48669" rIns="109498" bIns="486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GB" sz="1900" b="1" kern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225390" y="2065110"/>
            <a:ext cx="3044824" cy="23881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>
                <a:lumMod val="65000"/>
              </a:schemeClr>
            </a:solidFill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9498" tIns="48669" rIns="109498" bIns="486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GB" sz="1900" b="1" kern="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225390" y="4455930"/>
            <a:ext cx="3044825" cy="23881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9498" tIns="48669" rIns="109498" bIns="486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GB" sz="1900" b="1" kern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44" name="Oval 43"/>
          <p:cNvSpPr/>
          <p:nvPr/>
        </p:nvSpPr>
        <p:spPr bwMode="auto">
          <a:xfrm>
            <a:off x="1356828" y="5857795"/>
            <a:ext cx="846631" cy="75618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9498" tIns="60836" rIns="109498" bIns="60836" numCol="1" rtlCol="0" anchor="ctr" anchorCtr="0" compatLnSpc="1">
            <a:prstTxWarp prst="textNoShape">
              <a:avLst/>
            </a:prstTxWarp>
          </a:bodyPr>
          <a:lstStyle/>
          <a:p>
            <a:pPr algn="ctr" defTabSz="1140469" eaLnBrk="0" hangingPunct="0">
              <a:spcBef>
                <a:spcPct val="50000"/>
              </a:spcBef>
            </a:pPr>
            <a:r>
              <a:rPr lang="en-US" sz="1900" b="1" dirty="0">
                <a:solidFill>
                  <a:prstClr val="black"/>
                </a:solidFill>
                <a:latin typeface="Calibri"/>
                <a:cs typeface="Calibri"/>
              </a:rPr>
              <a:t>H</a:t>
            </a:r>
          </a:p>
        </p:txBody>
      </p:sp>
      <p:sp>
        <p:nvSpPr>
          <p:cNvPr id="45" name="Oval 44"/>
          <p:cNvSpPr/>
          <p:nvPr/>
        </p:nvSpPr>
        <p:spPr bwMode="auto">
          <a:xfrm>
            <a:off x="5582652" y="3475330"/>
            <a:ext cx="608965" cy="60896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9498" tIns="60836" rIns="109498" bIns="60836" numCol="1" rtlCol="0" anchor="ctr" anchorCtr="0" compatLnSpc="1">
            <a:prstTxWarp prst="textNoShape">
              <a:avLst/>
            </a:prstTxWarp>
          </a:bodyPr>
          <a:lstStyle/>
          <a:p>
            <a:pPr algn="ctr" defTabSz="1140469" eaLnBrk="0" hangingPunct="0">
              <a:spcBef>
                <a:spcPct val="50000"/>
              </a:spcBef>
            </a:pPr>
            <a:r>
              <a:rPr lang="en-US" sz="1900" b="1" dirty="0">
                <a:solidFill>
                  <a:prstClr val="black"/>
                </a:solidFill>
                <a:latin typeface="Calibri"/>
                <a:cs typeface="Calibri"/>
              </a:rPr>
              <a:t>D</a:t>
            </a:r>
          </a:p>
        </p:txBody>
      </p:sp>
      <p:sp>
        <p:nvSpPr>
          <p:cNvPr id="47" name="Oval 46"/>
          <p:cNvSpPr/>
          <p:nvPr/>
        </p:nvSpPr>
        <p:spPr bwMode="auto">
          <a:xfrm>
            <a:off x="4827547" y="2272791"/>
            <a:ext cx="450621" cy="51160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9498" tIns="60836" rIns="109498" bIns="60836" numCol="1" rtlCol="0" anchor="ctr" anchorCtr="0" compatLnSpc="1">
            <a:prstTxWarp prst="textNoShape">
              <a:avLst/>
            </a:prstTxWarp>
          </a:bodyPr>
          <a:lstStyle/>
          <a:p>
            <a:pPr algn="ctr" defTabSz="1140469" eaLnBrk="0" hangingPunct="0">
              <a:spcBef>
                <a:spcPct val="50000"/>
              </a:spcBef>
            </a:pPr>
            <a:r>
              <a:rPr lang="en-US" sz="1900" b="1" dirty="0">
                <a:solidFill>
                  <a:prstClr val="black"/>
                </a:solidFill>
                <a:latin typeface="Calibri"/>
                <a:cs typeface="Calibri"/>
              </a:rPr>
              <a:t>B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74651" y="231132"/>
            <a:ext cx="8229599" cy="953919"/>
          </a:xfrm>
          <a:prstGeom prst="rect">
            <a:avLst/>
          </a:prstGeom>
        </p:spPr>
        <p:txBody>
          <a:bodyPr wrap="square" lIns="91254" tIns="45627" rIns="91254" bIns="45627">
            <a:spAutoFit/>
          </a:bodyPr>
          <a:lstStyle/>
          <a:p>
            <a:r>
              <a:rPr lang="en-US" sz="2800" dirty="0">
                <a:latin typeface="Calibri"/>
                <a:cs typeface="Calibri"/>
              </a:rPr>
              <a:t>Prioritization table can help articulate rationale for </a:t>
            </a:r>
            <a:r>
              <a:rPr lang="en-US" sz="2800" dirty="0" smtClean="0">
                <a:latin typeface="Calibri"/>
                <a:cs typeface="Calibri"/>
              </a:rPr>
              <a:t>addressing identified </a:t>
            </a:r>
            <a:r>
              <a:rPr lang="en-US" sz="2800" dirty="0">
                <a:latin typeface="Calibri"/>
                <a:cs typeface="Calibri"/>
              </a:rPr>
              <a:t>bottlenecks</a:t>
            </a:r>
            <a:endParaRPr lang="en-US" sz="280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1186156" y="1364936"/>
            <a:ext cx="0" cy="5476557"/>
          </a:xfrm>
          <a:prstGeom prst="straightConnector1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Rectangle 24"/>
          <p:cNvSpPr/>
          <p:nvPr/>
        </p:nvSpPr>
        <p:spPr bwMode="auto">
          <a:xfrm>
            <a:off x="3604099" y="6887659"/>
            <a:ext cx="1418753" cy="415366"/>
          </a:xfrm>
          <a:prstGeom prst="rect">
            <a:avLst/>
          </a:prstGeom>
          <a:noFill/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121668" tIns="60836" rIns="121668" bIns="60836" rtlCol="0" anchor="ctr">
            <a:spAutoFit/>
          </a:bodyPr>
          <a:lstStyle/>
          <a:p>
            <a:pPr algn="ctr" eaLnBrk="0" hangingPunct="0"/>
            <a:r>
              <a:rPr lang="en-GB" sz="1900" b="1" kern="0" dirty="0">
                <a:solidFill>
                  <a:srgbClr val="000000"/>
                </a:solidFill>
                <a:latin typeface="Calibri"/>
                <a:cs typeface="Calibri"/>
              </a:rPr>
              <a:t>Feasibility</a:t>
            </a: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1186158" y="6841483"/>
            <a:ext cx="6579893" cy="0"/>
          </a:xfrm>
          <a:prstGeom prst="straightConnector1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-37594" y="6409652"/>
            <a:ext cx="1179497" cy="415366"/>
          </a:xfrm>
          <a:prstGeom prst="rect">
            <a:avLst/>
          </a:prstGeom>
          <a:noFill/>
        </p:spPr>
        <p:txBody>
          <a:bodyPr wrap="square" lIns="121668" tIns="60836" rIns="121668" bIns="60836" rtlCol="0">
            <a:spAutoFit/>
          </a:bodyPr>
          <a:lstStyle/>
          <a:p>
            <a:pPr algn="r"/>
            <a:r>
              <a:rPr lang="en-GB" sz="1900" b="1" dirty="0">
                <a:solidFill>
                  <a:srgbClr val="C00000"/>
                </a:solidFill>
                <a:latin typeface="Calibri"/>
                <a:cs typeface="Calibri"/>
              </a:rPr>
              <a:t>Low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5782405" y="4033837"/>
            <a:ext cx="608965" cy="60896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9498" tIns="60836" rIns="109498" bIns="60836" numCol="1" rtlCol="0" anchor="ctr" anchorCtr="0" compatLnSpc="1">
            <a:prstTxWarp prst="textNoShape">
              <a:avLst/>
            </a:prstTxWarp>
          </a:bodyPr>
          <a:lstStyle/>
          <a:p>
            <a:pPr algn="ctr" defTabSz="1140469" eaLnBrk="0" hangingPunct="0">
              <a:spcBef>
                <a:spcPct val="50000"/>
              </a:spcBef>
            </a:pPr>
            <a:r>
              <a:rPr lang="en-US" sz="1900" b="1" dirty="0">
                <a:solidFill>
                  <a:prstClr val="black"/>
                </a:solidFill>
                <a:latin typeface="Calibri"/>
                <a:cs typeface="Calibri"/>
              </a:rPr>
              <a:t>F</a:t>
            </a:r>
          </a:p>
        </p:txBody>
      </p:sp>
      <p:sp>
        <p:nvSpPr>
          <p:cNvPr id="22" name="Oval 21"/>
          <p:cNvSpPr/>
          <p:nvPr/>
        </p:nvSpPr>
        <p:spPr bwMode="auto">
          <a:xfrm>
            <a:off x="4040007" y="2170568"/>
            <a:ext cx="608965" cy="60896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9498" tIns="60836" rIns="109498" bIns="60836" numCol="1" rtlCol="0" anchor="ctr" anchorCtr="0" compatLnSpc="1">
            <a:prstTxWarp prst="textNoShape">
              <a:avLst/>
            </a:prstTxWarp>
          </a:bodyPr>
          <a:lstStyle/>
          <a:p>
            <a:pPr algn="ctr" defTabSz="1140469" eaLnBrk="0" hangingPunct="0">
              <a:spcBef>
                <a:spcPct val="50000"/>
              </a:spcBef>
            </a:pPr>
            <a:r>
              <a:rPr lang="en-US" sz="1900" b="1" dirty="0">
                <a:solidFill>
                  <a:prstClr val="black"/>
                </a:solidFill>
                <a:latin typeface="Calibri"/>
                <a:cs typeface="Calibri"/>
              </a:rPr>
              <a:t>C</a:t>
            </a:r>
          </a:p>
        </p:txBody>
      </p:sp>
      <p:sp>
        <p:nvSpPr>
          <p:cNvPr id="23" name="Oval 22"/>
          <p:cNvSpPr/>
          <p:nvPr/>
        </p:nvSpPr>
        <p:spPr bwMode="auto">
          <a:xfrm>
            <a:off x="6698578" y="4032668"/>
            <a:ext cx="377296" cy="38906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9498" tIns="60836" rIns="109498" bIns="60836" numCol="1" rtlCol="0" anchor="ctr" anchorCtr="0" compatLnSpc="1">
            <a:prstTxWarp prst="textNoShape">
              <a:avLst/>
            </a:prstTxWarp>
          </a:bodyPr>
          <a:lstStyle/>
          <a:p>
            <a:pPr algn="ctr" defTabSz="1140469" eaLnBrk="0" hangingPunct="0">
              <a:spcBef>
                <a:spcPct val="50000"/>
              </a:spcBef>
            </a:pPr>
            <a:r>
              <a:rPr lang="en-US" sz="1900" b="1" dirty="0">
                <a:latin typeface="Calibri"/>
                <a:cs typeface="Calibri"/>
              </a:rPr>
              <a:t>I</a:t>
            </a:r>
          </a:p>
        </p:txBody>
      </p:sp>
      <p:sp>
        <p:nvSpPr>
          <p:cNvPr id="26" name="Oval 25"/>
          <p:cNvSpPr/>
          <p:nvPr/>
        </p:nvSpPr>
        <p:spPr bwMode="auto">
          <a:xfrm>
            <a:off x="3868723" y="4792549"/>
            <a:ext cx="965630" cy="8548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9498" tIns="60836" rIns="109498" bIns="60836" numCol="1" rtlCol="0" anchor="ctr" anchorCtr="0" compatLnSpc="1">
            <a:prstTxWarp prst="textNoShape">
              <a:avLst/>
            </a:prstTxWarp>
          </a:bodyPr>
          <a:lstStyle/>
          <a:p>
            <a:pPr algn="ctr" defTabSz="1140469" eaLnBrk="0" hangingPunct="0">
              <a:spcBef>
                <a:spcPct val="50000"/>
              </a:spcBef>
            </a:pPr>
            <a:r>
              <a:rPr lang="en-US" sz="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K</a:t>
            </a:r>
          </a:p>
        </p:txBody>
      </p:sp>
      <p:sp>
        <p:nvSpPr>
          <p:cNvPr id="31" name="Oval 30"/>
          <p:cNvSpPr/>
          <p:nvPr/>
        </p:nvSpPr>
        <p:spPr bwMode="auto">
          <a:xfrm>
            <a:off x="2061181" y="3577272"/>
            <a:ext cx="1132879" cy="91078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9498" tIns="60836" rIns="109498" bIns="60836" numCol="1" rtlCol="0" anchor="ctr" anchorCtr="0" compatLnSpc="1">
            <a:prstTxWarp prst="textNoShape">
              <a:avLst/>
            </a:prstTxWarp>
          </a:bodyPr>
          <a:lstStyle/>
          <a:p>
            <a:pPr algn="ctr" defTabSz="1140469" eaLnBrk="0" hangingPunct="0">
              <a:spcBef>
                <a:spcPct val="50000"/>
              </a:spcBef>
            </a:pPr>
            <a:r>
              <a:rPr lang="en-US" sz="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L</a:t>
            </a:r>
          </a:p>
        </p:txBody>
      </p:sp>
      <p:sp>
        <p:nvSpPr>
          <p:cNvPr id="32" name="Oval 31"/>
          <p:cNvSpPr/>
          <p:nvPr/>
        </p:nvSpPr>
        <p:spPr bwMode="auto">
          <a:xfrm>
            <a:off x="4973687" y="4792542"/>
            <a:ext cx="608965" cy="60896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9498" tIns="60836" rIns="109498" bIns="60836" numCol="1" rtlCol="0" anchor="ctr" anchorCtr="0" compatLnSpc="1">
            <a:prstTxWarp prst="textNoShape">
              <a:avLst/>
            </a:prstTxWarp>
          </a:bodyPr>
          <a:lstStyle/>
          <a:p>
            <a:pPr algn="ctr" defTabSz="1140469" eaLnBrk="0" hangingPunct="0">
              <a:spcBef>
                <a:spcPct val="50000"/>
              </a:spcBef>
            </a:pPr>
            <a:r>
              <a:rPr lang="en-US" sz="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J</a:t>
            </a:r>
          </a:p>
        </p:txBody>
      </p:sp>
      <p:sp>
        <p:nvSpPr>
          <p:cNvPr id="2" name="Rectangle 1"/>
          <p:cNvSpPr/>
          <p:nvPr/>
        </p:nvSpPr>
        <p:spPr>
          <a:xfrm>
            <a:off x="4724214" y="5299609"/>
            <a:ext cx="2047177" cy="707753"/>
          </a:xfrm>
          <a:prstGeom prst="rect">
            <a:avLst/>
          </a:prstGeom>
        </p:spPr>
        <p:txBody>
          <a:bodyPr wrap="square" lIns="121668" tIns="60836" rIns="121668" bIns="60836">
            <a:spAutoFit/>
          </a:bodyPr>
          <a:lstStyle/>
          <a:p>
            <a:pPr algn="ctr" eaLnBrk="0" hangingPunct="0"/>
            <a:r>
              <a:rPr lang="en-GB" sz="1900" b="1" kern="0" dirty="0">
                <a:solidFill>
                  <a:srgbClr val="000000"/>
                </a:solidFill>
                <a:latin typeface="Calibri"/>
                <a:cs typeface="Calibri"/>
              </a:rPr>
              <a:t>Incremental </a:t>
            </a:r>
          </a:p>
          <a:p>
            <a:pPr algn="ctr" eaLnBrk="0" hangingPunct="0"/>
            <a:r>
              <a:rPr lang="en-GB" sz="1900" b="1" kern="0" dirty="0">
                <a:solidFill>
                  <a:srgbClr val="000000"/>
                </a:solidFill>
                <a:latin typeface="Calibri"/>
                <a:cs typeface="Calibri"/>
              </a:rPr>
              <a:t>Improvements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724214" y="3054235"/>
            <a:ext cx="2047177" cy="415366"/>
          </a:xfrm>
          <a:prstGeom prst="rect">
            <a:avLst/>
          </a:prstGeom>
        </p:spPr>
        <p:txBody>
          <a:bodyPr wrap="square" lIns="121668" tIns="60836" rIns="121668" bIns="60836">
            <a:spAutoFit/>
          </a:bodyPr>
          <a:lstStyle/>
          <a:p>
            <a:pPr algn="ctr" eaLnBrk="0" hangingPunct="0"/>
            <a:r>
              <a:rPr lang="en-GB" sz="1900" b="1" kern="0" dirty="0">
                <a:solidFill>
                  <a:srgbClr val="000000"/>
                </a:solidFill>
                <a:latin typeface="Calibri"/>
                <a:cs typeface="Calibri"/>
              </a:rPr>
              <a:t>Quick Wins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682183" y="5442422"/>
            <a:ext cx="2047177" cy="415366"/>
          </a:xfrm>
          <a:prstGeom prst="rect">
            <a:avLst/>
          </a:prstGeom>
        </p:spPr>
        <p:txBody>
          <a:bodyPr wrap="square" lIns="121668" tIns="60836" rIns="121668" bIns="60836">
            <a:spAutoFit/>
          </a:bodyPr>
          <a:lstStyle/>
          <a:p>
            <a:pPr algn="ctr" eaLnBrk="0" hangingPunct="0"/>
            <a:r>
              <a:rPr lang="en-GB" sz="1900" b="1" kern="0" dirty="0">
                <a:solidFill>
                  <a:srgbClr val="000000"/>
                </a:solidFill>
                <a:latin typeface="Calibri"/>
                <a:cs typeface="Calibri"/>
              </a:rPr>
              <a:t>Low Priorities 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542833" y="2910752"/>
            <a:ext cx="2325899" cy="707753"/>
          </a:xfrm>
          <a:prstGeom prst="rect">
            <a:avLst/>
          </a:prstGeom>
        </p:spPr>
        <p:txBody>
          <a:bodyPr wrap="square" lIns="121668" tIns="60836" rIns="121668" bIns="60836">
            <a:spAutoFit/>
          </a:bodyPr>
          <a:lstStyle/>
          <a:p>
            <a:pPr algn="ctr" eaLnBrk="0" hangingPunct="0"/>
            <a:r>
              <a:rPr lang="en-GB" sz="1900" b="1" kern="0" dirty="0">
                <a:solidFill>
                  <a:srgbClr val="000000"/>
                </a:solidFill>
                <a:latin typeface="Calibri"/>
                <a:cs typeface="Calibri"/>
              </a:rPr>
              <a:t>Investments for</a:t>
            </a:r>
          </a:p>
          <a:p>
            <a:pPr algn="ctr" eaLnBrk="0" hangingPunct="0"/>
            <a:r>
              <a:rPr lang="en-GB" sz="1900" b="1" kern="0" dirty="0">
                <a:solidFill>
                  <a:srgbClr val="000000"/>
                </a:solidFill>
                <a:latin typeface="Calibri"/>
                <a:cs typeface="Calibri"/>
              </a:rPr>
              <a:t>the Future</a:t>
            </a:r>
          </a:p>
        </p:txBody>
      </p:sp>
      <p:sp>
        <p:nvSpPr>
          <p:cNvPr id="37" name="Oval 36"/>
          <p:cNvSpPr/>
          <p:nvPr/>
        </p:nvSpPr>
        <p:spPr bwMode="auto">
          <a:xfrm>
            <a:off x="6466907" y="3275885"/>
            <a:ext cx="608965" cy="60896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9498" tIns="60836" rIns="109498" bIns="60836" numCol="1" rtlCol="0" anchor="ctr" anchorCtr="0" compatLnSpc="1">
            <a:prstTxWarp prst="textNoShape">
              <a:avLst/>
            </a:prstTxWarp>
          </a:bodyPr>
          <a:lstStyle/>
          <a:p>
            <a:pPr algn="ctr" defTabSz="1140469" eaLnBrk="0" hangingPunct="0">
              <a:spcBef>
                <a:spcPct val="50000"/>
              </a:spcBef>
            </a:pPr>
            <a:r>
              <a:rPr lang="en-US" sz="1900" b="1" dirty="0">
                <a:solidFill>
                  <a:prstClr val="black"/>
                </a:solidFill>
                <a:latin typeface="Calibri"/>
                <a:cs typeface="Calibri"/>
              </a:rPr>
              <a:t>E</a:t>
            </a:r>
          </a:p>
        </p:txBody>
      </p:sp>
      <p:sp>
        <p:nvSpPr>
          <p:cNvPr id="46" name="Oval 45"/>
          <p:cNvSpPr/>
          <p:nvPr/>
        </p:nvSpPr>
        <p:spPr bwMode="auto">
          <a:xfrm>
            <a:off x="6321284" y="2586046"/>
            <a:ext cx="754590" cy="7619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9498" tIns="60836" rIns="109498" bIns="60836" numCol="1" rtlCol="0" anchor="ctr" anchorCtr="0" compatLnSpc="1">
            <a:prstTxWarp prst="textNoShape">
              <a:avLst/>
            </a:prstTxWarp>
          </a:bodyPr>
          <a:lstStyle/>
          <a:p>
            <a:pPr algn="ctr" defTabSz="1140469" eaLnBrk="0" hangingPunct="0">
              <a:spcBef>
                <a:spcPct val="50000"/>
              </a:spcBef>
            </a:pPr>
            <a:r>
              <a:rPr lang="en-US" sz="1900" b="1" dirty="0">
                <a:solidFill>
                  <a:prstClr val="black"/>
                </a:solidFill>
                <a:latin typeface="Calibri"/>
                <a:cs typeface="Calibri"/>
              </a:rPr>
              <a:t>A</a:t>
            </a:r>
          </a:p>
        </p:txBody>
      </p:sp>
      <p:sp>
        <p:nvSpPr>
          <p:cNvPr id="39" name="Oval 38"/>
          <p:cNvSpPr/>
          <p:nvPr/>
        </p:nvSpPr>
        <p:spPr bwMode="auto">
          <a:xfrm>
            <a:off x="4184650" y="2813879"/>
            <a:ext cx="923562" cy="91515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9498" tIns="60836" rIns="109498" bIns="60836" numCol="1" rtlCol="0" anchor="ctr" anchorCtr="0" compatLnSpc="1">
            <a:prstTxWarp prst="textNoShape">
              <a:avLst/>
            </a:prstTxWarp>
          </a:bodyPr>
          <a:lstStyle/>
          <a:p>
            <a:pPr algn="ctr" defTabSz="1140469" eaLnBrk="0" hangingPunct="0">
              <a:spcBef>
                <a:spcPct val="50000"/>
              </a:spcBef>
            </a:pPr>
            <a:r>
              <a:rPr lang="en-US" sz="1900" b="1" dirty="0">
                <a:solidFill>
                  <a:prstClr val="black"/>
                </a:solidFill>
                <a:latin typeface="Calibri"/>
                <a:cs typeface="Calibri"/>
              </a:rPr>
              <a:t>G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746789" y="909637"/>
            <a:ext cx="3981661" cy="6770835"/>
          </a:xfrm>
          <a:prstGeom prst="rect">
            <a:avLst/>
          </a:prstGeom>
          <a:noFill/>
        </p:spPr>
        <p:txBody>
          <a:bodyPr wrap="square" lIns="121668" tIns="60836" rIns="121668" bIns="60836" rtlCol="0">
            <a:spAutoFit/>
          </a:bodyPr>
          <a:lstStyle/>
          <a:p>
            <a:pPr marL="380210" indent="-380210">
              <a:buFont typeface="Arial" panose="020B0604020202020204" pitchFamily="34" charset="0"/>
              <a:buChar char="•"/>
            </a:pP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380210" indent="-380210">
              <a:buFont typeface="Calibri" panose="020F0502020204030204" pitchFamily="34" charset="0"/>
              <a:buChar char="—"/>
            </a:pPr>
            <a:r>
              <a:rPr lang="en-US" sz="1800" i="1" dirty="0">
                <a:solidFill>
                  <a:prstClr val="black"/>
                </a:solidFill>
                <a:latin typeface="Calibri"/>
              </a:rPr>
              <a:t>Impact </a:t>
            </a:r>
            <a:endParaRPr lang="en-US" sz="1800" i="1" dirty="0" smtClean="0">
              <a:solidFill>
                <a:prstClr val="black"/>
              </a:solidFill>
              <a:latin typeface="Calibri"/>
            </a:endParaRPr>
          </a:p>
          <a:p>
            <a:pPr marL="988376" lvl="1" indent="-380210">
              <a:buFont typeface="Arial"/>
              <a:buChar char="•"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How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will addressing this challenge increase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usage</a:t>
            </a:r>
          </a:p>
          <a:p>
            <a:pPr marL="988376" lvl="1" indent="-380210">
              <a:buFont typeface="Arial"/>
              <a:buChar char="•"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What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will the expected impact be on lives saved and DALYs averted?</a:t>
            </a:r>
          </a:p>
          <a:p>
            <a:pPr marL="380210" indent="-380210">
              <a:buFont typeface="Calibri" panose="020F0502020204030204" pitchFamily="34" charset="0"/>
              <a:buChar char="—"/>
            </a:pP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380210" indent="-380210">
              <a:buFont typeface="Calibri" panose="020F0502020204030204" pitchFamily="34" charset="0"/>
              <a:buChar char="—"/>
            </a:pPr>
            <a:r>
              <a:rPr lang="en-US" sz="1800" i="1" dirty="0" smtClean="0">
                <a:solidFill>
                  <a:prstClr val="black"/>
                </a:solidFill>
                <a:latin typeface="Calibri"/>
              </a:rPr>
              <a:t>Feasibility </a:t>
            </a:r>
          </a:p>
          <a:p>
            <a:pPr marL="988376" lvl="1" indent="-380210">
              <a:buFont typeface="Arial"/>
              <a:buChar char="•"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How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serious is the challenge, or how far is this aspect from functioning? </a:t>
            </a:r>
            <a:endParaRPr lang="en-US" sz="1800" dirty="0" smtClean="0">
              <a:solidFill>
                <a:prstClr val="black"/>
              </a:solidFill>
              <a:latin typeface="Calibri"/>
            </a:endParaRPr>
          </a:p>
          <a:p>
            <a:pPr marL="988376" lvl="1" indent="-380210">
              <a:buFont typeface="Arial"/>
              <a:buChar char="•"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How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much change (and by how many actors) would be required to resolve this problem? </a:t>
            </a:r>
          </a:p>
          <a:p>
            <a:pPr marL="380210" indent="-380210">
              <a:buFont typeface="Calibri" panose="020F0502020204030204" pitchFamily="34" charset="0"/>
              <a:buChar char="—"/>
            </a:pP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380210" indent="-380210">
              <a:buFont typeface="Calibri" panose="020F0502020204030204" pitchFamily="34" charset="0"/>
              <a:buChar char="—"/>
            </a:pPr>
            <a:r>
              <a:rPr lang="en-US" sz="1800" i="1" dirty="0">
                <a:solidFill>
                  <a:prstClr val="black"/>
                </a:solidFill>
                <a:latin typeface="Calibri"/>
              </a:rPr>
              <a:t>Estimated financial </a:t>
            </a:r>
            <a:r>
              <a:rPr lang="en-US" sz="1800" i="1" dirty="0" smtClean="0">
                <a:solidFill>
                  <a:prstClr val="black"/>
                </a:solidFill>
                <a:latin typeface="Calibri"/>
              </a:rPr>
              <a:t>cost</a:t>
            </a:r>
          </a:p>
          <a:p>
            <a:pPr marL="988376" lvl="1" indent="-380210">
              <a:buFont typeface="Arial"/>
              <a:buChar char="•"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To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be added through in-country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input</a:t>
            </a:r>
          </a:p>
          <a:p>
            <a:pPr marL="988376" lvl="1" indent="-380210">
              <a:buFont typeface="Arial"/>
              <a:buChar char="•"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(Circle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size reflects the estimated cost or investment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required)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86167" y="7910037"/>
            <a:ext cx="9475483" cy="9232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91347" tIns="45674" rIns="91347" bIns="45674">
            <a:spAutoFit/>
          </a:bodyPr>
          <a:lstStyle/>
          <a:p>
            <a:pPr algn="ctr"/>
            <a:r>
              <a:rPr lang="en-US" sz="1800" i="1" dirty="0">
                <a:solidFill>
                  <a:prstClr val="black"/>
                </a:solidFill>
                <a:latin typeface="Calibri"/>
              </a:rPr>
              <a:t>How a challenge fits within the scope of </a:t>
            </a:r>
            <a:r>
              <a:rPr lang="en-US" sz="1800" i="1" dirty="0" smtClean="0">
                <a:solidFill>
                  <a:prstClr val="black"/>
                </a:solidFill>
                <a:latin typeface="Calibri"/>
              </a:rPr>
              <a:t>a working group is </a:t>
            </a:r>
            <a:r>
              <a:rPr lang="en-US" sz="1800" b="1" i="1" dirty="0">
                <a:solidFill>
                  <a:prstClr val="black"/>
                </a:solidFill>
                <a:latin typeface="Calibri"/>
              </a:rPr>
              <a:t>not </a:t>
            </a:r>
            <a:r>
              <a:rPr lang="en-US" sz="1800" i="1" dirty="0">
                <a:solidFill>
                  <a:prstClr val="black"/>
                </a:solidFill>
                <a:latin typeface="Calibri"/>
              </a:rPr>
              <a:t>reflected. </a:t>
            </a:r>
          </a:p>
          <a:p>
            <a:pPr algn="ctr"/>
            <a:r>
              <a:rPr lang="en-US" sz="1800" i="1" dirty="0">
                <a:solidFill>
                  <a:prstClr val="black"/>
                </a:solidFill>
                <a:latin typeface="Calibri"/>
              </a:rPr>
              <a:t>Once a challenge is prioritized, the </a:t>
            </a:r>
            <a:r>
              <a:rPr lang="en-US" sz="1800" i="1" dirty="0" smtClean="0">
                <a:solidFill>
                  <a:prstClr val="black"/>
                </a:solidFill>
                <a:latin typeface="Calibri"/>
              </a:rPr>
              <a:t>working group should </a:t>
            </a:r>
            <a:r>
              <a:rPr lang="en-US" sz="1800" i="1" dirty="0">
                <a:solidFill>
                  <a:prstClr val="black"/>
                </a:solidFill>
                <a:latin typeface="Calibri"/>
              </a:rPr>
              <a:t>decide whether to address it directly or </a:t>
            </a:r>
          </a:p>
          <a:p>
            <a:pPr algn="ctr"/>
            <a:r>
              <a:rPr lang="en-US" sz="1800" i="1" dirty="0">
                <a:solidFill>
                  <a:prstClr val="black"/>
                </a:solidFill>
                <a:latin typeface="Calibri"/>
              </a:rPr>
              <a:t>advocate for an intervention by another group</a:t>
            </a:r>
          </a:p>
        </p:txBody>
      </p:sp>
      <p:sp>
        <p:nvSpPr>
          <p:cNvPr id="36" name="Slide Number Placeholder 11"/>
          <p:cNvSpPr txBox="1">
            <a:spLocks/>
          </p:cNvSpPr>
          <p:nvPr/>
        </p:nvSpPr>
        <p:spPr>
          <a:xfrm>
            <a:off x="8949028" y="8648709"/>
            <a:ext cx="2841625" cy="485775"/>
          </a:xfrm>
          <a:prstGeom prst="rect">
            <a:avLst/>
          </a:prstGeom>
        </p:spPr>
        <p:txBody>
          <a:bodyPr vert="horz" lIns="91267" tIns="45634" rIns="91267" bIns="45634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1pPr>
            <a:lvl2pPr marL="456615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2pPr>
            <a:lvl3pPr marL="913228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3pPr>
            <a:lvl4pPr marL="1369838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4pPr>
            <a:lvl5pPr marL="1826453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5pPr>
            <a:lvl6pPr marL="2283066" algn="l" defTabSz="913228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6pPr>
            <a:lvl7pPr marL="2739679" algn="l" defTabSz="913228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7pPr>
            <a:lvl8pPr marL="3196293" algn="l" defTabSz="913228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8pPr>
            <a:lvl9pPr marL="3652908" algn="l" defTabSz="913228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Symbol" pitchFamily="18" charset="2"/>
              </a:defRPr>
            </a:lvl9pPr>
          </a:lstStyle>
          <a:p>
            <a:fld id="{A60D205E-C960-4C19-944F-7F299D417638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9934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SETTINGS" val="1"/>
  <p:tag name="ADVSHOWMETER" val="0"/>
  <p:tag name="ADVGLOBALTRANSITION" val="-1"/>
  <p:tag name="ADVSCREENWIDTH" val="800"/>
  <p:tag name="ADVSCREENHEIGHT" val="600"/>
  <p:tag name="ADVFASTTRANSITIONS" val="1"/>
  <p:tag name="ADVGAMMA" val="0.000000"/>
  <p:tag name="ADVDIMBULLETS" val="0"/>
  <p:tag name="ADVPANSCAN" val="0"/>
  <p:tag name="ADVBEVELING" val="0"/>
  <p:tag name="ADVSHADOWS" val="1"/>
  <p:tag name="ADVAATEXT" val="1"/>
  <p:tag name="ADVAASHAPES" val="1"/>
</p:tagLst>
</file>

<file path=ppt/theme/theme1.xml><?xml version="1.0" encoding="utf-8"?>
<a:theme xmlns:a="http://schemas.openxmlformats.org/drawingml/2006/main" name="1_White_Bkgd_Divis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lnDef>
  </a:objectDefaults>
  <a:extraClrSchemeLst>
    <a:extraClrScheme>
      <a:clrScheme name="White_Bkgd_Divis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te_Bkgd_Divis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86B3"/>
        </a:accent1>
        <a:accent2>
          <a:srgbClr val="2FB457"/>
        </a:accent2>
        <a:accent3>
          <a:srgbClr val="FFFFFF"/>
        </a:accent3>
        <a:accent4>
          <a:srgbClr val="000000"/>
        </a:accent4>
        <a:accent5>
          <a:srgbClr val="ADC3D6"/>
        </a:accent5>
        <a:accent6>
          <a:srgbClr val="2AA34E"/>
        </a:accent6>
        <a:hlink>
          <a:srgbClr val="DF6F1D"/>
        </a:hlink>
        <a:folHlink>
          <a:srgbClr val="FFD5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White_Bkgd_Division</Template>
  <TotalTime>47698</TotalTime>
  <Words>2085</Words>
  <Application>Microsoft Office PowerPoint</Application>
  <PresentationFormat>Ledger Paper (11x17 in)</PresentationFormat>
  <Paragraphs>318</Paragraphs>
  <Slides>7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1_White_Bkgd_Division</vt:lpstr>
      <vt:lpstr>Photo Editor Photo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Stryker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jjohnson</dc:creator>
  <cp:lastModifiedBy>USAID</cp:lastModifiedBy>
  <cp:revision>2784</cp:revision>
  <cp:lastPrinted>2014-01-06T14:43:36Z</cp:lastPrinted>
  <dcterms:created xsi:type="dcterms:W3CDTF">2012-12-04T02:30:18Z</dcterms:created>
  <dcterms:modified xsi:type="dcterms:W3CDTF">2015-01-22T15:02:19Z</dcterms:modified>
</cp:coreProperties>
</file>