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3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1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59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1206778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44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39826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89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2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65513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925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50377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32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987761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1828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1341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636485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1194735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7299190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3934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9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2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8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4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8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0F0BD-69A3-40FC-8271-F752D9574DB8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0ACF3-8B8B-47F3-8CAB-890687701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14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6933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Marketing Strategy &amp; Positioning (1 of 2)</a:t>
            </a:r>
            <a:endParaRPr lang="en-US" i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38612" y="1009710"/>
            <a:ext cx="8445500" cy="5543490"/>
            <a:chOff x="349250" y="1646238"/>
            <a:chExt cx="8445500" cy="4978400"/>
          </a:xfrm>
        </p:grpSpPr>
        <p:sp>
          <p:nvSpPr>
            <p:cNvPr id="145" name="Rectangle 2"/>
            <p:cNvSpPr>
              <a:spLocks noChangeArrowheads="1"/>
            </p:cNvSpPr>
            <p:nvPr/>
          </p:nvSpPr>
          <p:spPr bwMode="auto">
            <a:xfrm>
              <a:off x="349250" y="5297488"/>
              <a:ext cx="8428038" cy="13271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/>
          </p:spPr>
          <p:txBody>
            <a:bodyPr wrap="none" lIns="45720" rIns="4572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66" name="Rectangle 3"/>
            <p:cNvSpPr>
              <a:spLocks noChangeArrowheads="1"/>
            </p:cNvSpPr>
            <p:nvPr/>
          </p:nvSpPr>
          <p:spPr bwMode="auto">
            <a:xfrm>
              <a:off x="349250" y="2554288"/>
              <a:ext cx="8428038" cy="13271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/>
          </p:spPr>
          <p:txBody>
            <a:bodyPr wrap="none" lIns="45720" rIns="4572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67" name="Rectangle 4"/>
            <p:cNvSpPr>
              <a:spLocks noChangeArrowheads="1"/>
            </p:cNvSpPr>
            <p:nvPr/>
          </p:nvSpPr>
          <p:spPr bwMode="auto">
            <a:xfrm>
              <a:off x="352425" y="2555875"/>
              <a:ext cx="1485900" cy="4057650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45720" rIns="4572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68" name="Rectangle 6"/>
            <p:cNvSpPr>
              <a:spLocks noChangeArrowheads="1"/>
            </p:cNvSpPr>
            <p:nvPr/>
          </p:nvSpPr>
          <p:spPr bwMode="auto">
            <a:xfrm>
              <a:off x="5654234" y="1646238"/>
              <a:ext cx="3104003" cy="79692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Times New Roman" pitchFamily="18" charset="0"/>
                  <a:sym typeface="Symbol" pitchFamily="18" charset="2"/>
                </a:rPr>
                <a:t>Marketing Mix</a:t>
              </a:r>
            </a:p>
          </p:txBody>
        </p:sp>
        <p:sp>
          <p:nvSpPr>
            <p:cNvPr id="169" name="Rectangle 7"/>
            <p:cNvSpPr>
              <a:spLocks noChangeArrowheads="1"/>
            </p:cNvSpPr>
            <p:nvPr/>
          </p:nvSpPr>
          <p:spPr bwMode="auto">
            <a:xfrm>
              <a:off x="393700" y="1646238"/>
              <a:ext cx="1338263" cy="80010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1200" b="1" kern="0">
                  <a:solidFill>
                    <a:srgbClr val="FFFFFF"/>
                  </a:solidFill>
                  <a:cs typeface="Times New Roman" pitchFamily="18" charset="0"/>
                  <a:sym typeface="Symbol" pitchFamily="18" charset="2"/>
                </a:rPr>
                <a:t>Target Customer Segment</a:t>
              </a:r>
            </a:p>
          </p:txBody>
        </p:sp>
        <p:sp>
          <p:nvSpPr>
            <p:cNvPr id="170" name="Text Box 8"/>
            <p:cNvSpPr txBox="1">
              <a:spLocks noChangeArrowheads="1"/>
            </p:cNvSpPr>
            <p:nvPr/>
          </p:nvSpPr>
          <p:spPr bwMode="auto">
            <a:xfrm>
              <a:off x="438150" y="2646363"/>
              <a:ext cx="1341438" cy="276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>
              <a:lvl1pPr marL="177800" indent="-177800"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461963" indent="-169863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576263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400" b="1" kern="0" dirty="0" smtClean="0">
                  <a:solidFill>
                    <a:srgbClr val="AEE8FB">
                      <a:lumMod val="10000"/>
                    </a:srgbClr>
                  </a:solidFill>
                  <a:latin typeface="+mn-lt"/>
                  <a:sym typeface="Symbol" pitchFamily="18" charset="2"/>
                </a:rPr>
                <a:t>Urban HCPs</a:t>
              </a:r>
              <a:endParaRPr lang="en-US" sz="1400" b="1" kern="0" dirty="0">
                <a:solidFill>
                  <a:srgbClr val="AEE8FB">
                    <a:lumMod val="10000"/>
                  </a:srgbClr>
                </a:solidFill>
                <a:latin typeface="+mn-lt"/>
                <a:sym typeface="Symbol" pitchFamily="18" charset="2"/>
              </a:endParaRPr>
            </a:p>
          </p:txBody>
        </p:sp>
        <p:sp>
          <p:nvSpPr>
            <p:cNvPr id="171" name="Text Box 9"/>
            <p:cNvSpPr txBox="1">
              <a:spLocks noChangeArrowheads="1"/>
            </p:cNvSpPr>
            <p:nvPr/>
          </p:nvSpPr>
          <p:spPr bwMode="auto">
            <a:xfrm>
              <a:off x="438150" y="4037013"/>
              <a:ext cx="1341438" cy="4698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>
              <a:lvl1pPr marL="177800" indent="-177800"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461963" indent="-169863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576263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400" b="1" kern="0" dirty="0" smtClean="0">
                  <a:solidFill>
                    <a:srgbClr val="AEE8FB">
                      <a:lumMod val="10000"/>
                    </a:srgbClr>
                  </a:solidFill>
                  <a:latin typeface="+mn-lt"/>
                  <a:sym typeface="Symbol" pitchFamily="18" charset="2"/>
                </a:rPr>
                <a:t>Rural Pharmacists</a:t>
              </a:r>
              <a:endParaRPr lang="en-US" sz="1400" b="1" kern="0" dirty="0">
                <a:solidFill>
                  <a:srgbClr val="AEE8FB">
                    <a:lumMod val="10000"/>
                  </a:srgbClr>
                </a:solidFill>
                <a:latin typeface="+mn-lt"/>
                <a:sym typeface="Symbol" pitchFamily="18" charset="2"/>
              </a:endParaRPr>
            </a:p>
          </p:txBody>
        </p:sp>
        <p:sp>
          <p:nvSpPr>
            <p:cNvPr id="172" name="Text Box 10"/>
            <p:cNvSpPr txBox="1">
              <a:spLocks noChangeArrowheads="1"/>
            </p:cNvSpPr>
            <p:nvPr/>
          </p:nvSpPr>
          <p:spPr bwMode="auto">
            <a:xfrm>
              <a:off x="438150" y="5387975"/>
              <a:ext cx="1341438" cy="276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>
              <a:lvl1pPr marL="177800" indent="-177800"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461963" indent="-169863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576263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400" b="1" kern="0" dirty="0">
                  <a:solidFill>
                    <a:srgbClr val="AEE8FB">
                      <a:lumMod val="10000"/>
                    </a:srgbClr>
                  </a:solidFill>
                  <a:latin typeface="+mn-lt"/>
                  <a:sym typeface="Symbol" pitchFamily="18" charset="2"/>
                </a:rPr>
                <a:t> </a:t>
              </a:r>
              <a:r>
                <a:rPr lang="en-US" sz="1400" b="1" kern="0" dirty="0" smtClean="0">
                  <a:solidFill>
                    <a:srgbClr val="AEE8FB">
                      <a:lumMod val="10000"/>
                    </a:srgbClr>
                  </a:solidFill>
                  <a:latin typeface="+mn-lt"/>
                  <a:sym typeface="Symbol" pitchFamily="18" charset="2"/>
                </a:rPr>
                <a:t>Etc.</a:t>
              </a:r>
              <a:endParaRPr lang="en-US" sz="1400" b="1" kern="0" dirty="0">
                <a:solidFill>
                  <a:srgbClr val="AEE8FB">
                    <a:lumMod val="10000"/>
                  </a:srgbClr>
                </a:solidFill>
                <a:latin typeface="+mn-lt"/>
                <a:sym typeface="Symbol" pitchFamily="18" charset="2"/>
              </a:endParaRPr>
            </a:p>
          </p:txBody>
        </p:sp>
        <p:sp>
          <p:nvSpPr>
            <p:cNvPr id="173" name="Rectangle 11"/>
            <p:cNvSpPr>
              <a:spLocks noChangeArrowheads="1"/>
            </p:cNvSpPr>
            <p:nvPr/>
          </p:nvSpPr>
          <p:spPr bwMode="auto">
            <a:xfrm>
              <a:off x="1876424" y="1652588"/>
              <a:ext cx="3144157" cy="8334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1200" b="1" kern="0">
                  <a:solidFill>
                    <a:srgbClr val="FFFFFF"/>
                  </a:solidFill>
                  <a:cs typeface="Times New Roman" pitchFamily="18" charset="0"/>
                  <a:sym typeface="Symbol" pitchFamily="18" charset="2"/>
                </a:rPr>
                <a:t>Message</a:t>
              </a:r>
            </a:p>
          </p:txBody>
        </p:sp>
        <p:sp>
          <p:nvSpPr>
            <p:cNvPr id="174" name="Rectangle 12"/>
            <p:cNvSpPr>
              <a:spLocks noChangeArrowheads="1"/>
            </p:cNvSpPr>
            <p:nvPr/>
          </p:nvSpPr>
          <p:spPr bwMode="auto">
            <a:xfrm>
              <a:off x="1766888" y="2657475"/>
              <a:ext cx="2838450" cy="414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Enable </a:t>
              </a:r>
              <a:r>
                <a:rPr lang="en-US" sz="1200" dirty="0" smtClean="0">
                  <a:solidFill>
                    <a:prstClr val="black"/>
                  </a:solidFill>
                  <a:sym typeface="Symbol" pitchFamily="18" charset="2"/>
                </a:rPr>
                <a:t>HCPs to </a:t>
              </a: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stay at the forefront of patient treatment </a:t>
              </a:r>
            </a:p>
          </p:txBody>
        </p:sp>
        <p:sp>
          <p:nvSpPr>
            <p:cNvPr id="175" name="Rectangle 13"/>
            <p:cNvSpPr>
              <a:spLocks noChangeArrowheads="1"/>
            </p:cNvSpPr>
            <p:nvPr/>
          </p:nvSpPr>
          <p:spPr bwMode="auto">
            <a:xfrm>
              <a:off x="1778000" y="4022725"/>
              <a:ext cx="2838450" cy="414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Enable delivery of most effective treatment to their patients</a:t>
              </a:r>
            </a:p>
          </p:txBody>
        </p:sp>
        <p:sp>
          <p:nvSpPr>
            <p:cNvPr id="176" name="Rectangle 14"/>
            <p:cNvSpPr>
              <a:spLocks noChangeArrowheads="1"/>
            </p:cNvSpPr>
            <p:nvPr/>
          </p:nvSpPr>
          <p:spPr bwMode="auto">
            <a:xfrm>
              <a:off x="1803400" y="5334000"/>
              <a:ext cx="2838450" cy="24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>
                  <a:solidFill>
                    <a:prstClr val="black"/>
                  </a:solidFill>
                  <a:sym typeface="Symbol" pitchFamily="18" charset="2"/>
                </a:rPr>
                <a:t> </a:t>
              </a:r>
            </a:p>
          </p:txBody>
        </p:sp>
        <p:sp>
          <p:nvSpPr>
            <p:cNvPr id="177" name="Rectangle 15"/>
            <p:cNvSpPr>
              <a:spLocks noChangeArrowheads="1"/>
            </p:cNvSpPr>
            <p:nvPr/>
          </p:nvSpPr>
          <p:spPr bwMode="auto">
            <a:xfrm>
              <a:off x="1841500" y="2552700"/>
              <a:ext cx="3187700" cy="4064000"/>
            </a:xfrm>
            <a:prstGeom prst="rect">
              <a:avLst/>
            </a:prstGeom>
            <a:noFill/>
            <a:ln w="9525">
              <a:solidFill>
                <a:srgbClr val="074B85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45720" rIns="4572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78" name="AutoShape 16"/>
            <p:cNvSpPr>
              <a:spLocks noChangeArrowheads="1"/>
            </p:cNvSpPr>
            <p:nvPr/>
          </p:nvSpPr>
          <p:spPr bwMode="auto">
            <a:xfrm rot="16200000">
              <a:off x="5151437" y="1878013"/>
              <a:ext cx="436563" cy="357188"/>
            </a:xfrm>
            <a:prstGeom prst="downArrow">
              <a:avLst>
                <a:gd name="adj1" fmla="val 49815"/>
                <a:gd name="adj2" fmla="val 54667"/>
              </a:avLst>
            </a:prstGeom>
            <a:solidFill>
              <a:schemeClr val="bg2">
                <a:lumMod val="10000"/>
              </a:schemeClr>
            </a:solidFill>
            <a:ln w="6350">
              <a:solidFill>
                <a:schemeClr val="bg2">
                  <a:lumMod val="1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79" name="AutoShape 17"/>
            <p:cNvSpPr>
              <a:spLocks noChangeArrowheads="1"/>
            </p:cNvSpPr>
            <p:nvPr/>
          </p:nvSpPr>
          <p:spPr bwMode="auto">
            <a:xfrm rot="16200000">
              <a:off x="5151437" y="3001963"/>
              <a:ext cx="436563" cy="357188"/>
            </a:xfrm>
            <a:prstGeom prst="downArrow">
              <a:avLst>
                <a:gd name="adj1" fmla="val 49815"/>
                <a:gd name="adj2" fmla="val 54667"/>
              </a:avLst>
            </a:prstGeom>
            <a:solidFill>
              <a:schemeClr val="bg2">
                <a:lumMod val="10000"/>
              </a:schemeClr>
            </a:solidFill>
            <a:ln w="6350">
              <a:solidFill>
                <a:schemeClr val="bg2">
                  <a:lumMod val="1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80" name="AutoShape 18"/>
            <p:cNvSpPr>
              <a:spLocks noChangeArrowheads="1"/>
            </p:cNvSpPr>
            <p:nvPr/>
          </p:nvSpPr>
          <p:spPr bwMode="auto">
            <a:xfrm rot="16200000">
              <a:off x="5151437" y="4456113"/>
              <a:ext cx="436563" cy="357188"/>
            </a:xfrm>
            <a:prstGeom prst="downArrow">
              <a:avLst>
                <a:gd name="adj1" fmla="val 49815"/>
                <a:gd name="adj2" fmla="val 54667"/>
              </a:avLst>
            </a:prstGeom>
            <a:solidFill>
              <a:schemeClr val="bg2">
                <a:lumMod val="10000"/>
              </a:schemeClr>
            </a:solidFill>
            <a:ln w="6350">
              <a:solidFill>
                <a:schemeClr val="bg2">
                  <a:lumMod val="1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81" name="AutoShape 19"/>
            <p:cNvSpPr>
              <a:spLocks noChangeArrowheads="1"/>
            </p:cNvSpPr>
            <p:nvPr/>
          </p:nvSpPr>
          <p:spPr bwMode="auto">
            <a:xfrm rot="16200000">
              <a:off x="5151437" y="5827713"/>
              <a:ext cx="436563" cy="357188"/>
            </a:xfrm>
            <a:prstGeom prst="downArrow">
              <a:avLst>
                <a:gd name="adj1" fmla="val 49815"/>
                <a:gd name="adj2" fmla="val 54667"/>
              </a:avLst>
            </a:prstGeom>
            <a:solidFill>
              <a:schemeClr val="bg2">
                <a:lumMod val="10000"/>
              </a:schemeClr>
            </a:solidFill>
            <a:ln w="6350">
              <a:solidFill>
                <a:schemeClr val="bg2">
                  <a:lumMod val="1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000" kern="0">
                <a:solidFill>
                  <a:sysClr val="windowText" lastClr="000000"/>
                </a:solidFill>
                <a:sym typeface="Symbol" pitchFamily="18" charset="2"/>
              </a:endParaRPr>
            </a:p>
          </p:txBody>
        </p:sp>
        <p:sp>
          <p:nvSpPr>
            <p:cNvPr id="182" name="Rectangle 23"/>
            <p:cNvSpPr>
              <a:spLocks noChangeArrowheads="1"/>
            </p:cNvSpPr>
            <p:nvPr/>
          </p:nvSpPr>
          <p:spPr bwMode="auto">
            <a:xfrm>
              <a:off x="5616050" y="2657475"/>
              <a:ext cx="3142188" cy="746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square"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Key Opinion Leaders</a:t>
              </a:r>
            </a:p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Direct Sales</a:t>
              </a:r>
            </a:p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 err="1">
                  <a:solidFill>
                    <a:prstClr val="black"/>
                  </a:solidFill>
                  <a:sym typeface="Symbol" pitchFamily="18" charset="2"/>
                </a:rPr>
                <a:t>Etc</a:t>
              </a:r>
              <a:endParaRPr lang="en-US" sz="1200" dirty="0">
                <a:solidFill>
                  <a:prstClr val="black"/>
                </a:solidFill>
                <a:sym typeface="Symbol" pitchFamily="18" charset="2"/>
              </a:endParaRPr>
            </a:p>
          </p:txBody>
        </p:sp>
        <p:sp>
          <p:nvSpPr>
            <p:cNvPr id="183" name="Rectangle 24"/>
            <p:cNvSpPr>
              <a:spLocks noChangeArrowheads="1"/>
            </p:cNvSpPr>
            <p:nvPr/>
          </p:nvSpPr>
          <p:spPr bwMode="auto">
            <a:xfrm>
              <a:off x="5627162" y="4022725"/>
              <a:ext cx="3142188" cy="24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square"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 dirty="0">
                  <a:solidFill>
                    <a:prstClr val="black"/>
                  </a:solidFill>
                  <a:sym typeface="Symbol" pitchFamily="18" charset="2"/>
                </a:rPr>
                <a:t>Radio</a:t>
              </a:r>
            </a:p>
          </p:txBody>
        </p:sp>
        <p:sp>
          <p:nvSpPr>
            <p:cNvPr id="184" name="Rectangle 25"/>
            <p:cNvSpPr>
              <a:spLocks noChangeArrowheads="1"/>
            </p:cNvSpPr>
            <p:nvPr/>
          </p:nvSpPr>
          <p:spPr bwMode="auto">
            <a:xfrm>
              <a:off x="5652562" y="5334000"/>
              <a:ext cx="3142188" cy="24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square" lIns="45720" rIns="45720">
              <a:spAutoFit/>
            </a:bodyPr>
            <a:lstStyle/>
            <a:p>
              <a:pPr marL="284163" lvl="1" indent="-169863" fontAlgn="base">
                <a:spcBef>
                  <a:spcPct val="50000"/>
                </a:spcBef>
                <a:spcAft>
                  <a:spcPct val="0"/>
                </a:spcAft>
                <a:buSzPct val="65000"/>
                <a:buFont typeface="Wingdings" pitchFamily="2" charset="2"/>
                <a:buChar char="l"/>
              </a:pPr>
              <a:r>
                <a:rPr lang="en-US" sz="1200">
                  <a:solidFill>
                    <a:prstClr val="black"/>
                  </a:solidFill>
                  <a:sym typeface="Symbol" pitchFamily="18" charset="2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45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 Marketing Strategy &amp; Positioning (1 of 2)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— Marketing Strategy &amp; Positioning (1 of 2)</dc:title>
  <dc:creator>USAID</dc:creator>
  <cp:lastModifiedBy>USAID</cp:lastModifiedBy>
  <cp:revision>3</cp:revision>
  <dcterms:created xsi:type="dcterms:W3CDTF">2014-10-16T14:27:41Z</dcterms:created>
  <dcterms:modified xsi:type="dcterms:W3CDTF">2015-01-22T16:02:23Z</dcterms:modified>
</cp:coreProperties>
</file>