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5334000"/>
            <a:ext cx="9144000" cy="1295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2296" tIns="45720" rIns="82296" bIns="45720" numCol="1" rtlCol="0" anchor="ctr" anchorCtr="0" compatLnSpc="1">
            <a:prstTxWarp prst="textNoShape">
              <a:avLst/>
            </a:prstTxWarp>
          </a:bodyPr>
          <a:lstStyle/>
          <a:p>
            <a:pPr defTabSz="85725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000">
              <a:solidFill>
                <a:prstClr val="black"/>
              </a:solidFill>
              <a:latin typeface="Arial" charset="0"/>
              <a:sym typeface="Symbol" pitchFamily="18" charset="2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58738" y="5486400"/>
            <a:ext cx="5029200" cy="5334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>
          <a:xfrm>
            <a:off x="658813" y="5867400"/>
            <a:ext cx="3760787" cy="609600"/>
          </a:xfrm>
        </p:spPr>
        <p:txBody>
          <a:bodyPr/>
          <a:lstStyle>
            <a:lvl1pPr marL="0" indent="0">
              <a:buNone/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725302"/>
            <a:ext cx="5760244" cy="162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7338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3049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251900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7551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5716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2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609600" cy="2222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t>Page </a:t>
            </a: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348330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72270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859101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0571995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170679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54000"/>
            <a:ext cx="2128838" cy="6053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54000"/>
            <a:ext cx="6238875" cy="6053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351951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95387712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33413" y="2014538"/>
            <a:ext cx="8039100" cy="4292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91349572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4000"/>
            <a:ext cx="6126163" cy="6207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3413" y="2014538"/>
            <a:ext cx="3943350" cy="429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29163" y="2014538"/>
            <a:ext cx="3943350" cy="429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4837C6-C046-454F-A8AF-C9A5E88AD4A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5570215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6615113"/>
            <a:ext cx="1524000" cy="166687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20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88294165"/>
      </p:ext>
    </p:extLst>
  </p:cSld>
  <p:clrMapOvr>
    <a:masterClrMapping/>
  </p:clrMapOvr>
  <p:hf hd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299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4286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1925"/>
            <a:ext cx="6126163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3413" y="2014538"/>
            <a:ext cx="80391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607" y="262468"/>
            <a:ext cx="1750524" cy="498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22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200" b="0">
          <a:solidFill>
            <a:schemeClr val="tx2">
              <a:lumMod val="50000"/>
            </a:schemeClr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Calibri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2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SzPct val="100000"/>
        <a:buChar char="•"/>
        <a:defRPr sz="2400">
          <a:solidFill>
            <a:schemeClr val="tx2">
              <a:lumMod val="50000"/>
            </a:schemeClr>
          </a:solidFill>
          <a:latin typeface="Calibri" pitchFamily="34" charset="0"/>
          <a:ea typeface="+mn-ea"/>
          <a:cs typeface="+mn-cs"/>
        </a:defRPr>
      </a:lvl1pPr>
      <a:lvl2pPr marL="336550" indent="-22225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2">
              <a:lumMod val="50000"/>
            </a:schemeClr>
          </a:solidFill>
          <a:latin typeface="Calibri" pitchFamily="34" charset="0"/>
        </a:defRPr>
      </a:lvl2pPr>
      <a:lvl3pPr marL="909638" indent="-2238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3pPr>
      <a:lvl4pPr marL="1371600" indent="-231775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4pPr>
      <a:lvl5pPr marL="18335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2">
              <a:lumMod val="50000"/>
            </a:schemeClr>
          </a:solidFill>
          <a:latin typeface="Calibri" pitchFamily="34" charset="0"/>
        </a:defRPr>
      </a:lvl5pPr>
      <a:lvl6pPr marL="22907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6pPr>
      <a:lvl7pPr marL="27479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7pPr>
      <a:lvl8pPr marL="32051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8pPr>
      <a:lvl9pPr marL="3662363" indent="-236538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nip Diagonal Corner Rectangle 42"/>
          <p:cNvSpPr/>
          <p:nvPr/>
        </p:nvSpPr>
        <p:spPr>
          <a:xfrm>
            <a:off x="-7951" y="1920"/>
            <a:ext cx="9144000" cy="6856081"/>
          </a:xfrm>
          <a:prstGeom prst="snip2DiagRect">
            <a:avLst>
              <a:gd name="adj1" fmla="val 0"/>
              <a:gd name="adj2" fmla="val 125"/>
            </a:avLst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ts val="600"/>
              </a:spcBef>
              <a:spcAft>
                <a:spcPts val="600"/>
              </a:spcAft>
              <a:defRPr/>
            </a:pPr>
            <a:endParaRPr lang="en-US" sz="1200" dirty="0">
              <a:solidFill>
                <a:prstClr val="black">
                  <a:lumMod val="65000"/>
                  <a:lumOff val="35000"/>
                </a:prstClr>
              </a:solidFill>
              <a:sym typeface="Symbol" pitchFamily="18" charset="2"/>
            </a:endParaRPr>
          </a:p>
        </p:txBody>
      </p:sp>
      <p:sp>
        <p:nvSpPr>
          <p:cNvPr id="22" name="Snip and Round Single Corner Rectangle 21"/>
          <p:cNvSpPr/>
          <p:nvPr/>
        </p:nvSpPr>
        <p:spPr>
          <a:xfrm>
            <a:off x="380998" y="1143000"/>
            <a:ext cx="1849261" cy="288698"/>
          </a:xfrm>
          <a:prstGeom prst="snipRoundRect">
            <a:avLst/>
          </a:prstGeom>
          <a:solidFill>
            <a:srgbClr val="002060"/>
          </a:solidFill>
          <a:ln w="19050"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ZA" sz="1200" b="1" dirty="0">
                <a:solidFill>
                  <a:prstClr val="white"/>
                </a:solidFill>
                <a:sym typeface="Symbol" pitchFamily="18" charset="2"/>
              </a:rPr>
              <a:t>About</a:t>
            </a:r>
          </a:p>
        </p:txBody>
      </p:sp>
      <p:sp>
        <p:nvSpPr>
          <p:cNvPr id="24" name="Snip Diagonal Corner Rectangle 23"/>
          <p:cNvSpPr/>
          <p:nvPr/>
        </p:nvSpPr>
        <p:spPr>
          <a:xfrm>
            <a:off x="4419600" y="5843547"/>
            <a:ext cx="4299079" cy="712074"/>
          </a:xfrm>
          <a:prstGeom prst="snip2DiagRect">
            <a:avLst>
              <a:gd name="adj1" fmla="val 0"/>
              <a:gd name="adj2" fmla="val 3196"/>
            </a:avLst>
          </a:prstGeom>
          <a:solidFill>
            <a:srgbClr val="F2F2F2"/>
          </a:solidFill>
          <a:ln w="19050"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anchor="ctr"/>
          <a:lstStyle/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n-US" sz="1200" dirty="0">
                <a:solidFill>
                  <a:schemeClr val="tx1"/>
                </a:solidFill>
                <a:sym typeface="Symbol" pitchFamily="18" charset="2"/>
              </a:rPr>
              <a:t>A series of strategies and/or recommendations on how to engage </a:t>
            </a:r>
            <a:r>
              <a:rPr lang="en-US" sz="1200" dirty="0" smtClean="0">
                <a:solidFill>
                  <a:schemeClr val="tx1"/>
                </a:solidFill>
                <a:sym typeface="Symbol" pitchFamily="18" charset="2"/>
              </a:rPr>
              <a:t>stakeholders.</a:t>
            </a:r>
            <a:endParaRPr lang="en-ZA" sz="1200" dirty="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25" name="Snip and Round Single Corner Rectangle 24"/>
          <p:cNvSpPr/>
          <p:nvPr/>
        </p:nvSpPr>
        <p:spPr>
          <a:xfrm>
            <a:off x="4415127" y="5629124"/>
            <a:ext cx="1849261" cy="212355"/>
          </a:xfrm>
          <a:prstGeom prst="snipRoundRect">
            <a:avLst/>
          </a:prstGeom>
          <a:solidFill>
            <a:srgbClr val="002060"/>
          </a:solidFill>
          <a:ln w="19050"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ZA" sz="1200" b="1" dirty="0">
                <a:solidFill>
                  <a:prstClr val="white"/>
                </a:solidFill>
                <a:sym typeface="Symbol" pitchFamily="18" charset="2"/>
              </a:rPr>
              <a:t> Outputs</a:t>
            </a:r>
          </a:p>
        </p:txBody>
      </p:sp>
      <p:sp>
        <p:nvSpPr>
          <p:cNvPr id="26" name="Snip and Round Single Corner Rectangle 25"/>
          <p:cNvSpPr/>
          <p:nvPr/>
        </p:nvSpPr>
        <p:spPr>
          <a:xfrm>
            <a:off x="4403698" y="2667001"/>
            <a:ext cx="1849261" cy="288698"/>
          </a:xfrm>
          <a:prstGeom prst="snipRoundRect">
            <a:avLst/>
          </a:prstGeom>
          <a:solidFill>
            <a:srgbClr val="002060"/>
          </a:solidFill>
          <a:ln w="19050"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ZA" sz="1200" b="1" dirty="0">
                <a:solidFill>
                  <a:prstClr val="white"/>
                </a:solidFill>
                <a:sym typeface="Symbol" pitchFamily="18" charset="2"/>
              </a:rPr>
              <a:t>How to Use</a:t>
            </a:r>
          </a:p>
        </p:txBody>
      </p:sp>
      <p:sp>
        <p:nvSpPr>
          <p:cNvPr id="21" name="Snip Diagonal Corner Rectangle 20"/>
          <p:cNvSpPr/>
          <p:nvPr/>
        </p:nvSpPr>
        <p:spPr>
          <a:xfrm>
            <a:off x="380999" y="1443727"/>
            <a:ext cx="8363249" cy="994673"/>
          </a:xfrm>
          <a:prstGeom prst="snip2DiagRect">
            <a:avLst>
              <a:gd name="adj1" fmla="val 0"/>
              <a:gd name="adj2" fmla="val 3196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defRPr/>
            </a:pPr>
            <a:r>
              <a:rPr lang="en-US" sz="1200" dirty="0" smtClean="0">
                <a:solidFill>
                  <a:schemeClr val="tx1"/>
                </a:solidFill>
                <a:sym typeface="Symbol" pitchFamily="18" charset="2"/>
              </a:rPr>
              <a:t>This Advocacy Toolkit provides </a:t>
            </a:r>
            <a:r>
              <a:rPr lang="en-US" sz="1200" dirty="0">
                <a:solidFill>
                  <a:schemeClr val="tx1"/>
                </a:solidFill>
                <a:sym typeface="Symbol" pitchFamily="18" charset="2"/>
              </a:rPr>
              <a:t>advocacy resources </a:t>
            </a:r>
            <a:r>
              <a:rPr lang="en-US" sz="1200" dirty="0" smtClean="0">
                <a:solidFill>
                  <a:schemeClr val="tx1"/>
                </a:solidFill>
                <a:sym typeface="Symbol" pitchFamily="18" charset="2"/>
              </a:rPr>
              <a:t>to </a:t>
            </a:r>
            <a:r>
              <a:rPr lang="en-US" sz="1200" dirty="0" smtClean="0">
                <a:solidFill>
                  <a:schemeClr val="tx1"/>
                </a:solidFill>
                <a:sym typeface="Symbol" pitchFamily="18" charset="2"/>
              </a:rPr>
              <a:t>raise </a:t>
            </a:r>
            <a:r>
              <a:rPr lang="en-US" sz="1200" dirty="0">
                <a:solidFill>
                  <a:schemeClr val="tx1"/>
                </a:solidFill>
                <a:sym typeface="Symbol" pitchFamily="18" charset="2"/>
              </a:rPr>
              <a:t>awareness and engage stakeholders in addressing </a:t>
            </a:r>
            <a:r>
              <a:rPr lang="en-US" sz="1200" dirty="0" smtClean="0">
                <a:solidFill>
                  <a:schemeClr val="tx1"/>
                </a:solidFill>
                <a:sym typeface="Symbol" pitchFamily="18" charset="2"/>
              </a:rPr>
              <a:t>gaps </a:t>
            </a:r>
            <a:r>
              <a:rPr lang="en-US" sz="1200" dirty="0">
                <a:solidFill>
                  <a:schemeClr val="tx1"/>
                </a:solidFill>
                <a:sym typeface="Symbol" pitchFamily="18" charset="2"/>
              </a:rPr>
              <a:t>in global and national plans, </a:t>
            </a:r>
            <a:r>
              <a:rPr lang="en-US" sz="1200" dirty="0" smtClean="0">
                <a:solidFill>
                  <a:schemeClr val="tx1"/>
                </a:solidFill>
                <a:sym typeface="Symbol" pitchFamily="18" charset="2"/>
              </a:rPr>
              <a:t>policies, </a:t>
            </a:r>
            <a:r>
              <a:rPr lang="en-US" sz="1200" dirty="0">
                <a:solidFill>
                  <a:schemeClr val="tx1"/>
                </a:solidFill>
                <a:sym typeface="Symbol" pitchFamily="18" charset="2"/>
              </a:rPr>
              <a:t>and </a:t>
            </a:r>
            <a:r>
              <a:rPr lang="en-US" sz="1200" dirty="0" smtClean="0">
                <a:solidFill>
                  <a:schemeClr val="tx1"/>
                </a:solidFill>
                <a:sym typeface="Symbol" pitchFamily="18" charset="2"/>
              </a:rPr>
              <a:t>initiatives. </a:t>
            </a:r>
          </a:p>
          <a:p>
            <a:pPr fontAlgn="base">
              <a:defRPr/>
            </a:pPr>
            <a:endParaRPr lang="en-US" sz="1200" dirty="0">
              <a:solidFill>
                <a:schemeClr val="tx1"/>
              </a:solidFill>
              <a:sym typeface="Symbol" pitchFamily="18" charset="2"/>
            </a:endParaRPr>
          </a:p>
          <a:p>
            <a:pPr fontAlgn="base">
              <a:defRPr/>
            </a:pPr>
            <a:r>
              <a:rPr lang="en-US" sz="1200" b="1" i="1" dirty="0" smtClean="0">
                <a:solidFill>
                  <a:schemeClr val="tx1"/>
                </a:solidFill>
                <a:sym typeface="Symbol" pitchFamily="18" charset="2"/>
              </a:rPr>
              <a:t>It should be used as a reference and an example of advocacy strategies related to global health.</a:t>
            </a:r>
            <a:endParaRPr lang="en-US" sz="1200" b="1" i="1" dirty="0">
              <a:solidFill>
                <a:schemeClr val="tx1"/>
              </a:solidFill>
              <a:sym typeface="Symbol" pitchFamily="18" charset="2"/>
            </a:endParaRPr>
          </a:p>
        </p:txBody>
      </p:sp>
      <p:sp>
        <p:nvSpPr>
          <p:cNvPr id="62" name="Title 1"/>
          <p:cNvSpPr>
            <a:spLocks noGrp="1"/>
          </p:cNvSpPr>
          <p:nvPr>
            <p:ph type="title"/>
          </p:nvPr>
        </p:nvSpPr>
        <p:spPr>
          <a:xfrm>
            <a:off x="170670" y="381000"/>
            <a:ext cx="5105399" cy="304800"/>
          </a:xfrm>
        </p:spPr>
        <p:txBody>
          <a:bodyPr/>
          <a:lstStyle/>
          <a:p>
            <a:r>
              <a:rPr lang="en-US" sz="2400" b="1" dirty="0" smtClean="0"/>
              <a:t>Advocacy Toolkit</a:t>
            </a:r>
            <a:endParaRPr lang="en-US" sz="2400" dirty="0"/>
          </a:p>
        </p:txBody>
      </p:sp>
      <p:sp>
        <p:nvSpPr>
          <p:cNvPr id="27" name="Snip Diagonal Corner Rectangle 26"/>
          <p:cNvSpPr/>
          <p:nvPr/>
        </p:nvSpPr>
        <p:spPr>
          <a:xfrm>
            <a:off x="4407310" y="2955700"/>
            <a:ext cx="4336938" cy="2513678"/>
          </a:xfrm>
          <a:prstGeom prst="snip2DiagRect">
            <a:avLst>
              <a:gd name="adj1" fmla="val 0"/>
              <a:gd name="adj2" fmla="val 3196"/>
            </a:avLst>
          </a:prstGeom>
          <a:solidFill>
            <a:srgbClr val="F2F2F2"/>
          </a:solidFill>
          <a:ln w="19050">
            <a:solidFill>
              <a:srgbClr val="7F7F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/>
          <a:p>
            <a:pPr lvl="0" fontAlgn="base">
              <a:defRPr/>
            </a:pPr>
            <a:r>
              <a:rPr lang="en-US" sz="1200" dirty="0">
                <a:solidFill>
                  <a:schemeClr val="tx1"/>
                </a:solidFill>
                <a:cs typeface="Arial" charset="0"/>
                <a:sym typeface="Symbol" pitchFamily="18" charset="2"/>
              </a:rPr>
              <a:t>The Toolkit is divided into 4 sections: </a:t>
            </a:r>
          </a:p>
          <a:p>
            <a:pPr marL="685800" lvl="1" indent="-228600" fontAlgn="base"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1"/>
                </a:solidFill>
                <a:cs typeface="Arial" charset="0"/>
                <a:sym typeface="Symbol" pitchFamily="18" charset="2"/>
              </a:rPr>
              <a:t>“What you need to know”</a:t>
            </a:r>
          </a:p>
          <a:p>
            <a:pPr marL="685800" lvl="1" indent="-228600" fontAlgn="base"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1"/>
                </a:solidFill>
                <a:cs typeface="Arial" charset="0"/>
                <a:sym typeface="Symbol" pitchFamily="18" charset="2"/>
              </a:rPr>
              <a:t>“What you can do”</a:t>
            </a:r>
          </a:p>
          <a:p>
            <a:pPr marL="685800" lvl="1" indent="-228600" fontAlgn="base"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1"/>
                </a:solidFill>
                <a:cs typeface="Arial" charset="0"/>
                <a:sym typeface="Symbol" pitchFamily="18" charset="2"/>
              </a:rPr>
              <a:t>“What there is to say” </a:t>
            </a:r>
          </a:p>
          <a:p>
            <a:pPr marL="685800" lvl="1" indent="-228600" fontAlgn="base"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1"/>
                </a:solidFill>
                <a:cs typeface="Arial" charset="0"/>
                <a:sym typeface="Symbol" pitchFamily="18" charset="2"/>
              </a:rPr>
              <a:t>“Spotlight on Commodities”</a:t>
            </a:r>
          </a:p>
          <a:p>
            <a:pPr marL="76200" lvl="1" defTabSz="684213" fontAlgn="base">
              <a:spcBef>
                <a:spcPct val="20000"/>
              </a:spcBef>
              <a:spcAft>
                <a:spcPct val="0"/>
              </a:spcAft>
              <a:buSzPct val="65000"/>
            </a:pPr>
            <a:endParaRPr lang="en-US" sz="1100" dirty="0">
              <a:solidFill>
                <a:prstClr val="black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33" name="Snip and Round Single Corner Rectangle 32"/>
          <p:cNvSpPr/>
          <p:nvPr/>
        </p:nvSpPr>
        <p:spPr>
          <a:xfrm>
            <a:off x="-15902" y="-6032"/>
            <a:ext cx="1837944" cy="186925"/>
          </a:xfrm>
          <a:prstGeom prst="snipRound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ZA" sz="1000" dirty="0">
                <a:solidFill>
                  <a:prstClr val="white"/>
                </a:solidFill>
                <a:sym typeface="Symbol" pitchFamily="18" charset="2"/>
              </a:rPr>
              <a:t>Market &amp; User </a:t>
            </a:r>
            <a:r>
              <a:rPr lang="en-ZA" sz="1000" dirty="0" smtClean="0">
                <a:solidFill>
                  <a:prstClr val="white"/>
                </a:solidFill>
                <a:sym typeface="Symbol" pitchFamily="18" charset="2"/>
              </a:rPr>
              <a:t>Understanding</a:t>
            </a:r>
            <a:endParaRPr lang="en-ZA" sz="1000" dirty="0">
              <a:solidFill>
                <a:prstClr val="white"/>
              </a:solidFill>
              <a:sym typeface="Symbol" pitchFamily="18" charset="2"/>
            </a:endParaRPr>
          </a:p>
        </p:txBody>
      </p:sp>
      <p:sp>
        <p:nvSpPr>
          <p:cNvPr id="34" name="Snip and Round Single Corner Rectangle 33"/>
          <p:cNvSpPr/>
          <p:nvPr/>
        </p:nvSpPr>
        <p:spPr>
          <a:xfrm>
            <a:off x="1810910" y="-6032"/>
            <a:ext cx="1837944" cy="186925"/>
          </a:xfrm>
          <a:prstGeom prst="snipRound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ZA" sz="1000" dirty="0">
                <a:solidFill>
                  <a:prstClr val="white"/>
                </a:solidFill>
                <a:sym typeface="Symbol" pitchFamily="18" charset="2"/>
              </a:rPr>
              <a:t>Manufacturing &amp; </a:t>
            </a:r>
            <a:r>
              <a:rPr lang="en-ZA" sz="1000" dirty="0" smtClean="0">
                <a:solidFill>
                  <a:prstClr val="white"/>
                </a:solidFill>
                <a:sym typeface="Symbol" pitchFamily="18" charset="2"/>
              </a:rPr>
              <a:t>Distribution</a:t>
            </a:r>
            <a:endParaRPr lang="en-ZA" sz="1000" dirty="0">
              <a:solidFill>
                <a:prstClr val="white"/>
              </a:solidFill>
              <a:sym typeface="Symbol" pitchFamily="18" charset="2"/>
            </a:endParaRPr>
          </a:p>
        </p:txBody>
      </p:sp>
      <p:sp>
        <p:nvSpPr>
          <p:cNvPr id="35" name="Snip and Round Single Corner Rectangle 34"/>
          <p:cNvSpPr/>
          <p:nvPr/>
        </p:nvSpPr>
        <p:spPr>
          <a:xfrm>
            <a:off x="3645673" y="-6032"/>
            <a:ext cx="1837944" cy="186925"/>
          </a:xfrm>
          <a:prstGeom prst="snipRoundRect">
            <a:avLst/>
          </a:prstGeom>
          <a:solidFill>
            <a:srgbClr val="002060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ZA" sz="1000" b="1" dirty="0">
                <a:solidFill>
                  <a:prstClr val="white"/>
                </a:solidFill>
                <a:sym typeface="Symbol" pitchFamily="18" charset="2"/>
              </a:rPr>
              <a:t>Policy &amp; Advocacy</a:t>
            </a:r>
          </a:p>
        </p:txBody>
      </p:sp>
      <p:sp>
        <p:nvSpPr>
          <p:cNvPr id="36" name="Snip and Round Single Corner Rectangle 35"/>
          <p:cNvSpPr/>
          <p:nvPr/>
        </p:nvSpPr>
        <p:spPr>
          <a:xfrm>
            <a:off x="5480436" y="-6032"/>
            <a:ext cx="1837944" cy="186925"/>
          </a:xfrm>
          <a:prstGeom prst="snipRound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ZA" sz="1000" dirty="0">
                <a:solidFill>
                  <a:prstClr val="white"/>
                </a:solidFill>
                <a:sym typeface="Symbol" pitchFamily="18" charset="2"/>
              </a:rPr>
              <a:t>Clinical &amp; </a:t>
            </a:r>
            <a:r>
              <a:rPr lang="en-ZA" sz="1000" dirty="0" smtClean="0">
                <a:solidFill>
                  <a:prstClr val="white"/>
                </a:solidFill>
                <a:sym typeface="Symbol" pitchFamily="18" charset="2"/>
              </a:rPr>
              <a:t>Regulatory</a:t>
            </a:r>
            <a:endParaRPr lang="en-ZA" sz="1000" dirty="0">
              <a:solidFill>
                <a:prstClr val="white"/>
              </a:solidFill>
              <a:sym typeface="Symbol" pitchFamily="18" charset="2"/>
            </a:endParaRPr>
          </a:p>
        </p:txBody>
      </p:sp>
      <p:sp>
        <p:nvSpPr>
          <p:cNvPr id="37" name="Snip and Round Single Corner Rectangle 36"/>
          <p:cNvSpPr/>
          <p:nvPr/>
        </p:nvSpPr>
        <p:spPr>
          <a:xfrm>
            <a:off x="7307249" y="-6032"/>
            <a:ext cx="1837944" cy="186925"/>
          </a:xfrm>
          <a:prstGeom prst="snipRound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ZA" sz="1000" dirty="0">
                <a:solidFill>
                  <a:prstClr val="white"/>
                </a:solidFill>
                <a:sym typeface="Symbol" pitchFamily="18" charset="2"/>
              </a:rPr>
              <a:t>Uptake Coordinator</a:t>
            </a:r>
          </a:p>
        </p:txBody>
      </p:sp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4"/>
          <a:stretch/>
        </p:blipFill>
        <p:spPr bwMode="auto">
          <a:xfrm>
            <a:off x="404444" y="2669827"/>
            <a:ext cx="3745034" cy="27995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1" name="Picture 3" descr="C:\Users\dmilestone\Documents\Intro Scale\Icons\stage2-icon-l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9666" y="838200"/>
            <a:ext cx="274002" cy="402440"/>
          </a:xfrm>
          <a:prstGeom prst="rect">
            <a:avLst/>
          </a:prstGeom>
          <a:noFill/>
          <a:ln w="28575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C:\Users\dmilestone\Documents\Intro Scale\Icons\stage3-icon-l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532" y="838200"/>
            <a:ext cx="274002" cy="402440"/>
          </a:xfrm>
          <a:prstGeom prst="rect">
            <a:avLst/>
          </a:prstGeom>
          <a:noFill/>
          <a:ln w="28575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5" descr="C:\Users\dmilestone\Documents\Intro Scale\Icons\stage4-icon-l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1398" y="838200"/>
            <a:ext cx="274002" cy="402440"/>
          </a:xfrm>
          <a:prstGeom prst="rect">
            <a:avLst/>
          </a:prstGeom>
          <a:noFill/>
          <a:ln w="28575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6" descr="C:\Users\dmilestone\Documents\Intro Scale\Icons\stage1-icon-lr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838200"/>
            <a:ext cx="274002" cy="406721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80998" y="6153090"/>
            <a:ext cx="3768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defRPr/>
            </a:pPr>
            <a:r>
              <a:rPr lang="en-US" sz="1000" b="1" dirty="0">
                <a:solidFill>
                  <a:prstClr val="black"/>
                </a:solidFill>
                <a:sym typeface="Symbol" pitchFamily="18" charset="2"/>
              </a:rPr>
              <a:t>Template available in PDF form </a:t>
            </a:r>
            <a:r>
              <a:rPr lang="en-US" sz="1000" b="1" dirty="0">
                <a:solidFill>
                  <a:prstClr val="black"/>
                </a:solidFill>
              </a:rPr>
              <a:t>at: </a:t>
            </a:r>
            <a:r>
              <a:rPr lang="en-US" sz="1000" dirty="0">
                <a:solidFill>
                  <a:prstClr val="black"/>
                </a:solidFill>
              </a:rPr>
              <a:t>http://www.path.org/publications/detail.php?i=2381</a:t>
            </a:r>
            <a:endParaRPr lang="en-ZA" sz="1000" dirty="0">
              <a:solidFill>
                <a:prstClr val="black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9718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White_Bkgd_Division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50000"/>
          </a:schemeClr>
        </a:solidFill>
        <a:ln>
          <a:solidFill>
            <a:schemeClr val="bg1">
              <a:lumMod val="50000"/>
            </a:schemeClr>
          </a:solidFill>
        </a:ln>
      </a:spPr>
      <a:bodyPr anchor="ctr"/>
      <a:lstStyle>
        <a:defPPr fontAlgn="base">
          <a:spcBef>
            <a:spcPct val="0"/>
          </a:spcBef>
          <a:spcAft>
            <a:spcPct val="0"/>
          </a:spcAft>
          <a:defRPr sz="1200" dirty="0" smtClean="0">
            <a:solidFill>
              <a:prstClr val="white"/>
            </a:solidFill>
            <a:sym typeface="Symbol" pitchFamily="18" charset="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296" tIns="45720" rIns="82296" bIns="45720" numCol="1" anchor="ctr" anchorCtr="0" compatLnSpc="1">
        <a:prstTxWarp prst="textNoShape">
          <a:avLst/>
        </a:prstTxWarp>
      </a:bodyPr>
      <a:lstStyle>
        <a:defPPr marL="0" marR="0" indent="0" algn="l" defTabSz="85725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sym typeface="Symbol" pitchFamily="18" charset="2"/>
          </a:defRPr>
        </a:defPPr>
      </a:lstStyle>
    </a:lnDef>
  </a:objectDefaults>
  <a:extraClrSchemeLst>
    <a:extraClrScheme>
      <a:clrScheme name="White_Bkgd_Divis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_Bkgd_Divis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Bkgd_Divis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86B3"/>
        </a:accent1>
        <a:accent2>
          <a:srgbClr val="2FB457"/>
        </a:accent2>
        <a:accent3>
          <a:srgbClr val="FFFFFF"/>
        </a:accent3>
        <a:accent4>
          <a:srgbClr val="000000"/>
        </a:accent4>
        <a:accent5>
          <a:srgbClr val="ADC3D6"/>
        </a:accent5>
        <a:accent6>
          <a:srgbClr val="2AA34E"/>
        </a:accent6>
        <a:hlink>
          <a:srgbClr val="DF6F1D"/>
        </a:hlink>
        <a:folHlink>
          <a:srgbClr val="FFD5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1_White_Bkgd_Division</vt:lpstr>
      <vt:lpstr>Advocacy Toolkit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UNCC Advocacy Toolkit</dc:title>
  <dc:creator>Kapil, Vinesh G. (GH/AA/CAII)</dc:creator>
  <cp:lastModifiedBy>USAID</cp:lastModifiedBy>
  <cp:revision>2</cp:revision>
  <dcterms:created xsi:type="dcterms:W3CDTF">2006-08-16T00:00:00Z</dcterms:created>
  <dcterms:modified xsi:type="dcterms:W3CDTF">2015-01-22T17:27:23Z</dcterms:modified>
</cp:coreProperties>
</file>