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66184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487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3509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6930742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2357009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4402374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5451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50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082187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95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44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9104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650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2847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45942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450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0"/>
            <a:ext cx="82295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Patient Treatment Journey (1 of 2)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800" dirty="0" smtClean="0">
                <a:solidFill>
                  <a:schemeClr val="bg2">
                    <a:lumMod val="10000"/>
                  </a:schemeClr>
                </a:solidFill>
              </a:rPr>
              <a:t>Sample:  Amoxicillin Treatment Journey</a:t>
            </a:r>
            <a:endParaRPr lang="en-US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181902" name="Rectangle 14"/>
          <p:cNvSpPr>
            <a:spLocks noChangeArrowheads="1"/>
          </p:cNvSpPr>
          <p:nvPr/>
        </p:nvSpPr>
        <p:spPr bwMode="auto">
          <a:xfrm>
            <a:off x="6046959" y="1066801"/>
            <a:ext cx="2989263" cy="53959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588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Leverage </a:t>
            </a:r>
            <a:r>
              <a:rPr lang="en-US" sz="1400" b="1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Points </a:t>
            </a:r>
            <a:r>
              <a:rPr lang="en-US" sz="14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being addressed by the global health community</a:t>
            </a: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 smtClean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Trigger/Information Gathering:</a:t>
            </a:r>
            <a:endParaRPr lang="en-US" sz="12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346075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Demand generation campaigns to raise awareness of signs of pneumonia and importance of seeking care</a:t>
            </a:r>
            <a:endParaRPr lang="en-US" sz="1000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US" sz="10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Evaluation and Diagnosis:</a:t>
            </a:r>
            <a:endParaRPr lang="en-US" sz="12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346075" lvl="1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Training and </a:t>
            </a:r>
            <a:r>
              <a:rPr lang="en-US" sz="1000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education for </a:t>
            </a: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caregivers</a:t>
            </a:r>
          </a:p>
          <a:p>
            <a:pPr marL="346075" lvl="1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New diagnostic technologies being developed</a:t>
            </a:r>
          </a:p>
          <a:p>
            <a:pPr marL="346075" lvl="1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US" sz="1000" b="1" dirty="0" smtClean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517525" lvl="1" indent="-173038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—"/>
              <a:defRPr/>
            </a:pPr>
            <a:endParaRPr lang="en-US" sz="10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Treatment Options:</a:t>
            </a:r>
            <a:endParaRPr lang="en-US" sz="12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346075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WHO recommends Amoxicillin DT</a:t>
            </a:r>
          </a:p>
          <a:p>
            <a:pPr marL="346075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Global advocacy for inclusion on countries’ Essential Medicine Lists and Standard Treatment Guidelines</a:t>
            </a: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US" sz="1000" b="1" dirty="0" smtClean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US" sz="1000" b="1" dirty="0">
              <a:solidFill>
                <a:srgbClr val="AEE8FB">
                  <a:lumMod val="10000"/>
                </a:srgbClr>
              </a:solidFill>
              <a:sym typeface="Symbol" pitchFamily="18" charset="2"/>
            </a:endParaRPr>
          </a:p>
          <a:p>
            <a:pPr marL="400050" indent="-2270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Amoxicillin choice:</a:t>
            </a:r>
          </a:p>
          <a:p>
            <a:pPr marL="346075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WHO recommends Amoxicillin DT</a:t>
            </a:r>
          </a:p>
          <a:p>
            <a:pPr marL="346075" indent="-119063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Global </a:t>
            </a:r>
            <a:r>
              <a:rPr lang="en-US" sz="1000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a</a:t>
            </a: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dvocacy </a:t>
            </a:r>
            <a:r>
              <a:rPr lang="en-US" sz="1000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for inclusion on countries’ Essential Medicine Lists and </a:t>
            </a: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Standard </a:t>
            </a:r>
            <a:r>
              <a:rPr lang="en-US" sz="1000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Treatment </a:t>
            </a:r>
            <a:r>
              <a:rPr lang="en-US" sz="1000" dirty="0" smtClean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Guidelines</a:t>
            </a:r>
          </a:p>
        </p:txBody>
      </p:sp>
      <p:sp>
        <p:nvSpPr>
          <p:cNvPr id="56335" name="Oval 15"/>
          <p:cNvSpPr>
            <a:spLocks noChangeArrowheads="1"/>
          </p:cNvSpPr>
          <p:nvPr/>
        </p:nvSpPr>
        <p:spPr bwMode="auto">
          <a:xfrm>
            <a:off x="6086947" y="1721246"/>
            <a:ext cx="179388" cy="155575"/>
          </a:xfrm>
          <a:prstGeom prst="ellipse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56337" name="Oval 17"/>
          <p:cNvSpPr>
            <a:spLocks noChangeArrowheads="1"/>
          </p:cNvSpPr>
          <p:nvPr/>
        </p:nvSpPr>
        <p:spPr bwMode="auto">
          <a:xfrm>
            <a:off x="6086947" y="2743200"/>
            <a:ext cx="179388" cy="155575"/>
          </a:xfrm>
          <a:prstGeom prst="ellipse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sym typeface="Symbol" pitchFamily="18" charset="2"/>
              </a:rPr>
              <a:t>3</a:t>
            </a:r>
          </a:p>
        </p:txBody>
      </p:sp>
      <p:sp>
        <p:nvSpPr>
          <p:cNvPr id="56356" name="Oval 36"/>
          <p:cNvSpPr>
            <a:spLocks noChangeArrowheads="1"/>
          </p:cNvSpPr>
          <p:nvPr/>
        </p:nvSpPr>
        <p:spPr bwMode="auto">
          <a:xfrm>
            <a:off x="6081069" y="2514600"/>
            <a:ext cx="179388" cy="155575"/>
          </a:xfrm>
          <a:prstGeom prst="ellipse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sym typeface="Symbol" pitchFamily="18" charset="2"/>
              </a:rPr>
              <a:t>2</a:t>
            </a:r>
          </a:p>
        </p:txBody>
      </p:sp>
      <p:sp>
        <p:nvSpPr>
          <p:cNvPr id="56367" name="Oval 47"/>
          <p:cNvSpPr>
            <a:spLocks noChangeArrowheads="1"/>
          </p:cNvSpPr>
          <p:nvPr/>
        </p:nvSpPr>
        <p:spPr bwMode="auto">
          <a:xfrm>
            <a:off x="6086947" y="3352800"/>
            <a:ext cx="179388" cy="155575"/>
          </a:xfrm>
          <a:prstGeom prst="ellipse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white"/>
                </a:solidFill>
                <a:sym typeface="Symbol" pitchFamily="18" charset="2"/>
              </a:rPr>
              <a:t>4</a:t>
            </a:r>
          </a:p>
        </p:txBody>
      </p:sp>
      <p:sp>
        <p:nvSpPr>
          <p:cNvPr id="56368" name="Oval 48"/>
          <p:cNvSpPr>
            <a:spLocks noChangeArrowheads="1"/>
          </p:cNvSpPr>
          <p:nvPr/>
        </p:nvSpPr>
        <p:spPr bwMode="auto">
          <a:xfrm>
            <a:off x="6081069" y="4416425"/>
            <a:ext cx="179388" cy="155575"/>
          </a:xfrm>
          <a:prstGeom prst="ellipse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prstClr val="white"/>
                </a:solidFill>
                <a:sym typeface="Symbol" pitchFamily="18" charset="2"/>
              </a:rPr>
              <a:t>5</a:t>
            </a:r>
            <a:endParaRPr lang="en-US" sz="1000" b="1" dirty="0">
              <a:solidFill>
                <a:prstClr val="white"/>
              </a:solidFill>
              <a:sym typeface="Symbol" pitchFamily="18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6198" y="1066800"/>
            <a:ext cx="5867402" cy="5395913"/>
            <a:chOff x="76198" y="1066800"/>
            <a:chExt cx="5867402" cy="5395913"/>
          </a:xfrm>
        </p:grpSpPr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76200" y="1415255"/>
              <a:ext cx="5867399" cy="757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76200" y="3404253"/>
              <a:ext cx="5867399" cy="757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4" name="Rectangle 6"/>
            <p:cNvSpPr>
              <a:spLocks noChangeArrowheads="1"/>
            </p:cNvSpPr>
            <p:nvPr/>
          </p:nvSpPr>
          <p:spPr bwMode="auto">
            <a:xfrm>
              <a:off x="76199" y="4463470"/>
              <a:ext cx="5867399" cy="757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5" name="Rectangle 6"/>
            <p:cNvSpPr>
              <a:spLocks noChangeArrowheads="1"/>
            </p:cNvSpPr>
            <p:nvPr/>
          </p:nvSpPr>
          <p:spPr bwMode="auto">
            <a:xfrm>
              <a:off x="76198" y="5502274"/>
              <a:ext cx="5867399" cy="757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26" name="Rectangle 6"/>
            <p:cNvSpPr>
              <a:spLocks noChangeArrowheads="1"/>
            </p:cNvSpPr>
            <p:nvPr/>
          </p:nvSpPr>
          <p:spPr bwMode="auto">
            <a:xfrm>
              <a:off x="76201" y="2414985"/>
              <a:ext cx="5867399" cy="757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181891" name="Rectangle 3"/>
            <p:cNvSpPr>
              <a:spLocks noChangeArrowheads="1"/>
            </p:cNvSpPr>
            <p:nvPr/>
          </p:nvSpPr>
          <p:spPr bwMode="auto">
            <a:xfrm>
              <a:off x="76201" y="1066800"/>
              <a:ext cx="5867399" cy="5395913"/>
            </a:xfrm>
            <a:prstGeom prst="rect">
              <a:avLst/>
            </a:prstGeom>
            <a:noFill/>
            <a:ln w="19050">
              <a:solidFill>
                <a:srgbClr val="646D7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29" name="Text Box 9"/>
            <p:cNvSpPr txBox="1">
              <a:spLocks noChangeArrowheads="1"/>
            </p:cNvSpPr>
            <p:nvPr/>
          </p:nvSpPr>
          <p:spPr bwMode="auto">
            <a:xfrm>
              <a:off x="76201" y="1463675"/>
              <a:ext cx="12065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dirty="0">
                  <a:solidFill>
                    <a:srgbClr val="003366"/>
                  </a:solidFill>
                  <a:latin typeface="Calibri"/>
                </a:rPr>
                <a:t>Trigger / Information Gathering</a:t>
              </a:r>
            </a:p>
          </p:txBody>
        </p:sp>
        <p:sp>
          <p:nvSpPr>
            <p:cNvPr id="56330" name="Text Box 10"/>
            <p:cNvSpPr txBox="1">
              <a:spLocks noChangeArrowheads="1"/>
            </p:cNvSpPr>
            <p:nvPr/>
          </p:nvSpPr>
          <p:spPr bwMode="auto">
            <a:xfrm>
              <a:off x="76201" y="2654813"/>
              <a:ext cx="12065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dirty="0" smtClean="0">
                  <a:solidFill>
                    <a:srgbClr val="003366"/>
                  </a:solidFill>
                  <a:latin typeface="Calibri"/>
                </a:rPr>
                <a:t>Evaluation</a:t>
              </a:r>
              <a:endParaRPr lang="en-GB" sz="1200" b="1" dirty="0">
                <a:solidFill>
                  <a:srgbClr val="003366"/>
                </a:solidFill>
                <a:latin typeface="Calibri"/>
              </a:endParaRPr>
            </a:p>
          </p:txBody>
        </p:sp>
        <p:sp>
          <p:nvSpPr>
            <p:cNvPr id="56331" name="Text Box 11"/>
            <p:cNvSpPr txBox="1">
              <a:spLocks noChangeArrowheads="1"/>
            </p:cNvSpPr>
            <p:nvPr/>
          </p:nvSpPr>
          <p:spPr bwMode="auto">
            <a:xfrm>
              <a:off x="76201" y="4613489"/>
              <a:ext cx="1206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dirty="0">
                  <a:solidFill>
                    <a:srgbClr val="003366"/>
                  </a:solidFill>
                  <a:latin typeface="Calibri"/>
                </a:rPr>
                <a:t>Treatment Choice</a:t>
              </a:r>
            </a:p>
          </p:txBody>
        </p:sp>
        <p:sp>
          <p:nvSpPr>
            <p:cNvPr id="56332" name="Text Box 12"/>
            <p:cNvSpPr txBox="1">
              <a:spLocks noChangeArrowheads="1"/>
            </p:cNvSpPr>
            <p:nvPr/>
          </p:nvSpPr>
          <p:spPr bwMode="auto">
            <a:xfrm>
              <a:off x="76201" y="5656217"/>
              <a:ext cx="12065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dirty="0" smtClean="0">
                  <a:solidFill>
                    <a:srgbClr val="003366"/>
                  </a:solidFill>
                  <a:latin typeface="Calibri"/>
                </a:rPr>
                <a:t>Antibiotics </a:t>
              </a:r>
              <a:r>
                <a:rPr lang="en-GB" sz="1200" b="1" dirty="0">
                  <a:solidFill>
                    <a:srgbClr val="003366"/>
                  </a:solidFill>
                  <a:latin typeface="Calibri"/>
                </a:rPr>
                <a:t>Choice</a:t>
              </a:r>
            </a:p>
          </p:txBody>
        </p:sp>
        <p:sp>
          <p:nvSpPr>
            <p:cNvPr id="56333" name="Text Box 13"/>
            <p:cNvSpPr txBox="1">
              <a:spLocks noChangeArrowheads="1"/>
            </p:cNvSpPr>
            <p:nvPr/>
          </p:nvSpPr>
          <p:spPr bwMode="auto">
            <a:xfrm>
              <a:off x="1460029" y="1088571"/>
              <a:ext cx="3654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003366"/>
                  </a:solidFill>
                  <a:latin typeface="Calibri"/>
                </a:rPr>
                <a:t>The </a:t>
              </a:r>
              <a:r>
                <a:rPr lang="en-US" sz="1400" b="1" dirty="0" smtClean="0">
                  <a:solidFill>
                    <a:srgbClr val="003366"/>
                  </a:solidFill>
                  <a:latin typeface="Calibri"/>
                </a:rPr>
                <a:t>Treatment Process</a:t>
              </a:r>
              <a:endParaRPr lang="en-US" sz="1400" b="1" dirty="0">
                <a:solidFill>
                  <a:srgbClr val="003366"/>
                </a:solidFill>
                <a:latin typeface="Calibri"/>
              </a:endParaRPr>
            </a:p>
          </p:txBody>
        </p:sp>
        <p:sp>
          <p:nvSpPr>
            <p:cNvPr id="6181906" name="Rectangle 18"/>
            <p:cNvSpPr>
              <a:spLocks noChangeArrowheads="1"/>
            </p:cNvSpPr>
            <p:nvPr/>
          </p:nvSpPr>
          <p:spPr bwMode="auto">
            <a:xfrm>
              <a:off x="1998662" y="1488483"/>
              <a:ext cx="1014413" cy="6002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Mother contacts CHW/ Pharmacist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39" name="Rectangle 19"/>
            <p:cNvSpPr>
              <a:spLocks noChangeArrowheads="1"/>
            </p:cNvSpPr>
            <p:nvPr/>
          </p:nvSpPr>
          <p:spPr bwMode="auto">
            <a:xfrm>
              <a:off x="2404269" y="2487441"/>
              <a:ext cx="1014413" cy="60021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Timer, </a:t>
              </a:r>
              <a:r>
                <a:rPr lang="en-US" sz="1000" b="1" dirty="0" err="1" smtClean="0">
                  <a:solidFill>
                    <a:prstClr val="black"/>
                  </a:solidFill>
                  <a:sym typeface="Symbol" pitchFamily="18" charset="2"/>
                </a:rPr>
                <a:t>etc</a:t>
              </a:r>
              <a:endParaRPr lang="en-US" sz="1000" b="1" dirty="0" smtClean="0">
                <a:solidFill>
                  <a:prstClr val="black"/>
                </a:solidFill>
                <a:sym typeface="Symbol" pitchFamily="18" charset="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(fever + fast breathing)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40" name="Rectangle 20"/>
            <p:cNvSpPr>
              <a:spLocks noChangeArrowheads="1"/>
            </p:cNvSpPr>
            <p:nvPr/>
          </p:nvSpPr>
          <p:spPr bwMode="auto">
            <a:xfrm>
              <a:off x="4622007" y="2487441"/>
              <a:ext cx="1014413" cy="60021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Child not there – mother describes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42" name="Rectangle 22"/>
            <p:cNvSpPr>
              <a:spLocks noChangeArrowheads="1"/>
            </p:cNvSpPr>
            <p:nvPr/>
          </p:nvSpPr>
          <p:spPr bwMode="auto">
            <a:xfrm>
              <a:off x="4319587" y="3499923"/>
              <a:ext cx="1014413" cy="60021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Less severe pneumonia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56343" name="Rectangle 23"/>
            <p:cNvSpPr>
              <a:spLocks noChangeArrowheads="1"/>
            </p:cNvSpPr>
            <p:nvPr/>
          </p:nvSpPr>
          <p:spPr bwMode="auto">
            <a:xfrm>
              <a:off x="2845594" y="3499923"/>
              <a:ext cx="1014413" cy="60021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Severe pneumonia</a:t>
              </a:r>
              <a:endParaRPr lang="en-US" sz="1000" b="1" baseline="30000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181915" name="Rectangle 27"/>
            <p:cNvSpPr>
              <a:spLocks noChangeArrowheads="1"/>
            </p:cNvSpPr>
            <p:nvPr/>
          </p:nvSpPr>
          <p:spPr bwMode="auto">
            <a:xfrm>
              <a:off x="3513138" y="2487441"/>
              <a:ext cx="1014413" cy="60021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RDT blood test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6181917" name="Rectangle 29"/>
            <p:cNvSpPr>
              <a:spLocks noChangeArrowheads="1"/>
            </p:cNvSpPr>
            <p:nvPr/>
          </p:nvSpPr>
          <p:spPr bwMode="auto">
            <a:xfrm>
              <a:off x="4277214" y="4532035"/>
              <a:ext cx="762000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Anti-fever meds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56350" name="Rectangle 30"/>
            <p:cNvSpPr>
              <a:spLocks noChangeArrowheads="1"/>
            </p:cNvSpPr>
            <p:nvPr/>
          </p:nvSpPr>
          <p:spPr bwMode="auto">
            <a:xfrm>
              <a:off x="2620844" y="4532035"/>
              <a:ext cx="762000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Inject. antibiotics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56351" name="Rectangle 31"/>
            <p:cNvSpPr>
              <a:spLocks noChangeArrowheads="1"/>
            </p:cNvSpPr>
            <p:nvPr/>
          </p:nvSpPr>
          <p:spPr bwMode="auto">
            <a:xfrm>
              <a:off x="3449029" y="4532035"/>
              <a:ext cx="762000" cy="60021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Antibiotics</a:t>
              </a:r>
              <a:endParaRPr lang="en-US" sz="1000" b="1" baseline="30000" dirty="0">
                <a:solidFill>
                  <a:prstClr val="black"/>
                </a:solidFill>
                <a:cs typeface="Arial" charset="0"/>
                <a:sym typeface="Symbol" pitchFamily="18" charset="2"/>
              </a:endParaRPr>
            </a:p>
          </p:txBody>
        </p:sp>
        <p:sp>
          <p:nvSpPr>
            <p:cNvPr id="56355" name="Oval 35"/>
            <p:cNvSpPr>
              <a:spLocks noChangeArrowheads="1"/>
            </p:cNvSpPr>
            <p:nvPr/>
          </p:nvSpPr>
          <p:spPr bwMode="auto">
            <a:xfrm>
              <a:off x="1752600" y="1716087"/>
              <a:ext cx="179387" cy="155575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646D7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prstClr val="white"/>
                  </a:solidFill>
                  <a:sym typeface="Symbol" pitchFamily="18" charset="2"/>
                </a:rPr>
                <a:t>1</a:t>
              </a:r>
            </a:p>
          </p:txBody>
        </p:sp>
        <p:sp>
          <p:nvSpPr>
            <p:cNvPr id="6181931" name="Rectangle 43"/>
            <p:cNvSpPr>
              <a:spLocks noChangeArrowheads="1"/>
            </p:cNvSpPr>
            <p:nvPr/>
          </p:nvSpPr>
          <p:spPr bwMode="auto">
            <a:xfrm>
              <a:off x="1255413" y="5602588"/>
              <a:ext cx="1014413" cy="60021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 dirty="0" smtClean="0">
                  <a:solidFill>
                    <a:prstClr val="white"/>
                  </a:solidFill>
                  <a:sym typeface="Symbol" pitchFamily="18" charset="2"/>
                </a:rPr>
                <a:t>Amoxicillin DT (250mg)</a:t>
              </a:r>
              <a:endParaRPr lang="en-US" sz="1200" b="1" baseline="30000" dirty="0">
                <a:solidFill>
                  <a:prstClr val="white"/>
                </a:solidFill>
                <a:cs typeface="Arial" charset="0"/>
                <a:sym typeface="Symbol" pitchFamily="18" charset="2"/>
              </a:endParaRPr>
            </a:p>
          </p:txBody>
        </p:sp>
        <p:sp>
          <p:nvSpPr>
            <p:cNvPr id="6181932" name="Rectangle 44"/>
            <p:cNvSpPr>
              <a:spLocks noChangeArrowheads="1"/>
            </p:cNvSpPr>
            <p:nvPr/>
          </p:nvSpPr>
          <p:spPr bwMode="auto">
            <a:xfrm>
              <a:off x="2367192" y="5602588"/>
              <a:ext cx="1014413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Amoxicillin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(other formulations)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cs typeface="Arial" charset="0"/>
                <a:sym typeface="Symbol" pitchFamily="18" charset="2"/>
              </a:endParaRPr>
            </a:p>
          </p:txBody>
        </p:sp>
        <p:sp>
          <p:nvSpPr>
            <p:cNvPr id="56369" name="Rectangle 49"/>
            <p:cNvSpPr>
              <a:spLocks noChangeArrowheads="1"/>
            </p:cNvSpPr>
            <p:nvPr/>
          </p:nvSpPr>
          <p:spPr bwMode="auto">
            <a:xfrm>
              <a:off x="3478971" y="5602588"/>
              <a:ext cx="1014413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err="1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Cotrimoxizole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cs typeface="Arial" charset="0"/>
                <a:sym typeface="Symbol" pitchFamily="18" charset="2"/>
              </a:endParaRPr>
            </a:p>
          </p:txBody>
        </p:sp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76201" y="3684759"/>
              <a:ext cx="12065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sym typeface="Symbol" pitchFamily="18" charset="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dirty="0" smtClean="0">
                  <a:solidFill>
                    <a:srgbClr val="003366"/>
                  </a:solidFill>
                  <a:latin typeface="Calibri"/>
                </a:rPr>
                <a:t>Diagnosis</a:t>
              </a:r>
              <a:endParaRPr lang="en-GB" sz="1200" b="1" dirty="0">
                <a:solidFill>
                  <a:srgbClr val="003366"/>
                </a:solidFill>
                <a:latin typeface="Calibri"/>
              </a:endParaRPr>
            </a:p>
          </p:txBody>
        </p:sp>
        <p:sp>
          <p:nvSpPr>
            <p:cNvPr id="57" name="Rectangle 29"/>
            <p:cNvSpPr>
              <a:spLocks noChangeArrowheads="1"/>
            </p:cNvSpPr>
            <p:nvPr/>
          </p:nvSpPr>
          <p:spPr bwMode="auto">
            <a:xfrm>
              <a:off x="1792659" y="4532035"/>
              <a:ext cx="762000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Oxygen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>
              <a:off x="964474" y="4532035"/>
              <a:ext cx="762000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Anti-</a:t>
              </a:r>
              <a:r>
                <a:rPr lang="en-US" sz="1000" dirty="0" err="1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malarials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59" name="Rectangle 29"/>
            <p:cNvSpPr>
              <a:spLocks noChangeArrowheads="1"/>
            </p:cNvSpPr>
            <p:nvPr/>
          </p:nvSpPr>
          <p:spPr bwMode="auto">
            <a:xfrm>
              <a:off x="5105401" y="4532035"/>
              <a:ext cx="762000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Nothing (get rest and feed)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73" name="Rectangle 49"/>
            <p:cNvSpPr>
              <a:spLocks noChangeArrowheads="1"/>
            </p:cNvSpPr>
            <p:nvPr/>
          </p:nvSpPr>
          <p:spPr bwMode="auto">
            <a:xfrm>
              <a:off x="4590751" y="5602588"/>
              <a:ext cx="1014413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Other non-</a:t>
              </a:r>
              <a:r>
                <a:rPr lang="en-US" sz="1000" dirty="0" err="1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opitmal</a:t>
              </a: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 (</a:t>
              </a:r>
              <a:r>
                <a:rPr lang="en-US" sz="1000" dirty="0" err="1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Cipro</a:t>
              </a: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, etc.)</a:t>
              </a:r>
              <a:endParaRPr lang="en-US" sz="1000" baseline="30000" dirty="0">
                <a:solidFill>
                  <a:prstClr val="white">
                    <a:lumMod val="50000"/>
                  </a:prstClr>
                </a:solidFill>
                <a:cs typeface="Arial" charset="0"/>
                <a:sym typeface="Symbol" pitchFamily="18" charset="2"/>
              </a:endParaRPr>
            </a:p>
          </p:txBody>
        </p:sp>
        <p:cxnSp>
          <p:nvCxnSpPr>
            <p:cNvPr id="51" name="Elbow Connector 50"/>
            <p:cNvCxnSpPr>
              <a:stCxn id="56343" idx="2"/>
              <a:endCxn id="6181917" idx="0"/>
            </p:cNvCxnSpPr>
            <p:nvPr/>
          </p:nvCxnSpPr>
          <p:spPr bwMode="auto">
            <a:xfrm rot="16200000" flipH="1">
              <a:off x="3789560" y="3663381"/>
              <a:ext cx="431894" cy="1305413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0" name="Elbow Connector 59"/>
            <p:cNvCxnSpPr>
              <a:stCxn id="56343" idx="2"/>
              <a:endCxn id="57" idx="0"/>
            </p:cNvCxnSpPr>
            <p:nvPr/>
          </p:nvCxnSpPr>
          <p:spPr bwMode="auto">
            <a:xfrm rot="5400000">
              <a:off x="2547283" y="3726517"/>
              <a:ext cx="431894" cy="1179142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Elbow Connector 61"/>
            <p:cNvCxnSpPr>
              <a:stCxn id="56343" idx="2"/>
              <a:endCxn id="58" idx="0"/>
            </p:cNvCxnSpPr>
            <p:nvPr/>
          </p:nvCxnSpPr>
          <p:spPr bwMode="auto">
            <a:xfrm rot="5400000">
              <a:off x="2133191" y="3312425"/>
              <a:ext cx="431894" cy="2007327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8" name="Elbow Connector 67"/>
            <p:cNvCxnSpPr>
              <a:stCxn id="56343" idx="2"/>
              <a:endCxn id="56350" idx="0"/>
            </p:cNvCxnSpPr>
            <p:nvPr/>
          </p:nvCxnSpPr>
          <p:spPr bwMode="auto">
            <a:xfrm rot="5400000">
              <a:off x="2961376" y="4140610"/>
              <a:ext cx="431894" cy="350957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5" name="Elbow Connector 74"/>
            <p:cNvCxnSpPr>
              <a:stCxn id="56342" idx="2"/>
              <a:endCxn id="59" idx="0"/>
            </p:cNvCxnSpPr>
            <p:nvPr/>
          </p:nvCxnSpPr>
          <p:spPr bwMode="auto">
            <a:xfrm rot="16200000" flipH="1">
              <a:off x="4940650" y="3986284"/>
              <a:ext cx="431894" cy="659607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8" name="Elbow Connector 77"/>
            <p:cNvCxnSpPr>
              <a:stCxn id="56342" idx="2"/>
              <a:endCxn id="56351" idx="0"/>
            </p:cNvCxnSpPr>
            <p:nvPr/>
          </p:nvCxnSpPr>
          <p:spPr bwMode="auto">
            <a:xfrm rot="5400000">
              <a:off x="4112465" y="3817706"/>
              <a:ext cx="431894" cy="996765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0" name="Elbow Connector 79"/>
            <p:cNvCxnSpPr>
              <a:stCxn id="6181906" idx="2"/>
              <a:endCxn id="6181915" idx="0"/>
            </p:cNvCxnSpPr>
            <p:nvPr/>
          </p:nvCxnSpPr>
          <p:spPr bwMode="auto">
            <a:xfrm rot="16200000" flipH="1">
              <a:off x="3063737" y="1530833"/>
              <a:ext cx="398740" cy="1514476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2" name="Elbow Connector 81"/>
            <p:cNvCxnSpPr>
              <a:stCxn id="6181906" idx="2"/>
              <a:endCxn id="56339" idx="0"/>
            </p:cNvCxnSpPr>
            <p:nvPr/>
          </p:nvCxnSpPr>
          <p:spPr bwMode="auto">
            <a:xfrm rot="16200000" flipH="1">
              <a:off x="2509302" y="2085267"/>
              <a:ext cx="398740" cy="405607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6" name="Elbow Connector 85"/>
            <p:cNvCxnSpPr>
              <a:stCxn id="6181906" idx="2"/>
              <a:endCxn id="56340" idx="0"/>
            </p:cNvCxnSpPr>
            <p:nvPr/>
          </p:nvCxnSpPr>
          <p:spPr bwMode="auto">
            <a:xfrm rot="16200000" flipH="1">
              <a:off x="3618171" y="976398"/>
              <a:ext cx="398740" cy="2623345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0" name="Elbow Connector 89"/>
            <p:cNvCxnSpPr>
              <a:stCxn id="56340" idx="2"/>
              <a:endCxn id="56342" idx="0"/>
            </p:cNvCxnSpPr>
            <p:nvPr/>
          </p:nvCxnSpPr>
          <p:spPr bwMode="auto">
            <a:xfrm rot="5400000">
              <a:off x="4771872" y="3142581"/>
              <a:ext cx="412264" cy="302420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5" name="Elbow Connector 94"/>
            <p:cNvCxnSpPr>
              <a:stCxn id="6181915" idx="2"/>
              <a:endCxn id="56343" idx="0"/>
            </p:cNvCxnSpPr>
            <p:nvPr/>
          </p:nvCxnSpPr>
          <p:spPr bwMode="auto">
            <a:xfrm rot="5400000">
              <a:off x="3480441" y="2960019"/>
              <a:ext cx="412264" cy="667544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324" name="Elbow Connector 56323"/>
            <p:cNvCxnSpPr>
              <a:stCxn id="56351" idx="2"/>
              <a:endCxn id="6181931" idx="0"/>
            </p:cNvCxnSpPr>
            <p:nvPr/>
          </p:nvCxnSpPr>
          <p:spPr bwMode="auto">
            <a:xfrm rot="5400000">
              <a:off x="2561158" y="4333716"/>
              <a:ext cx="470335" cy="2067409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338" name="Elbow Connector 56337"/>
            <p:cNvCxnSpPr>
              <a:stCxn id="56351" idx="2"/>
              <a:endCxn id="6181932" idx="0"/>
            </p:cNvCxnSpPr>
            <p:nvPr/>
          </p:nvCxnSpPr>
          <p:spPr bwMode="auto">
            <a:xfrm rot="5400000">
              <a:off x="3117047" y="4889605"/>
              <a:ext cx="470335" cy="955630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347" name="Elbow Connector 56346"/>
            <p:cNvCxnSpPr>
              <a:stCxn id="56351" idx="2"/>
              <a:endCxn id="56369" idx="0"/>
            </p:cNvCxnSpPr>
            <p:nvPr/>
          </p:nvCxnSpPr>
          <p:spPr bwMode="auto">
            <a:xfrm rot="16200000" flipH="1">
              <a:off x="3672936" y="5289345"/>
              <a:ext cx="470335" cy="156149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6" name="Elbow Connector 95"/>
            <p:cNvCxnSpPr>
              <a:stCxn id="56351" idx="2"/>
              <a:endCxn id="73" idx="0"/>
            </p:cNvCxnSpPr>
            <p:nvPr/>
          </p:nvCxnSpPr>
          <p:spPr bwMode="auto">
            <a:xfrm rot="16200000" flipH="1">
              <a:off x="4228826" y="4733455"/>
              <a:ext cx="470335" cy="1267929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6" name="Rectangle 22"/>
            <p:cNvSpPr>
              <a:spLocks noChangeArrowheads="1"/>
            </p:cNvSpPr>
            <p:nvPr/>
          </p:nvSpPr>
          <p:spPr bwMode="auto">
            <a:xfrm>
              <a:off x="1447800" y="3505200"/>
              <a:ext cx="1014413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Malaria</a:t>
              </a:r>
              <a:endParaRPr lang="en-US" sz="1000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cxnSp>
          <p:nvCxnSpPr>
            <p:cNvPr id="102" name="Elbow Connector 101"/>
            <p:cNvCxnSpPr>
              <a:stCxn id="6181915" idx="2"/>
              <a:endCxn id="156" idx="0"/>
            </p:cNvCxnSpPr>
            <p:nvPr/>
          </p:nvCxnSpPr>
          <p:spPr bwMode="auto">
            <a:xfrm rot="5400000">
              <a:off x="2778906" y="2263760"/>
              <a:ext cx="417541" cy="2065338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4" name="Elbow Connector 103"/>
            <p:cNvCxnSpPr>
              <a:stCxn id="56339" idx="2"/>
              <a:endCxn id="56342" idx="0"/>
            </p:cNvCxnSpPr>
            <p:nvPr/>
          </p:nvCxnSpPr>
          <p:spPr bwMode="auto">
            <a:xfrm rot="16200000" flipH="1">
              <a:off x="3663003" y="2336132"/>
              <a:ext cx="412264" cy="1915318"/>
            </a:xfrm>
            <a:prstGeom prst="bentConnector3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6357" name="Oval 37"/>
            <p:cNvSpPr>
              <a:spLocks noChangeArrowheads="1"/>
            </p:cNvSpPr>
            <p:nvPr/>
          </p:nvSpPr>
          <p:spPr bwMode="auto">
            <a:xfrm>
              <a:off x="3272481" y="3215482"/>
              <a:ext cx="179388" cy="155575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646D7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>
                  <a:solidFill>
                    <a:prstClr val="white"/>
                  </a:solidFill>
                  <a:sym typeface="Symbol" pitchFamily="18" charset="2"/>
                </a:rPr>
                <a:t>3</a:t>
              </a:r>
            </a:p>
          </p:txBody>
        </p:sp>
        <p:sp>
          <p:nvSpPr>
            <p:cNvPr id="163" name="Oval 47"/>
            <p:cNvSpPr>
              <a:spLocks noChangeArrowheads="1"/>
            </p:cNvSpPr>
            <p:nvPr/>
          </p:nvSpPr>
          <p:spPr bwMode="auto">
            <a:xfrm>
              <a:off x="3262258" y="4225643"/>
              <a:ext cx="179388" cy="155575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646D7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prstClr val="white"/>
                  </a:solidFill>
                  <a:sym typeface="Symbol" pitchFamily="18" charset="2"/>
                </a:rPr>
                <a:t>4</a:t>
              </a:r>
            </a:p>
          </p:txBody>
        </p:sp>
        <p:sp>
          <p:nvSpPr>
            <p:cNvPr id="164" name="Oval 48"/>
            <p:cNvSpPr>
              <a:spLocks noChangeArrowheads="1"/>
            </p:cNvSpPr>
            <p:nvPr/>
          </p:nvSpPr>
          <p:spPr bwMode="auto">
            <a:xfrm>
              <a:off x="1680751" y="5289631"/>
              <a:ext cx="179388" cy="155575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646D7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sym typeface="Symbol" pitchFamily="18" charset="2"/>
                </a:rPr>
                <a:t>5</a:t>
              </a:r>
              <a:endParaRPr lang="en-US" sz="1000" b="1" dirty="0">
                <a:solidFill>
                  <a:prstClr val="white"/>
                </a:solidFill>
                <a:sym typeface="Symbol" pitchFamily="18" charset="2"/>
              </a:endParaRPr>
            </a:p>
          </p:txBody>
        </p:sp>
        <p:sp>
          <p:nvSpPr>
            <p:cNvPr id="66" name="Rectangle 19"/>
            <p:cNvSpPr>
              <a:spLocks noChangeArrowheads="1"/>
            </p:cNvSpPr>
            <p:nvPr/>
          </p:nvSpPr>
          <p:spPr bwMode="auto">
            <a:xfrm>
              <a:off x="1295400" y="2487441"/>
              <a:ext cx="1014413" cy="60021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prstClr val="black"/>
                  </a:solidFill>
                  <a:sym typeface="Symbol" pitchFamily="18" charset="2"/>
                </a:rPr>
                <a:t>Visual and verbal diagnosis</a:t>
              </a:r>
              <a:endParaRPr lang="en-US" sz="1000" b="1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cxnSp>
          <p:nvCxnSpPr>
            <p:cNvPr id="67" name="Elbow Connector 66"/>
            <p:cNvCxnSpPr>
              <a:stCxn id="6181906" idx="2"/>
              <a:endCxn id="66" idx="0"/>
            </p:cNvCxnSpPr>
            <p:nvPr/>
          </p:nvCxnSpPr>
          <p:spPr bwMode="auto">
            <a:xfrm rot="5400000">
              <a:off x="1954868" y="1936440"/>
              <a:ext cx="398740" cy="703262"/>
            </a:xfrm>
            <a:prstGeom prst="bentConnector3">
              <a:avLst>
                <a:gd name="adj1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6336" name="Oval 16"/>
            <p:cNvSpPr>
              <a:spLocks noChangeArrowheads="1"/>
            </p:cNvSpPr>
            <p:nvPr/>
          </p:nvSpPr>
          <p:spPr bwMode="auto">
            <a:xfrm>
              <a:off x="3249195" y="2203570"/>
              <a:ext cx="179388" cy="155575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646D7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prstClr val="white"/>
                  </a:solidFill>
                  <a:sym typeface="Symbol" pitchFamily="18" charset="2"/>
                </a:rPr>
                <a:t>2</a:t>
              </a:r>
            </a:p>
          </p:txBody>
        </p:sp>
        <p:sp>
          <p:nvSpPr>
            <p:cNvPr id="69" name="Rectangle 18"/>
            <p:cNvSpPr>
              <a:spLocks noChangeArrowheads="1"/>
            </p:cNvSpPr>
            <p:nvPr/>
          </p:nvSpPr>
          <p:spPr bwMode="auto">
            <a:xfrm>
              <a:off x="3633787" y="1484811"/>
              <a:ext cx="1014413" cy="6002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b="1" dirty="0" smtClean="0">
                  <a:solidFill>
                    <a:prstClr val="white">
                      <a:lumMod val="50000"/>
                    </a:prstClr>
                  </a:solidFill>
                  <a:sym typeface="Symbol" pitchFamily="18" charset="2"/>
                </a:rPr>
                <a:t>Mother unaware and does nothing</a:t>
              </a:r>
              <a:endParaRPr lang="en-US" sz="1000" b="1" dirty="0">
                <a:solidFill>
                  <a:prstClr val="white">
                    <a:lumMod val="50000"/>
                  </a:prstClr>
                </a:solidFill>
                <a:sym typeface="Symbol" pitchFamily="18" charset="2"/>
              </a:endParaRPr>
            </a:p>
          </p:txBody>
        </p:sp>
        <p:cxnSp>
          <p:nvCxnSpPr>
            <p:cNvPr id="70" name="Elbow Connector 69"/>
            <p:cNvCxnSpPr>
              <a:stCxn id="69" idx="2"/>
            </p:cNvCxnSpPr>
            <p:nvPr/>
          </p:nvCxnSpPr>
          <p:spPr bwMode="auto">
            <a:xfrm rot="5400000">
              <a:off x="3879464" y="2225913"/>
              <a:ext cx="402414" cy="120646"/>
            </a:xfrm>
            <a:prstGeom prst="bentConnector3">
              <a:avLst>
                <a:gd name="adj1" fmla="val 5000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51453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187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1_White_Bkgd_Division</vt:lpstr>
      <vt:lpstr>Photo Editor Photo</vt:lpstr>
      <vt:lpstr>Template — Patient Treatment Journey (1 of 2) Sample:  Amoxicillin Treatment Journey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1. TOOL — PATIENT TREATMENT JOURNEY </dc:title>
  <dc:creator>USAID</dc:creator>
  <cp:lastModifiedBy>USAID</cp:lastModifiedBy>
  <cp:revision>3</cp:revision>
  <dcterms:created xsi:type="dcterms:W3CDTF">2014-09-15T16:34:03Z</dcterms:created>
  <dcterms:modified xsi:type="dcterms:W3CDTF">2014-10-16T14:18:33Z</dcterms:modified>
</cp:coreProperties>
</file>