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 smtClean="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6394450" y="254000"/>
          <a:ext cx="112077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hoto Editor Photo" r:id="rId3" imgW="7621064" imgH="1809524" progId="">
                  <p:embed/>
                </p:oleObj>
              </mc:Choice>
              <mc:Fallback>
                <p:oleObj name="Photo Editor Photo" r:id="rId3" imgW="7621064" imgH="180952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450" y="254000"/>
                        <a:ext cx="1120775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001000" y="6477000"/>
            <a:ext cx="111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20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8195096" y="6774768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8186470" y="6573342"/>
            <a:ext cx="72749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/>
          <p:cNvSpPr txBox="1"/>
          <p:nvPr userDrawn="1"/>
        </p:nvSpPr>
        <p:spPr>
          <a:xfrm>
            <a:off x="1943099" y="155642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600" dirty="0" smtClean="0">
                <a:solidFill>
                  <a:prstClr val="white">
                    <a:lumMod val="85000"/>
                  </a:prstClr>
                </a:solidFill>
                <a:sym typeface="Symbol" pitchFamily="18" charset="2"/>
              </a:rPr>
              <a:t>D R A F T</a:t>
            </a:r>
            <a:endParaRPr lang="en-US" sz="9600" dirty="0">
              <a:solidFill>
                <a:prstClr val="white">
                  <a:lumMod val="8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8056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6601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3688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2220758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2598869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438710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6841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90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158785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359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96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0016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112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809298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142300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47" y="76201"/>
            <a:ext cx="2501077" cy="711928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8104512" y="6557415"/>
            <a:ext cx="1116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/>
                </a:solidFill>
                <a:sym typeface="Symbol" pitchFamily="18" charset="2"/>
              </a:rPr>
              <a:t>DRAFT</a:t>
            </a:r>
            <a:endParaRPr lang="en-US" sz="1400" b="1" dirty="0">
              <a:solidFill>
                <a:prstClr val="black"/>
              </a:solidFill>
              <a:sym typeface="Symbol" pitchFamily="18" charset="2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8382000" y="6791860"/>
            <a:ext cx="540592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8382000" y="6625098"/>
            <a:ext cx="531966" cy="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5405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da.gov/downloads/drugs/guidancecomplianceregulatoryinformation/guidances/ucm080593.pdf" TargetMode="External"/><Relationship Id="rId2" Type="http://schemas.openxmlformats.org/officeDocument/2006/relationships/hyperlink" Target="http://www.ncbi.nlm.nih.gov/pmc/articles/PMC3479626/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52401" y="161925"/>
            <a:ext cx="4876799" cy="620713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Template —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Target Product Profile (TPP)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945367"/>
              </p:ext>
            </p:extLst>
          </p:nvPr>
        </p:nvGraphicFramePr>
        <p:xfrm>
          <a:off x="88901" y="1219200"/>
          <a:ext cx="8991598" cy="518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1004"/>
                <a:gridCol w="2658386"/>
                <a:gridCol w="2736573"/>
                <a:gridCol w="2345635"/>
              </a:tblGrid>
              <a:tr h="51993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MILESTONE DEFINITION</a:t>
                      </a:r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DECISION 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CRITERIA</a:t>
                      </a:r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EXAMPLE DATA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REQUIREMENTS</a:t>
                      </a:r>
                      <a:endParaRPr lang="en-US" sz="1200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GATE REVIEW </a:t>
                      </a: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FFFF"/>
                          </a:solidFill>
                        </a:rPr>
                        <a:t>GUIDELINES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4661670"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Target Product Profile initiated</a:t>
                      </a:r>
                    </a:p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(*The TPP is</a:t>
                      </a:r>
                      <a:r>
                        <a:rPr lang="en-US" sz="1100" baseline="0" dirty="0" smtClean="0"/>
                        <a:t> initiated prior to the LCS gate review and is updated &amp; reviewed during development through to the DTF gate review)</a:t>
                      </a:r>
                      <a:endParaRPr lang="en-US" sz="1100" i="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200" baseline="0" dirty="0" smtClean="0"/>
                        <a:t>Product-specific content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per BMGF </a:t>
                      </a:r>
                      <a:r>
                        <a:rPr lang="en-US" sz="1200" baseline="0" dirty="0" smtClean="0"/>
                        <a:t>TPP template requirements is provided; examples include:</a:t>
                      </a:r>
                    </a:p>
                    <a:p>
                      <a:pPr marL="401638" marR="0" lvl="1" indent="-166688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-"/>
                        <a:tabLst/>
                        <a:defRPr/>
                      </a:pPr>
                      <a:r>
                        <a:rPr lang="en-US" sz="1050" baseline="0" dirty="0" smtClean="0"/>
                        <a:t>Drug need, use case, market, and impact on global health defined</a:t>
                      </a:r>
                    </a:p>
                    <a:p>
                      <a:pPr marL="401638" marR="0" lvl="1" indent="-166688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-"/>
                        <a:tabLst/>
                        <a:defRPr/>
                      </a:pPr>
                      <a:r>
                        <a:rPr lang="en-US" sz="1050" baseline="0" dirty="0" smtClean="0"/>
                        <a:t>Product characteristics required to show benefit (Minimum TPP / Optimistic TPP), such as efficacy, safety, and duration of treatment outlined</a:t>
                      </a:r>
                    </a:p>
                    <a:p>
                      <a:pPr marL="401638" marR="0" lvl="1" indent="-166688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-"/>
                        <a:tabLst/>
                        <a:defRPr/>
                      </a:pPr>
                      <a:r>
                        <a:rPr lang="en-US" sz="1050" baseline="0" dirty="0" smtClean="0"/>
                        <a:t>Aligned with disease-specific strategies of the</a:t>
                      </a:r>
                      <a:r>
                        <a:rPr lang="en-US" sz="1050" baseline="0" dirty="0" smtClean="0">
                          <a:solidFill>
                            <a:schemeClr val="tx1"/>
                          </a:solidFill>
                        </a:rPr>
                        <a:t> BMGF </a:t>
                      </a:r>
                      <a:r>
                        <a:rPr lang="en-US" sz="1050" baseline="0" dirty="0" smtClean="0"/>
                        <a:t>and partner organizations (e.g., all product development co-partners, WHO, etc.)</a:t>
                      </a:r>
                    </a:p>
                    <a:p>
                      <a:pPr marL="401638" marR="0" lvl="1" indent="-166688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-"/>
                        <a:tabLst/>
                        <a:defRPr/>
                      </a:pPr>
                      <a:endParaRPr lang="en-US" sz="1050" baseline="0" dirty="0" smtClean="0"/>
                    </a:p>
                    <a:p>
                      <a:pPr marL="234950" marR="0" lvl="1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lang="en-US" sz="1050" baseline="0" dirty="0" smtClean="0"/>
                        <a:t>Note: In portfolio grants, a TPP is initially disease area focused and is replaced by a product-specific TPP once a preclinical candidate has been selected</a:t>
                      </a:r>
                    </a:p>
                    <a:p>
                      <a:pPr marL="401638" marR="0" lvl="1" indent="-166688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-"/>
                        <a:tabLst/>
                        <a:defRPr/>
                      </a:pPr>
                      <a:endParaRPr lang="en-US" sz="1050" baseline="0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Indication, use case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Target population 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Global health impact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Proposed mechanism of action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Primary endpoints and secondary endpoints (e.g., safety, efficacy, duration of treatment, etc.)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Manufacturability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Formulation, dosing, and stability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Route of administration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Shelf-life and storage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Cost and delivery considerations driven by disease burden analysis (e.g., target countries, primary target, delivery channel)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en-US" sz="1200" baseline="0" dirty="0" smtClean="0"/>
                        <a:t>Product registration strategy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200" baseline="0" dirty="0" smtClean="0"/>
                        <a:t>At early development stages, all variables may not be fully known; teams should develop TPP based on available information (i.e., draft TPP is sufficient at the LCS gate review)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200" baseline="0" dirty="0" smtClean="0"/>
                        <a:t>TPP will be updated as data are generated throughout the drug development process, the competitive landscape evolves, and new disease data emerge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200" dirty="0" smtClean="0"/>
                        <a:t>TPP updates and completion timing are product specific; specific data requirements and  timelines should be developed at project initiation</a:t>
                      </a:r>
                      <a:r>
                        <a:rPr lang="en-US" sz="1200" baseline="0" dirty="0" smtClean="0"/>
                        <a:t> and monitored through milestone gate reviews</a:t>
                      </a:r>
                    </a:p>
                    <a:p>
                      <a:pPr marL="228600" marR="0" indent="-22860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1200" baseline="0" dirty="0" smtClean="0"/>
                        <a:t>TPP should be </a:t>
                      </a:r>
                      <a:r>
                        <a:rPr lang="en-US" sz="1200" dirty="0" smtClean="0"/>
                        <a:t>finalized prior to</a:t>
                      </a:r>
                      <a:r>
                        <a:rPr lang="en-US" sz="1200" baseline="0" dirty="0" smtClean="0"/>
                        <a:t> the DTF </a:t>
                      </a:r>
                      <a:r>
                        <a:rPr lang="en-US" sz="1200" dirty="0" smtClean="0"/>
                        <a:t>gate review (i.e., prior to registration)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52401" y="161925"/>
            <a:ext cx="4876799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200" b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Calibri" pitchFamily="34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Calibri" pitchFamily="34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Calibri" pitchFamily="34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Calibri" pitchFamily="34" charset="0"/>
              </a:defRPr>
            </a:lvl5pPr>
            <a:lvl6pPr marL="4572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DDFE"/>
              </a:buClr>
              <a:defRPr sz="26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Additional Resources -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Target Product Profile (TPP)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Snip and Round Single Corner Rectangle 10"/>
          <p:cNvSpPr/>
          <p:nvPr/>
        </p:nvSpPr>
        <p:spPr>
          <a:xfrm>
            <a:off x="380998" y="1219200"/>
            <a:ext cx="1849261" cy="288698"/>
          </a:xfrm>
          <a:prstGeom prst="snipRoundRect">
            <a:avLst/>
          </a:prstGeom>
          <a:solidFill>
            <a:srgbClr val="002060"/>
          </a:solidFill>
          <a:ln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200" dirty="0" err="1" smtClean="0">
                <a:solidFill>
                  <a:prstClr val="white"/>
                </a:solidFill>
                <a:sym typeface="Symbol" pitchFamily="18" charset="2"/>
              </a:rPr>
              <a:t>Addt’l</a:t>
            </a:r>
            <a:r>
              <a:rPr lang="en-ZA" sz="1200" dirty="0" smtClean="0">
                <a:solidFill>
                  <a:prstClr val="white"/>
                </a:solidFill>
                <a:sym typeface="Symbol" pitchFamily="18" charset="2"/>
              </a:rPr>
              <a:t> Resources</a:t>
            </a:r>
            <a:endParaRPr lang="en-ZA" sz="1200" dirty="0">
              <a:solidFill>
                <a:prstClr val="white"/>
              </a:solidFill>
              <a:sym typeface="Symbol" pitchFamily="18" charset="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0999" y="1519927"/>
            <a:ext cx="8363249" cy="4195073"/>
            <a:chOff x="4519613" y="1502154"/>
            <a:chExt cx="4440237" cy="1384202"/>
          </a:xfrm>
        </p:grpSpPr>
        <p:sp>
          <p:nvSpPr>
            <p:cNvPr id="13" name="Snip Diagonal Corner Rectangle 12"/>
            <p:cNvSpPr/>
            <p:nvPr/>
          </p:nvSpPr>
          <p:spPr>
            <a:xfrm>
              <a:off x="4519613" y="1502154"/>
              <a:ext cx="4440237" cy="1384202"/>
            </a:xfrm>
            <a:prstGeom prst="snip2DiagRect">
              <a:avLst>
                <a:gd name="adj1" fmla="val 0"/>
                <a:gd name="adj2" fmla="val 3196"/>
              </a:avLst>
            </a:prstGeom>
            <a:solidFill>
              <a:schemeClr val="bg1"/>
            </a:solidFill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171450" lvl="0" indent="-171450" fontAlgn="base">
                <a:buFont typeface="Arial" panose="020B0604020202020204" pitchFamily="34" charset="0"/>
                <a:buChar char="•"/>
                <a:defRPr/>
              </a:pPr>
              <a:endPara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  <a:sym typeface="Symbol" pitchFamily="18" charset="2"/>
              </a:endParaRPr>
            </a:p>
            <a:p>
              <a:pPr marL="171450" lvl="0" indent="-171450" fontAlgn="base">
                <a:buFont typeface="Arial" panose="020B0604020202020204" pitchFamily="34" charset="0"/>
                <a:buChar char="•"/>
                <a:defRPr/>
              </a:pPr>
              <a: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</a:rPr>
                <a:t>TPP Examples</a:t>
              </a:r>
            </a:p>
            <a:p>
              <a:pPr marL="800100" lvl="1" indent="-342900" fontAlgn="base">
                <a:buFont typeface="+mj-lt"/>
                <a:buAutoNum type="arabicPeriod"/>
                <a:defRPr/>
              </a:pPr>
              <a: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</a:rPr>
                <a:t>TPP Overview Article- </a:t>
              </a:r>
              <a:b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</a:rPr>
              </a:br>
              <a: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  <a:hlinkClick r:id="rId2"/>
                </a:rPr>
                <a:t>http://www.ncbi.nlm.nih.gov/pmc/articles/PMC3479626/</a:t>
              </a:r>
              <a:endPara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  <a:sym typeface="Symbol" pitchFamily="18" charset="2"/>
              </a:endParaRPr>
            </a:p>
            <a:p>
              <a:pPr marL="800100" lvl="1" indent="-342900" fontAlgn="base">
                <a:buFont typeface="+mj-lt"/>
                <a:buAutoNum type="arabicPeriod"/>
                <a:defRPr/>
              </a:pPr>
              <a: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</a:rPr>
                <a:t>FDA TPP- </a:t>
              </a:r>
              <a:r>
                <a:rPr lang="en-US" sz="1600" b="1" dirty="0">
                  <a:hlinkClick r:id="rId3"/>
                </a:rPr>
                <a:t>http://</a:t>
              </a:r>
              <a:r>
                <a:rPr lang="en-US" sz="1600" b="1" dirty="0" smtClean="0">
                  <a:hlinkClick r:id="rId3"/>
                </a:rPr>
                <a:t>www.fda.gov/downloads/drugs/guidancecomplianceregulatoryinformation/guidances/ucm080593.pdf</a:t>
              </a:r>
              <a:endParaRPr lang="en-US" sz="1600" b="1" dirty="0"/>
            </a:p>
            <a:p>
              <a:pPr lvl="1" fontAlgn="base">
                <a:defRPr/>
              </a:pPr>
              <a:endParaRPr lang="en-US" sz="1600" dirty="0"/>
            </a:p>
            <a:p>
              <a:pPr marL="800100" lvl="1" indent="-342900" fontAlgn="base">
                <a:buFont typeface="+mj-lt"/>
                <a:buAutoNum type="arabicPeriod"/>
                <a:defRPr/>
              </a:pPr>
              <a:endPara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  <a:sym typeface="Symbol" pitchFamily="18" charset="2"/>
              </a:endParaRPr>
            </a:p>
            <a:p>
              <a:pPr lvl="1" fontAlgn="base">
                <a:defRPr/>
              </a:pPr>
              <a:r>
                <a:rPr lang="en-US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charset="0"/>
                  <a:sym typeface="Symbol" pitchFamily="18" charset="2"/>
                </a:rPr>
                <a:t>       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charset="0"/>
                <a:sym typeface="Symbol" pitchFamily="18" charset="2"/>
              </a:endParaRPr>
            </a:p>
            <a:p>
              <a:pPr marL="800100" lvl="1" indent="-342900" fontAlgn="base">
                <a:buFont typeface="+mj-lt"/>
                <a:buAutoNum type="arabicPeriod"/>
                <a:defRPr/>
              </a:pPr>
              <a:endParaRPr lang="en-US" sz="1600" dirty="0">
                <a:solidFill>
                  <a:schemeClr val="tx1"/>
                </a:solidFill>
                <a:cs typeface="Arial" charset="0"/>
                <a:sym typeface="Symbol" pitchFamily="18" charset="2"/>
              </a:endParaRPr>
            </a:p>
            <a:p>
              <a:pPr marL="171450" indent="-171450" fontAlgn="base">
                <a:buFont typeface="Arial" pitchFamily="34" charset="0"/>
                <a:buChar char="•"/>
                <a:defRPr/>
              </a:pPr>
              <a:endParaRPr lang="en-ZA" sz="1200" dirty="0">
                <a:solidFill>
                  <a:prstClr val="black">
                    <a:lumMod val="65000"/>
                    <a:lumOff val="35000"/>
                  </a:prstClr>
                </a:solidFill>
                <a:sym typeface="Symbol" pitchFamily="18" charset="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19625" y="1931426"/>
              <a:ext cx="4238626" cy="385476"/>
            </a:xfrm>
            <a:prstGeom prst="rect">
              <a:avLst/>
            </a:prstGeom>
            <a:ln w="19050">
              <a:noFill/>
            </a:ln>
          </p:spPr>
          <p:txBody>
            <a:bodyPr wrap="square" anchor="ctr">
              <a:spAutoFit/>
            </a:bodyPr>
            <a:lstStyle/>
            <a:p>
              <a:pPr fontAlgn="base">
                <a:defRPr/>
              </a:pP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420997"/>
      </p:ext>
    </p:extLst>
  </p:cSld>
  <p:clrMapOvr>
    <a:masterClrMapping/>
  </p:clrMapOvr>
</p:sld>
</file>

<file path=ppt/theme/theme1.xml><?xml version="1.0" encoding="utf-8"?>
<a:theme xmlns:a="http://schemas.openxmlformats.org/drawingml/2006/main" name="1_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332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1_White_Bkgd_Division</vt:lpstr>
      <vt:lpstr>Photo Editor Photo</vt:lpstr>
      <vt:lpstr>Template — Target Product Profile (TPP)</vt:lpstr>
      <vt:lpstr>PowerPoint Presentation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I. TOOL — TARGET PRODUCT PROFILE</dc:title>
  <dc:creator>USAID</dc:creator>
  <cp:lastModifiedBy>USAID</cp:lastModifiedBy>
  <cp:revision>5</cp:revision>
  <dcterms:created xsi:type="dcterms:W3CDTF">2014-09-15T16:57:20Z</dcterms:created>
  <dcterms:modified xsi:type="dcterms:W3CDTF">2015-01-22T17:28:45Z</dcterms:modified>
</cp:coreProperties>
</file>