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5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A4C93-FC1F-48A6-9D4F-74C1FF35B86B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C6EB2-CEA0-4FA9-95D0-267DB380A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868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A4C93-FC1F-48A6-9D4F-74C1FF35B86B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C6EB2-CEA0-4FA9-95D0-267DB380A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6499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A4C93-FC1F-48A6-9D4F-74C1FF35B86B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C6EB2-CEA0-4FA9-95D0-267DB380A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3640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 bwMode="auto">
          <a:xfrm>
            <a:off x="0" y="5334000"/>
            <a:ext cx="9144000" cy="1295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2296" tIns="45720" rIns="82296" bIns="45720" numCol="1" rtlCol="0" anchor="ctr" anchorCtr="0" compatLnSpc="1">
            <a:prstTxWarp prst="textNoShape">
              <a:avLst/>
            </a:prstTxWarp>
          </a:bodyPr>
          <a:lstStyle/>
          <a:p>
            <a:pPr defTabSz="857250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1000">
              <a:solidFill>
                <a:prstClr val="black"/>
              </a:solidFill>
              <a:latin typeface="Arial" charset="0"/>
              <a:sym typeface="Symbol" pitchFamily="18" charset="2"/>
            </a:endParaRPr>
          </a:p>
        </p:txBody>
      </p:sp>
      <p:graphicFrame>
        <p:nvGraphicFramePr>
          <p:cNvPr id="4" name="Object 10"/>
          <p:cNvGraphicFramePr>
            <a:graphicFrameLocks noChangeAspect="1"/>
          </p:cNvGraphicFramePr>
          <p:nvPr/>
        </p:nvGraphicFramePr>
        <p:xfrm>
          <a:off x="6394450" y="254000"/>
          <a:ext cx="1120775" cy="265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Photo Editor Photo" r:id="rId3" imgW="7621064" imgH="1809524" progId="">
                  <p:embed/>
                </p:oleObj>
              </mc:Choice>
              <mc:Fallback>
                <p:oleObj name="Photo Editor Photo" r:id="rId3" imgW="7621064" imgH="1809524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94450" y="254000"/>
                        <a:ext cx="1120775" cy="265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Content Placeholder 10"/>
          <p:cNvSpPr>
            <a:spLocks noGrp="1"/>
          </p:cNvSpPr>
          <p:nvPr>
            <p:ph sz="quarter" idx="10"/>
          </p:nvPr>
        </p:nvSpPr>
        <p:spPr>
          <a:xfrm>
            <a:off x="658738" y="5486400"/>
            <a:ext cx="5029200" cy="5334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1"/>
          </p:nvPr>
        </p:nvSpPr>
        <p:spPr>
          <a:xfrm>
            <a:off x="658813" y="5867400"/>
            <a:ext cx="3760787" cy="609600"/>
          </a:xfrm>
        </p:spPr>
        <p:txBody>
          <a:bodyPr/>
          <a:lstStyle>
            <a:lvl1pPr marL="0" indent="0">
              <a:buNone/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1725302"/>
            <a:ext cx="5760244" cy="1627498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8001000" y="6477000"/>
            <a:ext cx="1116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prstClr val="black"/>
                </a:solidFill>
                <a:sym typeface="Symbol" pitchFamily="18" charset="2"/>
              </a:rPr>
              <a:t>DRAFT</a:t>
            </a:r>
          </a:p>
        </p:txBody>
      </p:sp>
      <p:cxnSp>
        <p:nvCxnSpPr>
          <p:cNvPr id="15" name="Straight Connector 14"/>
          <p:cNvCxnSpPr/>
          <p:nvPr userDrawn="1"/>
        </p:nvCxnSpPr>
        <p:spPr bwMode="auto">
          <a:xfrm>
            <a:off x="8195096" y="6774768"/>
            <a:ext cx="727496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 userDrawn="1"/>
        </p:nvCxnSpPr>
        <p:spPr bwMode="auto">
          <a:xfrm>
            <a:off x="8186470" y="6573342"/>
            <a:ext cx="727496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TextBox 1"/>
          <p:cNvSpPr txBox="1"/>
          <p:nvPr userDrawn="1"/>
        </p:nvSpPr>
        <p:spPr>
          <a:xfrm>
            <a:off x="1943099" y="155642"/>
            <a:ext cx="4953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9600" dirty="0">
                <a:solidFill>
                  <a:prstClr val="white">
                    <a:lumMod val="85000"/>
                  </a:prstClr>
                </a:solidFill>
                <a:sym typeface="Symbol" pitchFamily="18" charset="2"/>
              </a:rPr>
              <a:t>D R A F T</a:t>
            </a:r>
          </a:p>
        </p:txBody>
      </p:sp>
    </p:spTree>
    <p:extLst>
      <p:ext uri="{BB962C8B-B14F-4D97-AF65-F5344CB8AC3E}">
        <p14:creationId xmlns:p14="http://schemas.microsoft.com/office/powerpoint/2010/main" val="27330352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48678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1411814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413" y="2014538"/>
            <a:ext cx="3943350" cy="4292600"/>
          </a:xfrm>
        </p:spPr>
        <p:txBody>
          <a:bodyPr/>
          <a:lstStyle>
            <a:lvl1pPr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9163" y="2014538"/>
            <a:ext cx="3943350" cy="4292600"/>
          </a:xfrm>
        </p:spPr>
        <p:txBody>
          <a:bodyPr/>
          <a:lstStyle>
            <a:lvl1pPr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6623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2485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200" b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0" y="6629400"/>
            <a:ext cx="609600" cy="2222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sym typeface="Symbol" pitchFamily="18" charset="2"/>
              </a:rPr>
              <a:t>Page </a:t>
            </a:r>
            <a:fld id="{8C4837C6-C046-454F-A8AF-C9A5E88AD4A0}" type="slidenum">
              <a:rPr lang="en-US" smtClean="0">
                <a:solidFill>
                  <a:prstClr val="black">
                    <a:tint val="75000"/>
                  </a:prstClr>
                </a:solidFill>
                <a:sym typeface="Symbol" pitchFamily="18" charset="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8929446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40116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20498654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A4C93-FC1F-48A6-9D4F-74C1FF35B86B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C6EB2-CEA0-4FA9-95D0-267DB380A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3114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8338856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417637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54000"/>
            <a:ext cx="2128838" cy="6053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254000"/>
            <a:ext cx="6238875" cy="6053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970776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54000"/>
            <a:ext cx="6126163" cy="6207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33413" y="2014538"/>
            <a:ext cx="8039100" cy="4292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C4837C6-C046-454F-A8AF-C9A5E88AD4A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charset="0"/>
                <a:sym typeface="Symbol" pitchFamily="18" charset="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475393494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54000"/>
            <a:ext cx="6126163" cy="6207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33413" y="2014538"/>
            <a:ext cx="8039100" cy="42926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C4837C6-C046-454F-A8AF-C9A5E88AD4A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charset="0"/>
                <a:sym typeface="Symbol" pitchFamily="18" charset="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552058601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54000"/>
            <a:ext cx="6126163" cy="6207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3413" y="2014538"/>
            <a:ext cx="3943350" cy="4292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729163" y="2014538"/>
            <a:ext cx="3943350" cy="4292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C4837C6-C046-454F-A8AF-C9A5E88AD4A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charset="0"/>
                <a:sym typeface="Symbol" pitchFamily="18" charset="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089036965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and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61925"/>
            <a:ext cx="6126163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1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633413" y="2014538"/>
            <a:ext cx="8039100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247" y="76201"/>
            <a:ext cx="2501077" cy="711928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8104512" y="6557415"/>
            <a:ext cx="11160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prstClr val="black"/>
                </a:solidFill>
                <a:sym typeface="Symbol" pitchFamily="18" charset="2"/>
              </a:rPr>
              <a:t>DRAFT</a:t>
            </a:r>
          </a:p>
        </p:txBody>
      </p:sp>
      <p:cxnSp>
        <p:nvCxnSpPr>
          <p:cNvPr id="14" name="Straight Connector 13"/>
          <p:cNvCxnSpPr/>
          <p:nvPr userDrawn="1"/>
        </p:nvCxnSpPr>
        <p:spPr bwMode="auto">
          <a:xfrm>
            <a:off x="8382000" y="6791860"/>
            <a:ext cx="540592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 userDrawn="1"/>
        </p:nvCxnSpPr>
        <p:spPr bwMode="auto">
          <a:xfrm>
            <a:off x="8382000" y="6625098"/>
            <a:ext cx="531966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28600" y="6615113"/>
            <a:ext cx="1524000" cy="166687"/>
          </a:xfrm>
        </p:spPr>
        <p:txBody>
          <a:bodyPr/>
          <a:lstStyle>
            <a:lvl1pPr marL="0" indent="0">
              <a:buNone/>
              <a:defRPr sz="1100"/>
            </a:lvl1pPr>
            <a:lvl2pPr>
              <a:defRPr sz="120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049910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A4C93-FC1F-48A6-9D4F-74C1FF35B86B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C6EB2-CEA0-4FA9-95D0-267DB380A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297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A4C93-FC1F-48A6-9D4F-74C1FF35B86B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C6EB2-CEA0-4FA9-95D0-267DB380A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355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A4C93-FC1F-48A6-9D4F-74C1FF35B86B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C6EB2-CEA0-4FA9-95D0-267DB380A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174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A4C93-FC1F-48A6-9D4F-74C1FF35B86B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C6EB2-CEA0-4FA9-95D0-267DB380A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873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A4C93-FC1F-48A6-9D4F-74C1FF35B86B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C6EB2-CEA0-4FA9-95D0-267DB380A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912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A4C93-FC1F-48A6-9D4F-74C1FF35B86B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C6EB2-CEA0-4FA9-95D0-267DB380A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315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A4C93-FC1F-48A6-9D4F-74C1FF35B86B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C6EB2-CEA0-4FA9-95D0-267DB380A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885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6A4C93-FC1F-48A6-9D4F-74C1FF35B86B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8C6EB2-CEA0-4FA9-95D0-267DB380A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724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61925"/>
            <a:ext cx="6126163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3413" y="2014538"/>
            <a:ext cx="8039100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247" y="76201"/>
            <a:ext cx="2501077" cy="711928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8104512" y="6557415"/>
            <a:ext cx="11160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prstClr val="black"/>
                </a:solidFill>
                <a:sym typeface="Symbol" pitchFamily="18" charset="2"/>
              </a:rPr>
              <a:t>DRAFT</a:t>
            </a:r>
          </a:p>
        </p:txBody>
      </p:sp>
      <p:cxnSp>
        <p:nvCxnSpPr>
          <p:cNvPr id="8" name="Straight Connector 7"/>
          <p:cNvCxnSpPr/>
          <p:nvPr userDrawn="1"/>
        </p:nvCxnSpPr>
        <p:spPr bwMode="auto">
          <a:xfrm>
            <a:off x="8382000" y="6791860"/>
            <a:ext cx="540592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 userDrawn="1"/>
        </p:nvCxnSpPr>
        <p:spPr bwMode="auto">
          <a:xfrm>
            <a:off x="8382000" y="6625098"/>
            <a:ext cx="531966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390718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200" b="0">
          <a:solidFill>
            <a:schemeClr val="tx2">
              <a:lumMod val="50000"/>
            </a:schemeClr>
          </a:solidFill>
          <a:latin typeface="Calibri" pitchFamily="34" charset="0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Calibri" pitchFamily="34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Calibri" pitchFamily="34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Calibri" pitchFamily="34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Calibri" pitchFamily="34" charset="0"/>
        </a:defRPr>
      </a:lvl5pPr>
      <a:lvl6pPr marL="4572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Arial" charset="0"/>
        </a:defRPr>
      </a:lvl6pPr>
      <a:lvl7pPr marL="9144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Arial" charset="0"/>
        </a:defRPr>
      </a:lvl7pPr>
      <a:lvl8pPr marL="13716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Arial" charset="0"/>
        </a:defRPr>
      </a:lvl8pPr>
      <a:lvl9pPr marL="18288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SzPct val="100000"/>
        <a:buChar char="•"/>
        <a:defRPr sz="2400">
          <a:solidFill>
            <a:schemeClr val="tx2">
              <a:lumMod val="50000"/>
            </a:schemeClr>
          </a:solidFill>
          <a:latin typeface="Calibri" pitchFamily="34" charset="0"/>
          <a:ea typeface="+mn-ea"/>
          <a:cs typeface="+mn-cs"/>
        </a:defRPr>
      </a:lvl1pPr>
      <a:lvl2pPr marL="336550" indent="-222250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2">
              <a:lumMod val="50000"/>
            </a:schemeClr>
          </a:solidFill>
          <a:latin typeface="Calibri" pitchFamily="34" charset="0"/>
        </a:defRPr>
      </a:lvl2pPr>
      <a:lvl3pPr marL="909638" indent="-2238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2">
              <a:lumMod val="50000"/>
            </a:schemeClr>
          </a:solidFill>
          <a:latin typeface="Calibri" pitchFamily="34" charset="0"/>
        </a:defRPr>
      </a:lvl3pPr>
      <a:lvl4pPr marL="1371600" indent="-231775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2">
              <a:lumMod val="50000"/>
            </a:schemeClr>
          </a:solidFill>
          <a:latin typeface="Calibri" pitchFamily="34" charset="0"/>
        </a:defRPr>
      </a:lvl4pPr>
      <a:lvl5pPr marL="18335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2">
              <a:lumMod val="50000"/>
            </a:schemeClr>
          </a:solidFill>
          <a:latin typeface="Calibri" pitchFamily="34" charset="0"/>
        </a:defRPr>
      </a:lvl5pPr>
      <a:lvl6pPr marL="22907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6pPr>
      <a:lvl7pPr marL="27479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7pPr>
      <a:lvl8pPr marL="32051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8pPr>
      <a:lvl9pPr marL="36623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9739626"/>
              </p:ext>
            </p:extLst>
          </p:nvPr>
        </p:nvGraphicFramePr>
        <p:xfrm>
          <a:off x="228598" y="990600"/>
          <a:ext cx="8686800" cy="541020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99210"/>
                <a:gridCol w="2140225"/>
                <a:gridCol w="2140225"/>
                <a:gridCol w="1107456"/>
                <a:gridCol w="1049842"/>
                <a:gridCol w="1049842"/>
              </a:tblGrid>
              <a:tr h="55417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effectLst/>
                        </a:rPr>
                        <a:t>Marketing Channel</a:t>
                      </a:r>
                      <a:endParaRPr lang="en-US" sz="1200" b="1" dirty="0">
                        <a:solidFill>
                          <a:schemeClr val="bg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9558" marR="59558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 b="1">
                          <a:solidFill>
                            <a:schemeClr val="bg1"/>
                          </a:solidFill>
                          <a:effectLst/>
                        </a:rPr>
                        <a:t>Tactic</a:t>
                      </a:r>
                      <a:endParaRPr lang="en-US" sz="1200" b="1">
                        <a:solidFill>
                          <a:schemeClr val="bg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9558" marR="59558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 b="1">
                          <a:solidFill>
                            <a:schemeClr val="bg1"/>
                          </a:solidFill>
                          <a:effectLst/>
                        </a:rPr>
                        <a:t>Objective</a:t>
                      </a:r>
                      <a:endParaRPr lang="en-US" sz="1200" b="1">
                        <a:solidFill>
                          <a:schemeClr val="bg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9558" marR="59558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effectLst/>
                        </a:rPr>
                        <a:t>Estimated Cost</a:t>
                      </a:r>
                      <a:endParaRPr lang="en-US" sz="1200" b="1" dirty="0">
                        <a:solidFill>
                          <a:schemeClr val="bg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9558" marR="59558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 b="1">
                          <a:solidFill>
                            <a:schemeClr val="bg1"/>
                          </a:solidFill>
                          <a:effectLst/>
                        </a:rPr>
                        <a:t>Timing</a:t>
                      </a:r>
                      <a:endParaRPr lang="en-US" sz="1200" b="1">
                        <a:solidFill>
                          <a:schemeClr val="bg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9558" marR="59558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effectLst/>
                        </a:rPr>
                        <a:t>Prioritization</a:t>
                      </a:r>
                    </a:p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effectLst/>
                        </a:rPr>
                        <a:t>( H / M / L )</a:t>
                      </a:r>
                      <a:endParaRPr lang="en-US" sz="1200" b="1" dirty="0">
                        <a:solidFill>
                          <a:schemeClr val="bg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9558" marR="59558" marT="0" marB="0" anchor="ctr">
                    <a:solidFill>
                      <a:schemeClr val="bg2">
                        <a:lumMod val="10000"/>
                      </a:schemeClr>
                    </a:solidFill>
                  </a:tcPr>
                </a:tc>
              </a:tr>
              <a:tr h="516874">
                <a:tc rowSpan="3"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dirty="0">
                          <a:effectLst/>
                        </a:rPr>
                        <a:t>Sales Force</a:t>
                      </a:r>
                      <a:endParaRPr lang="en-US" sz="1100" b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9558" marR="59558" marT="0" marB="0" anchor="ctr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600"/>
                        <a:buFont typeface="Wingdings"/>
                        <a:buChar char=""/>
                        <a:tabLst>
                          <a:tab pos="137160" algn="l"/>
                          <a:tab pos="228600" algn="l"/>
                          <a:tab pos="137160" algn="l"/>
                          <a:tab pos="182880" algn="l"/>
                        </a:tabLst>
                      </a:pPr>
                      <a:r>
                        <a:rPr lang="en-US" sz="1100" dirty="0" smtClean="0">
                          <a:effectLst/>
                        </a:rPr>
                        <a:t>Product efficacy messaging</a:t>
                      </a:r>
                    </a:p>
                  </a:txBody>
                  <a:tcPr marL="59558" marR="59558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600"/>
                        <a:buFont typeface="Wingdings"/>
                        <a:buChar char=""/>
                        <a:tabLst>
                          <a:tab pos="137160" algn="l"/>
                          <a:tab pos="228600" algn="l"/>
                          <a:tab pos="137160" algn="l"/>
                          <a:tab pos="182880" algn="l"/>
                        </a:tabLst>
                      </a:pPr>
                      <a:r>
                        <a:rPr lang="en-US" sz="1100" dirty="0">
                          <a:effectLst/>
                        </a:rPr>
                        <a:t>Generate awareness </a:t>
                      </a:r>
                      <a:r>
                        <a:rPr lang="en-US" sz="1100" dirty="0" smtClean="0">
                          <a:effectLst/>
                        </a:rPr>
                        <a:t>of product benefits</a:t>
                      </a:r>
                      <a:endParaRPr lang="en-US" sz="11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9558" marR="59558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600"/>
                        <a:buFont typeface="Wingdings"/>
                        <a:buChar char=""/>
                        <a:tabLst>
                          <a:tab pos="137160" algn="l"/>
                          <a:tab pos="228600" algn="l"/>
                          <a:tab pos="137160" algn="l"/>
                          <a:tab pos="182880" algn="l"/>
                        </a:tabLst>
                      </a:pPr>
                      <a:r>
                        <a:rPr lang="en-US" sz="1100" dirty="0">
                          <a:effectLst/>
                        </a:rPr>
                        <a:t>$300,000</a:t>
                      </a:r>
                      <a:endParaRPr lang="en-US" sz="11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9558" marR="59558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600"/>
                        <a:buFont typeface="Wingdings"/>
                        <a:buChar char=""/>
                        <a:tabLst>
                          <a:tab pos="137160" algn="l"/>
                          <a:tab pos="228600" algn="l"/>
                          <a:tab pos="137160" algn="l"/>
                          <a:tab pos="182880" algn="l"/>
                        </a:tabLst>
                      </a:pPr>
                      <a:r>
                        <a:rPr lang="en-US" sz="1100" dirty="0" smtClean="0">
                          <a:effectLst/>
                        </a:rPr>
                        <a:t>9 </a:t>
                      </a:r>
                      <a:r>
                        <a:rPr lang="en-US" sz="1100" dirty="0">
                          <a:effectLst/>
                        </a:rPr>
                        <a:t>months</a:t>
                      </a:r>
                      <a:endParaRPr lang="en-US" sz="11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9558" marR="59558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600"/>
                        <a:buFont typeface="Wingdings"/>
                        <a:buChar char=""/>
                        <a:tabLst>
                          <a:tab pos="137160" algn="l"/>
                          <a:tab pos="228600" algn="l"/>
                          <a:tab pos="137160" algn="l"/>
                          <a:tab pos="182880" algn="l"/>
                        </a:tabLst>
                      </a:pPr>
                      <a:r>
                        <a:rPr lang="en-US" sz="1100" dirty="0" smtClean="0">
                          <a:effectLst/>
                        </a:rPr>
                        <a:t>Medium</a:t>
                      </a:r>
                      <a:endParaRPr lang="en-US" sz="11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9558" marR="59558" marT="0" marB="0"/>
                </a:tc>
              </a:tr>
              <a:tr h="4883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600"/>
                        <a:buFont typeface="Wingdings"/>
                        <a:buChar char=""/>
                        <a:tabLst>
                          <a:tab pos="137160" algn="l"/>
                          <a:tab pos="228600" algn="l"/>
                          <a:tab pos="137160" algn="l"/>
                          <a:tab pos="182880" algn="l"/>
                        </a:tabLst>
                      </a:pPr>
                      <a:r>
                        <a:rPr lang="en-US" sz="1100" dirty="0">
                          <a:effectLst/>
                        </a:rPr>
                        <a:t>Safety brochure</a:t>
                      </a:r>
                      <a:endParaRPr lang="en-US" sz="11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9558" marR="59558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600"/>
                        <a:buFont typeface="Wingdings"/>
                        <a:buChar char=""/>
                        <a:tabLst>
                          <a:tab pos="137160" algn="l"/>
                          <a:tab pos="228600" algn="l"/>
                          <a:tab pos="137160" algn="l"/>
                          <a:tab pos="182880" algn="l"/>
                        </a:tabLst>
                      </a:pPr>
                      <a:r>
                        <a:rPr lang="en-US" sz="1100" dirty="0" smtClean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9558" marR="59558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600"/>
                        <a:buFont typeface="Wingdings"/>
                        <a:buChar char=""/>
                        <a:tabLst>
                          <a:tab pos="137160" algn="l"/>
                          <a:tab pos="228600" algn="l"/>
                          <a:tab pos="137160" algn="l"/>
                          <a:tab pos="1828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9558" marR="59558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600"/>
                        <a:buFont typeface="Wingdings"/>
                        <a:buChar char=""/>
                        <a:tabLst>
                          <a:tab pos="137160" algn="l"/>
                          <a:tab pos="228600" algn="l"/>
                          <a:tab pos="137160" algn="l"/>
                          <a:tab pos="1828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9558" marR="59558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600"/>
                        <a:buFont typeface="Wingdings"/>
                        <a:buChar char=""/>
                        <a:tabLst>
                          <a:tab pos="137160" algn="l"/>
                          <a:tab pos="228600" algn="l"/>
                          <a:tab pos="137160" algn="l"/>
                          <a:tab pos="1828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9558" marR="59558" marT="0" marB="0"/>
                </a:tc>
              </a:tr>
              <a:tr h="4883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600"/>
                        <a:buFont typeface="Wingdings"/>
                        <a:buChar char=""/>
                        <a:tabLst>
                          <a:tab pos="137160" algn="l"/>
                          <a:tab pos="228600" algn="l"/>
                          <a:tab pos="137160" algn="l"/>
                          <a:tab pos="182880" algn="l"/>
                        </a:tabLst>
                      </a:pPr>
                      <a:r>
                        <a:rPr lang="en-US" sz="1100" dirty="0" smtClean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9558" marR="59558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600"/>
                        <a:buFont typeface="Wingdings"/>
                        <a:buChar char=""/>
                        <a:tabLst>
                          <a:tab pos="137160" algn="l"/>
                          <a:tab pos="228600" algn="l"/>
                          <a:tab pos="137160" algn="l"/>
                          <a:tab pos="182880" algn="l"/>
                        </a:tabLst>
                      </a:pPr>
                      <a:r>
                        <a:rPr lang="en-US" sz="1100" dirty="0" smtClean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9558" marR="59558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600"/>
                        <a:buFont typeface="Wingdings"/>
                        <a:buChar char=""/>
                        <a:tabLst>
                          <a:tab pos="137160" algn="l"/>
                          <a:tab pos="228600" algn="l"/>
                          <a:tab pos="137160" algn="l"/>
                          <a:tab pos="1828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9558" marR="59558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600"/>
                        <a:buFont typeface="Wingdings"/>
                        <a:buChar char=""/>
                        <a:tabLst>
                          <a:tab pos="137160" algn="l"/>
                          <a:tab pos="228600" algn="l"/>
                          <a:tab pos="137160" algn="l"/>
                          <a:tab pos="1828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9558" marR="59558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600"/>
                        <a:buFont typeface="Wingdings"/>
                        <a:buChar char=""/>
                        <a:tabLst>
                          <a:tab pos="137160" algn="l"/>
                          <a:tab pos="228600" algn="l"/>
                          <a:tab pos="137160" algn="l"/>
                          <a:tab pos="1828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9558" marR="59558" marT="0" marB="0"/>
                </a:tc>
              </a:tr>
              <a:tr h="488363">
                <a:tc rowSpan="3"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Mass</a:t>
                      </a:r>
                      <a:r>
                        <a:rPr lang="en-US" sz="1100" b="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Media</a:t>
                      </a:r>
                      <a:endParaRPr lang="en-US" sz="1100" b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9558" marR="59558" marT="0" marB="0" anchor="ctr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600"/>
                        <a:buFont typeface="Wingdings"/>
                        <a:buChar char=""/>
                        <a:tabLst>
                          <a:tab pos="137160" algn="l"/>
                          <a:tab pos="228600" algn="l"/>
                          <a:tab pos="137160" algn="l"/>
                          <a:tab pos="18288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9558" marR="59558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600"/>
                        <a:buFont typeface="Wingdings"/>
                        <a:buChar char=""/>
                        <a:tabLst>
                          <a:tab pos="137160" algn="l"/>
                          <a:tab pos="228600" algn="l"/>
                          <a:tab pos="137160" algn="l"/>
                          <a:tab pos="18288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9558" marR="59558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600"/>
                        <a:buFont typeface="Wingdings"/>
                        <a:buChar char=""/>
                        <a:tabLst>
                          <a:tab pos="137160" algn="l"/>
                          <a:tab pos="228600" algn="l"/>
                          <a:tab pos="137160" algn="l"/>
                          <a:tab pos="18288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9558" marR="59558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600"/>
                        <a:buFont typeface="Wingdings"/>
                        <a:buChar char=""/>
                        <a:tabLst>
                          <a:tab pos="137160" algn="l"/>
                          <a:tab pos="228600" algn="l"/>
                          <a:tab pos="137160" algn="l"/>
                          <a:tab pos="18288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9558" marR="59558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600"/>
                        <a:buFont typeface="Wingdings"/>
                        <a:buChar char=""/>
                        <a:tabLst>
                          <a:tab pos="137160" algn="l"/>
                          <a:tab pos="228600" algn="l"/>
                          <a:tab pos="137160" algn="l"/>
                          <a:tab pos="1828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9558" marR="59558" marT="0" marB="0"/>
                </a:tc>
              </a:tr>
              <a:tr h="4883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600"/>
                        <a:buFont typeface="Wingdings"/>
                        <a:buChar char=""/>
                        <a:tabLst>
                          <a:tab pos="137160" algn="l"/>
                          <a:tab pos="228600" algn="l"/>
                          <a:tab pos="137160" algn="l"/>
                          <a:tab pos="1828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9558" marR="59558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600"/>
                        <a:buFont typeface="Wingdings"/>
                        <a:buChar char=""/>
                        <a:tabLst>
                          <a:tab pos="137160" algn="l"/>
                          <a:tab pos="228600" algn="l"/>
                          <a:tab pos="137160" algn="l"/>
                          <a:tab pos="1828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9558" marR="59558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600"/>
                        <a:buFont typeface="Wingdings"/>
                        <a:buChar char=""/>
                        <a:tabLst>
                          <a:tab pos="137160" algn="l"/>
                          <a:tab pos="228600" algn="l"/>
                          <a:tab pos="137160" algn="l"/>
                          <a:tab pos="18288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9558" marR="59558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600"/>
                        <a:buFont typeface="Wingdings"/>
                        <a:buChar char=""/>
                        <a:tabLst>
                          <a:tab pos="137160" algn="l"/>
                          <a:tab pos="228600" algn="l"/>
                          <a:tab pos="137160" algn="l"/>
                          <a:tab pos="1828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9558" marR="59558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600"/>
                        <a:buFont typeface="Wingdings"/>
                        <a:buChar char=""/>
                        <a:tabLst>
                          <a:tab pos="137160" algn="l"/>
                          <a:tab pos="228600" algn="l"/>
                          <a:tab pos="137160" algn="l"/>
                          <a:tab pos="1828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9558" marR="59558" marT="0" marB="0"/>
                </a:tc>
              </a:tr>
              <a:tr h="4883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600"/>
                        <a:buFont typeface="Wingdings"/>
                        <a:buChar char=""/>
                        <a:tabLst>
                          <a:tab pos="137160" algn="l"/>
                          <a:tab pos="228600" algn="l"/>
                          <a:tab pos="137160" algn="l"/>
                          <a:tab pos="1828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9558" marR="59558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600"/>
                        <a:buFont typeface="Wingdings"/>
                        <a:buChar char=""/>
                        <a:tabLst>
                          <a:tab pos="137160" algn="l"/>
                          <a:tab pos="228600" algn="l"/>
                          <a:tab pos="137160" algn="l"/>
                          <a:tab pos="1828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9558" marR="59558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600"/>
                        <a:buFont typeface="Wingdings"/>
                        <a:buChar char=""/>
                        <a:tabLst>
                          <a:tab pos="137160" algn="l"/>
                          <a:tab pos="228600" algn="l"/>
                          <a:tab pos="137160" algn="l"/>
                          <a:tab pos="18288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9558" marR="59558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600"/>
                        <a:buFont typeface="Wingdings"/>
                        <a:buChar char=""/>
                        <a:tabLst>
                          <a:tab pos="137160" algn="l"/>
                          <a:tab pos="228600" algn="l"/>
                          <a:tab pos="137160" algn="l"/>
                          <a:tab pos="18288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9558" marR="59558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600"/>
                        <a:buFont typeface="Wingdings"/>
                        <a:buChar char=""/>
                        <a:tabLst>
                          <a:tab pos="137160" algn="l"/>
                          <a:tab pos="228600" algn="l"/>
                          <a:tab pos="137160" algn="l"/>
                          <a:tab pos="1828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9558" marR="59558" marT="0" marB="0"/>
                </a:tc>
              </a:tr>
              <a:tr h="488363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>
                          <a:effectLst/>
                        </a:rPr>
                        <a:t>Events</a:t>
                      </a:r>
                      <a:endParaRPr lang="en-US" sz="1100" b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9558" marR="59558" marT="0" marB="0" anchor="ctr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600"/>
                        <a:buFont typeface="Wingdings"/>
                        <a:buChar char=""/>
                        <a:tabLst>
                          <a:tab pos="137160" algn="l"/>
                          <a:tab pos="228600" algn="l"/>
                          <a:tab pos="137160" algn="l"/>
                          <a:tab pos="1828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9558" marR="59558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600"/>
                        <a:buFont typeface="Wingdings"/>
                        <a:buChar char=""/>
                        <a:tabLst>
                          <a:tab pos="137160" algn="l"/>
                          <a:tab pos="228600" algn="l"/>
                          <a:tab pos="137160" algn="l"/>
                          <a:tab pos="1828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9558" marR="59558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600"/>
                        <a:buFont typeface="Wingdings"/>
                        <a:buChar char=""/>
                        <a:tabLst>
                          <a:tab pos="137160" algn="l"/>
                          <a:tab pos="228600" algn="l"/>
                          <a:tab pos="137160" algn="l"/>
                          <a:tab pos="1828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9558" marR="59558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600"/>
                        <a:buFont typeface="Wingdings"/>
                        <a:buChar char=""/>
                        <a:tabLst>
                          <a:tab pos="137160" algn="l"/>
                          <a:tab pos="228600" algn="l"/>
                          <a:tab pos="137160" algn="l"/>
                          <a:tab pos="18288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9558" marR="59558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600"/>
                        <a:buFont typeface="Wingdings"/>
                        <a:buChar char=""/>
                        <a:tabLst>
                          <a:tab pos="137160" algn="l"/>
                          <a:tab pos="228600" algn="l"/>
                          <a:tab pos="137160" algn="l"/>
                          <a:tab pos="1828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9558" marR="59558" marT="0" marB="0"/>
                </a:tc>
              </a:tr>
              <a:tr h="4945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600"/>
                        <a:buFont typeface="Wingdings"/>
                        <a:buChar char=""/>
                        <a:tabLst>
                          <a:tab pos="137160" algn="l"/>
                          <a:tab pos="228600" algn="l"/>
                          <a:tab pos="137160" algn="l"/>
                          <a:tab pos="1828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9558" marR="59558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600"/>
                        <a:buFont typeface="Wingdings"/>
                        <a:buChar char=""/>
                        <a:tabLst>
                          <a:tab pos="137160" algn="l"/>
                          <a:tab pos="228600" algn="l"/>
                          <a:tab pos="137160" algn="l"/>
                          <a:tab pos="1828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9558" marR="59558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600"/>
                        <a:buFont typeface="Wingdings"/>
                        <a:buChar char=""/>
                        <a:tabLst>
                          <a:tab pos="137160" algn="l"/>
                          <a:tab pos="228600" algn="l"/>
                          <a:tab pos="137160" algn="l"/>
                          <a:tab pos="1828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9558" marR="59558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600"/>
                        <a:buFont typeface="Wingdings"/>
                        <a:buChar char=""/>
                        <a:tabLst>
                          <a:tab pos="137160" algn="l"/>
                          <a:tab pos="228600" algn="l"/>
                          <a:tab pos="137160" algn="l"/>
                          <a:tab pos="18288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9558" marR="59558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600"/>
                        <a:buFont typeface="Wingdings"/>
                        <a:buChar char=""/>
                        <a:tabLst>
                          <a:tab pos="137160" algn="l"/>
                          <a:tab pos="228600" algn="l"/>
                          <a:tab pos="137160" algn="l"/>
                          <a:tab pos="1828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9558" marR="59558" marT="0" marB="0"/>
                </a:tc>
              </a:tr>
              <a:tr h="482128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 b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9558" marR="59558" marT="0" marB="0" anchor="ctr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600"/>
                        <a:buFont typeface="Wingdings"/>
                        <a:buChar char=""/>
                        <a:tabLst>
                          <a:tab pos="137160" algn="l"/>
                          <a:tab pos="228600" algn="l"/>
                          <a:tab pos="137160" algn="l"/>
                          <a:tab pos="1828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9558" marR="59558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600"/>
                        <a:buFont typeface="Wingdings"/>
                        <a:buChar char=""/>
                        <a:tabLst>
                          <a:tab pos="137160" algn="l"/>
                          <a:tab pos="228600" algn="l"/>
                          <a:tab pos="137160" algn="l"/>
                          <a:tab pos="1828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9558" marR="59558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600"/>
                        <a:buFont typeface="Wingdings"/>
                        <a:buChar char=""/>
                        <a:tabLst>
                          <a:tab pos="137160" algn="l"/>
                          <a:tab pos="228600" algn="l"/>
                          <a:tab pos="137160" algn="l"/>
                          <a:tab pos="1828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9558" marR="59558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600"/>
                        <a:buFont typeface="Wingdings"/>
                        <a:buChar char=""/>
                        <a:tabLst>
                          <a:tab pos="137160" algn="l"/>
                          <a:tab pos="228600" algn="l"/>
                          <a:tab pos="137160" algn="l"/>
                          <a:tab pos="18288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9558" marR="59558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600"/>
                        <a:buFont typeface="Wingdings"/>
                        <a:buChar char=""/>
                        <a:tabLst>
                          <a:tab pos="137160" algn="l"/>
                          <a:tab pos="228600" algn="l"/>
                          <a:tab pos="137160" algn="l"/>
                          <a:tab pos="18288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9558" marR="59558" marT="0" marB="0"/>
                </a:tc>
              </a:tr>
              <a:tr h="43225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600"/>
                        <a:buFont typeface="Wingdings"/>
                        <a:buChar char=""/>
                        <a:tabLst>
                          <a:tab pos="137160" algn="l"/>
                          <a:tab pos="228600" algn="l"/>
                          <a:tab pos="137160" algn="l"/>
                          <a:tab pos="1828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9558" marR="59558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600"/>
                        <a:buFont typeface="Wingdings"/>
                        <a:buChar char=""/>
                        <a:tabLst>
                          <a:tab pos="137160" algn="l"/>
                          <a:tab pos="228600" algn="l"/>
                          <a:tab pos="137160" algn="l"/>
                          <a:tab pos="1828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9558" marR="59558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600"/>
                        <a:buFont typeface="Wingdings"/>
                        <a:buChar char=""/>
                        <a:tabLst>
                          <a:tab pos="137160" algn="l"/>
                          <a:tab pos="228600" algn="l"/>
                          <a:tab pos="137160" algn="l"/>
                          <a:tab pos="1828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9558" marR="59558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600"/>
                        <a:buFont typeface="Wingdings"/>
                        <a:buChar char=""/>
                        <a:tabLst>
                          <a:tab pos="137160" algn="l"/>
                          <a:tab pos="228600" algn="l"/>
                          <a:tab pos="137160" algn="l"/>
                          <a:tab pos="18288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9558" marR="59558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200"/>
                        </a:spcBef>
                        <a:spcAft>
                          <a:spcPts val="200"/>
                        </a:spcAft>
                        <a:buSzPts val="600"/>
                        <a:buFont typeface="Wingdings"/>
                        <a:buChar char=""/>
                        <a:tabLst>
                          <a:tab pos="137160" algn="l"/>
                          <a:tab pos="228600" algn="l"/>
                          <a:tab pos="137160" algn="l"/>
                          <a:tab pos="18288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9558" marR="59558" marT="0" marB="0"/>
                </a:tc>
              </a:tr>
            </a:tbl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1" y="161925"/>
            <a:ext cx="4876799" cy="620713"/>
          </a:xfrm>
        </p:spPr>
        <p:txBody>
          <a:bodyPr/>
          <a:lstStyle/>
          <a:p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Template — </a:t>
            </a:r>
            <a:r>
              <a:rPr lang="en-US" b="1" i="1" dirty="0" smtClean="0">
                <a:solidFill>
                  <a:schemeClr val="bg2">
                    <a:lumMod val="10000"/>
                  </a:schemeClr>
                </a:solidFill>
              </a:rPr>
              <a:t>Marketing Strategy and Positioning (2 of 2)</a:t>
            </a:r>
            <a:endParaRPr lang="en-US" i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947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hite_Bkgd_Division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296" tIns="45720" rIns="82296" bIns="45720" numCol="1" anchor="ctr" anchorCtr="0" compatLnSpc="1">
        <a:prstTxWarp prst="textNoShape">
          <a:avLst/>
        </a:prstTxWarp>
      </a:bodyPr>
      <a:lstStyle>
        <a:defPPr marL="0" marR="0" indent="0" algn="l" defTabSz="85725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sym typeface="Symbol" pitchFamily="18" charset="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296" tIns="45720" rIns="82296" bIns="45720" numCol="1" anchor="ctr" anchorCtr="0" compatLnSpc="1">
        <a:prstTxWarp prst="textNoShape">
          <a:avLst/>
        </a:prstTxWarp>
      </a:bodyPr>
      <a:lstStyle>
        <a:defPPr marL="0" marR="0" indent="0" algn="l" defTabSz="85725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sym typeface="Symbol" pitchFamily="18" charset="2"/>
          </a:defRPr>
        </a:defPPr>
      </a:lstStyle>
    </a:lnDef>
  </a:objectDefaults>
  <a:extraClrSchemeLst>
    <a:extraClrScheme>
      <a:clrScheme name="White_Bkgd_Divis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ite_Bkgd_Divis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2D86B3"/>
        </a:accent1>
        <a:accent2>
          <a:srgbClr val="2FB457"/>
        </a:accent2>
        <a:accent3>
          <a:srgbClr val="FFFFFF"/>
        </a:accent3>
        <a:accent4>
          <a:srgbClr val="000000"/>
        </a:accent4>
        <a:accent5>
          <a:srgbClr val="ADC3D6"/>
        </a:accent5>
        <a:accent6>
          <a:srgbClr val="2AA34E"/>
        </a:accent6>
        <a:hlink>
          <a:srgbClr val="DF6F1D"/>
        </a:hlink>
        <a:folHlink>
          <a:srgbClr val="FFD52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</Words>
  <Application>Microsoft Office PowerPoint</Application>
  <PresentationFormat>On-screen Show (4:3)</PresentationFormat>
  <Paragraphs>62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Office Theme</vt:lpstr>
      <vt:lpstr>White_Bkgd_Division</vt:lpstr>
      <vt:lpstr>Photo Editor Photo</vt:lpstr>
      <vt:lpstr>Template — Marketing Strategy and Positioning (2 of 2)</vt:lpstr>
    </vt:vector>
  </TitlesOfParts>
  <Company>USAID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Template — Marketing Strategy &amp; Positioning (2 of 2)</dc:title>
  <dc:creator>USAID</dc:creator>
  <cp:lastModifiedBy>USAID</cp:lastModifiedBy>
  <cp:revision>3</cp:revision>
  <dcterms:created xsi:type="dcterms:W3CDTF">2014-10-16T14:28:40Z</dcterms:created>
  <dcterms:modified xsi:type="dcterms:W3CDTF">2015-01-22T16:27:06Z</dcterms:modified>
</cp:coreProperties>
</file>